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3"/>
  </p:notesMasterIdLst>
  <p:sldIdLst>
    <p:sldId id="256" r:id="rId2"/>
    <p:sldId id="265" r:id="rId3"/>
    <p:sldId id="281" r:id="rId4"/>
    <p:sldId id="282" r:id="rId5"/>
    <p:sldId id="283" r:id="rId6"/>
    <p:sldId id="260" r:id="rId7"/>
    <p:sldId id="261" r:id="rId8"/>
    <p:sldId id="262" r:id="rId9"/>
    <p:sldId id="263" r:id="rId10"/>
    <p:sldId id="266" r:id="rId11"/>
    <p:sldId id="267" r:id="rId12"/>
    <p:sldId id="280" r:id="rId13"/>
    <p:sldId id="268" r:id="rId14"/>
    <p:sldId id="269" r:id="rId15"/>
    <p:sldId id="279" r:id="rId16"/>
    <p:sldId id="258" r:id="rId17"/>
    <p:sldId id="270" r:id="rId18"/>
    <p:sldId id="271" r:id="rId19"/>
    <p:sldId id="272" r:id="rId20"/>
    <p:sldId id="273" r:id="rId21"/>
    <p:sldId id="274" r:id="rId22"/>
    <p:sldId id="275" r:id="rId23"/>
    <p:sldId id="284" r:id="rId24"/>
    <p:sldId id="285" r:id="rId25"/>
    <p:sldId id="287" r:id="rId26"/>
    <p:sldId id="288" r:id="rId27"/>
    <p:sldId id="289" r:id="rId28"/>
    <p:sldId id="290" r:id="rId29"/>
    <p:sldId id="291" r:id="rId30"/>
    <p:sldId id="292" r:id="rId31"/>
    <p:sldId id="293" r:id="rId32"/>
    <p:sldId id="294" r:id="rId33"/>
    <p:sldId id="295" r:id="rId34"/>
    <p:sldId id="296" r:id="rId35"/>
    <p:sldId id="297" r:id="rId36"/>
    <p:sldId id="300" r:id="rId37"/>
    <p:sldId id="298" r:id="rId38"/>
    <p:sldId id="302" r:id="rId39"/>
    <p:sldId id="304" r:id="rId40"/>
    <p:sldId id="303" r:id="rId41"/>
    <p:sldId id="305" r:id="rId42"/>
    <p:sldId id="306" r:id="rId43"/>
    <p:sldId id="307" r:id="rId44"/>
    <p:sldId id="308" r:id="rId45"/>
    <p:sldId id="309" r:id="rId46"/>
    <p:sldId id="310" r:id="rId47"/>
    <p:sldId id="312" r:id="rId48"/>
    <p:sldId id="311" r:id="rId49"/>
    <p:sldId id="313" r:id="rId50"/>
    <p:sldId id="314" r:id="rId51"/>
    <p:sldId id="315" r:id="rId52"/>
    <p:sldId id="316" r:id="rId53"/>
    <p:sldId id="317" r:id="rId54"/>
    <p:sldId id="318" r:id="rId55"/>
    <p:sldId id="319" r:id="rId56"/>
    <p:sldId id="320" r:id="rId57"/>
    <p:sldId id="321" r:id="rId58"/>
    <p:sldId id="322" r:id="rId59"/>
    <p:sldId id="323" r:id="rId60"/>
    <p:sldId id="324" r:id="rId61"/>
    <p:sldId id="325" r:id="rId62"/>
    <p:sldId id="326" r:id="rId63"/>
    <p:sldId id="327" r:id="rId64"/>
    <p:sldId id="328" r:id="rId65"/>
    <p:sldId id="329" r:id="rId66"/>
    <p:sldId id="330" r:id="rId67"/>
    <p:sldId id="331" r:id="rId68"/>
    <p:sldId id="332" r:id="rId69"/>
    <p:sldId id="333" r:id="rId70"/>
    <p:sldId id="334" r:id="rId71"/>
    <p:sldId id="335" r:id="rId72"/>
    <p:sldId id="336" r:id="rId73"/>
    <p:sldId id="337" r:id="rId74"/>
    <p:sldId id="338" r:id="rId75"/>
    <p:sldId id="339" r:id="rId76"/>
    <p:sldId id="341" r:id="rId77"/>
    <p:sldId id="340" r:id="rId78"/>
    <p:sldId id="276" r:id="rId79"/>
    <p:sldId id="277" r:id="rId80"/>
    <p:sldId id="257" r:id="rId81"/>
    <p:sldId id="278" r:id="rId82"/>
  </p:sldIdLst>
  <p:sldSz cx="12192000" cy="6858000"/>
  <p:notesSz cx="6858000" cy="9144000"/>
  <p:defaultTextStyle>
    <a:defPPr>
      <a:defRPr lang="es-B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lex Tumiri Huanca" initials="ATH" lastIdx="1" clrIdx="0">
    <p:extLst>
      <p:ext uri="{19B8F6BF-5375-455C-9EA6-DF929625EA0E}">
        <p15:presenceInfo xmlns:p15="http://schemas.microsoft.com/office/powerpoint/2012/main" userId="S::Alex.Tumiri@jala.university::e96a457a-2fba-48c0-b4ff-823a42194f1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9A90"/>
    <a:srgbClr val="161C22"/>
    <a:srgbClr val="EB9734"/>
    <a:srgbClr val="EE6DFF"/>
    <a:srgbClr val="E10DFF"/>
    <a:srgbClr val="009B90"/>
    <a:srgbClr val="8A14EC"/>
    <a:srgbClr val="0066FF"/>
    <a:srgbClr val="221BAB"/>
    <a:srgbClr val="6259A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691" autoAdjust="0"/>
    <p:restoredTop sz="95658" autoAdjust="0"/>
  </p:normalViewPr>
  <p:slideViewPr>
    <p:cSldViewPr snapToGrid="0">
      <p:cViewPr>
        <p:scale>
          <a:sx n="66" d="100"/>
          <a:sy n="66" d="100"/>
        </p:scale>
        <p:origin x="924"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commentAuthors" Target="commentAuthor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notesMaster" Target="notesMasters/notesMaster1.xml"/><Relationship Id="rId88"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CE5AC1C-3879-49AC-930D-5E36BA111EA3}" type="datetimeFigureOut">
              <a:rPr lang="es-ES" smtClean="0"/>
              <a:t>03/06/2024</a:t>
            </a:fld>
            <a:endParaRPr lang="es-E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946191E-8834-4291-991B-ECA9E7F2FC25}" type="slidenum">
              <a:rPr lang="es-ES" smtClean="0"/>
              <a:t>‹Nº›</a:t>
            </a:fld>
            <a:endParaRPr lang="es-ES"/>
          </a:p>
        </p:txBody>
      </p:sp>
    </p:spTree>
    <p:extLst>
      <p:ext uri="{BB962C8B-B14F-4D97-AF65-F5344CB8AC3E}">
        <p14:creationId xmlns:p14="http://schemas.microsoft.com/office/powerpoint/2010/main" val="23109547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A946191E-8834-4291-991B-ECA9E7F2FC25}" type="slidenum">
              <a:rPr lang="es-ES" smtClean="0"/>
              <a:t>50</a:t>
            </a:fld>
            <a:endParaRPr lang="es-ES"/>
          </a:p>
        </p:txBody>
      </p:sp>
    </p:spTree>
    <p:extLst>
      <p:ext uri="{BB962C8B-B14F-4D97-AF65-F5344CB8AC3E}">
        <p14:creationId xmlns:p14="http://schemas.microsoft.com/office/powerpoint/2010/main" val="29295240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A946191E-8834-4291-991B-ECA9E7F2FC25}" type="slidenum">
              <a:rPr lang="es-ES" smtClean="0"/>
              <a:t>59</a:t>
            </a:fld>
            <a:endParaRPr lang="es-ES"/>
          </a:p>
        </p:txBody>
      </p:sp>
    </p:spTree>
    <p:extLst>
      <p:ext uri="{BB962C8B-B14F-4D97-AF65-F5344CB8AC3E}">
        <p14:creationId xmlns:p14="http://schemas.microsoft.com/office/powerpoint/2010/main" val="36634729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A946191E-8834-4291-991B-ECA9E7F2FC25}" type="slidenum">
              <a:rPr lang="es-ES" smtClean="0"/>
              <a:t>60</a:t>
            </a:fld>
            <a:endParaRPr lang="es-ES"/>
          </a:p>
        </p:txBody>
      </p:sp>
    </p:spTree>
    <p:extLst>
      <p:ext uri="{BB962C8B-B14F-4D97-AF65-F5344CB8AC3E}">
        <p14:creationId xmlns:p14="http://schemas.microsoft.com/office/powerpoint/2010/main" val="13242255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A946191E-8834-4291-991B-ECA9E7F2FC25}" type="slidenum">
              <a:rPr lang="es-ES" smtClean="0"/>
              <a:t>61</a:t>
            </a:fld>
            <a:endParaRPr lang="es-ES"/>
          </a:p>
        </p:txBody>
      </p:sp>
    </p:spTree>
    <p:extLst>
      <p:ext uri="{BB962C8B-B14F-4D97-AF65-F5344CB8AC3E}">
        <p14:creationId xmlns:p14="http://schemas.microsoft.com/office/powerpoint/2010/main" val="29023049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A946191E-8834-4291-991B-ECA9E7F2FC25}" type="slidenum">
              <a:rPr lang="es-ES" smtClean="0"/>
              <a:t>62</a:t>
            </a:fld>
            <a:endParaRPr lang="es-ES"/>
          </a:p>
        </p:txBody>
      </p:sp>
    </p:spTree>
    <p:extLst>
      <p:ext uri="{BB962C8B-B14F-4D97-AF65-F5344CB8AC3E}">
        <p14:creationId xmlns:p14="http://schemas.microsoft.com/office/powerpoint/2010/main" val="19765020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A946191E-8834-4291-991B-ECA9E7F2FC25}" type="slidenum">
              <a:rPr lang="es-ES" smtClean="0"/>
              <a:t>63</a:t>
            </a:fld>
            <a:endParaRPr lang="es-ES"/>
          </a:p>
        </p:txBody>
      </p:sp>
    </p:spTree>
    <p:extLst>
      <p:ext uri="{BB962C8B-B14F-4D97-AF65-F5344CB8AC3E}">
        <p14:creationId xmlns:p14="http://schemas.microsoft.com/office/powerpoint/2010/main" val="10905153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A946191E-8834-4291-991B-ECA9E7F2FC25}" type="slidenum">
              <a:rPr lang="es-ES" smtClean="0"/>
              <a:t>64</a:t>
            </a:fld>
            <a:endParaRPr lang="es-ES"/>
          </a:p>
        </p:txBody>
      </p:sp>
    </p:spTree>
    <p:extLst>
      <p:ext uri="{BB962C8B-B14F-4D97-AF65-F5344CB8AC3E}">
        <p14:creationId xmlns:p14="http://schemas.microsoft.com/office/powerpoint/2010/main" val="7223080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A946191E-8834-4291-991B-ECA9E7F2FC25}" type="slidenum">
              <a:rPr lang="es-ES" smtClean="0"/>
              <a:t>65</a:t>
            </a:fld>
            <a:endParaRPr lang="es-ES"/>
          </a:p>
        </p:txBody>
      </p:sp>
    </p:spTree>
    <p:extLst>
      <p:ext uri="{BB962C8B-B14F-4D97-AF65-F5344CB8AC3E}">
        <p14:creationId xmlns:p14="http://schemas.microsoft.com/office/powerpoint/2010/main" val="15427380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A946191E-8834-4291-991B-ECA9E7F2FC25}" type="slidenum">
              <a:rPr lang="es-ES" smtClean="0"/>
              <a:t>66</a:t>
            </a:fld>
            <a:endParaRPr lang="es-ES"/>
          </a:p>
        </p:txBody>
      </p:sp>
    </p:spTree>
    <p:extLst>
      <p:ext uri="{BB962C8B-B14F-4D97-AF65-F5344CB8AC3E}">
        <p14:creationId xmlns:p14="http://schemas.microsoft.com/office/powerpoint/2010/main" val="38948494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A946191E-8834-4291-991B-ECA9E7F2FC25}" type="slidenum">
              <a:rPr lang="es-ES" smtClean="0"/>
              <a:t>67</a:t>
            </a:fld>
            <a:endParaRPr lang="es-ES"/>
          </a:p>
        </p:txBody>
      </p:sp>
    </p:spTree>
    <p:extLst>
      <p:ext uri="{BB962C8B-B14F-4D97-AF65-F5344CB8AC3E}">
        <p14:creationId xmlns:p14="http://schemas.microsoft.com/office/powerpoint/2010/main" val="15206137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A946191E-8834-4291-991B-ECA9E7F2FC25}" type="slidenum">
              <a:rPr lang="es-ES" smtClean="0"/>
              <a:t>68</a:t>
            </a:fld>
            <a:endParaRPr lang="es-ES"/>
          </a:p>
        </p:txBody>
      </p:sp>
    </p:spTree>
    <p:extLst>
      <p:ext uri="{BB962C8B-B14F-4D97-AF65-F5344CB8AC3E}">
        <p14:creationId xmlns:p14="http://schemas.microsoft.com/office/powerpoint/2010/main" val="32862913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A946191E-8834-4291-991B-ECA9E7F2FC25}" type="slidenum">
              <a:rPr lang="es-ES" smtClean="0"/>
              <a:t>51</a:t>
            </a:fld>
            <a:endParaRPr lang="es-ES"/>
          </a:p>
        </p:txBody>
      </p:sp>
    </p:spTree>
    <p:extLst>
      <p:ext uri="{BB962C8B-B14F-4D97-AF65-F5344CB8AC3E}">
        <p14:creationId xmlns:p14="http://schemas.microsoft.com/office/powerpoint/2010/main" val="31053844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A946191E-8834-4291-991B-ECA9E7F2FC25}" type="slidenum">
              <a:rPr lang="es-ES" smtClean="0"/>
              <a:t>69</a:t>
            </a:fld>
            <a:endParaRPr lang="es-ES"/>
          </a:p>
        </p:txBody>
      </p:sp>
    </p:spTree>
    <p:extLst>
      <p:ext uri="{BB962C8B-B14F-4D97-AF65-F5344CB8AC3E}">
        <p14:creationId xmlns:p14="http://schemas.microsoft.com/office/powerpoint/2010/main" val="37387387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A946191E-8834-4291-991B-ECA9E7F2FC25}" type="slidenum">
              <a:rPr lang="es-ES" smtClean="0"/>
              <a:t>70</a:t>
            </a:fld>
            <a:endParaRPr lang="es-ES"/>
          </a:p>
        </p:txBody>
      </p:sp>
    </p:spTree>
    <p:extLst>
      <p:ext uri="{BB962C8B-B14F-4D97-AF65-F5344CB8AC3E}">
        <p14:creationId xmlns:p14="http://schemas.microsoft.com/office/powerpoint/2010/main" val="36646995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A946191E-8834-4291-991B-ECA9E7F2FC25}" type="slidenum">
              <a:rPr lang="es-ES" smtClean="0"/>
              <a:t>71</a:t>
            </a:fld>
            <a:endParaRPr lang="es-ES"/>
          </a:p>
        </p:txBody>
      </p:sp>
    </p:spTree>
    <p:extLst>
      <p:ext uri="{BB962C8B-B14F-4D97-AF65-F5344CB8AC3E}">
        <p14:creationId xmlns:p14="http://schemas.microsoft.com/office/powerpoint/2010/main" val="158710598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A946191E-8834-4291-991B-ECA9E7F2FC25}" type="slidenum">
              <a:rPr lang="es-ES" smtClean="0"/>
              <a:t>72</a:t>
            </a:fld>
            <a:endParaRPr lang="es-ES"/>
          </a:p>
        </p:txBody>
      </p:sp>
    </p:spTree>
    <p:extLst>
      <p:ext uri="{BB962C8B-B14F-4D97-AF65-F5344CB8AC3E}">
        <p14:creationId xmlns:p14="http://schemas.microsoft.com/office/powerpoint/2010/main" val="33425994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A946191E-8834-4291-991B-ECA9E7F2FC25}" type="slidenum">
              <a:rPr lang="es-ES" smtClean="0"/>
              <a:t>73</a:t>
            </a:fld>
            <a:endParaRPr lang="es-ES"/>
          </a:p>
        </p:txBody>
      </p:sp>
    </p:spTree>
    <p:extLst>
      <p:ext uri="{BB962C8B-B14F-4D97-AF65-F5344CB8AC3E}">
        <p14:creationId xmlns:p14="http://schemas.microsoft.com/office/powerpoint/2010/main" val="210376131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A946191E-8834-4291-991B-ECA9E7F2FC25}" type="slidenum">
              <a:rPr lang="es-ES" smtClean="0"/>
              <a:t>74</a:t>
            </a:fld>
            <a:endParaRPr lang="es-ES"/>
          </a:p>
        </p:txBody>
      </p:sp>
    </p:spTree>
    <p:extLst>
      <p:ext uri="{BB962C8B-B14F-4D97-AF65-F5344CB8AC3E}">
        <p14:creationId xmlns:p14="http://schemas.microsoft.com/office/powerpoint/2010/main" val="208664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A946191E-8834-4291-991B-ECA9E7F2FC25}" type="slidenum">
              <a:rPr lang="es-ES" smtClean="0"/>
              <a:t>52</a:t>
            </a:fld>
            <a:endParaRPr lang="es-ES"/>
          </a:p>
        </p:txBody>
      </p:sp>
    </p:spTree>
    <p:extLst>
      <p:ext uri="{BB962C8B-B14F-4D97-AF65-F5344CB8AC3E}">
        <p14:creationId xmlns:p14="http://schemas.microsoft.com/office/powerpoint/2010/main" val="2225156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A946191E-8834-4291-991B-ECA9E7F2FC25}" type="slidenum">
              <a:rPr lang="es-ES" smtClean="0"/>
              <a:t>53</a:t>
            </a:fld>
            <a:endParaRPr lang="es-ES"/>
          </a:p>
        </p:txBody>
      </p:sp>
    </p:spTree>
    <p:extLst>
      <p:ext uri="{BB962C8B-B14F-4D97-AF65-F5344CB8AC3E}">
        <p14:creationId xmlns:p14="http://schemas.microsoft.com/office/powerpoint/2010/main" val="34600101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A946191E-8834-4291-991B-ECA9E7F2FC25}" type="slidenum">
              <a:rPr lang="es-ES" smtClean="0"/>
              <a:t>54</a:t>
            </a:fld>
            <a:endParaRPr lang="es-ES"/>
          </a:p>
        </p:txBody>
      </p:sp>
    </p:spTree>
    <p:extLst>
      <p:ext uri="{BB962C8B-B14F-4D97-AF65-F5344CB8AC3E}">
        <p14:creationId xmlns:p14="http://schemas.microsoft.com/office/powerpoint/2010/main" val="41321954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A946191E-8834-4291-991B-ECA9E7F2FC25}" type="slidenum">
              <a:rPr lang="es-ES" smtClean="0"/>
              <a:t>55</a:t>
            </a:fld>
            <a:endParaRPr lang="es-ES"/>
          </a:p>
        </p:txBody>
      </p:sp>
    </p:spTree>
    <p:extLst>
      <p:ext uri="{BB962C8B-B14F-4D97-AF65-F5344CB8AC3E}">
        <p14:creationId xmlns:p14="http://schemas.microsoft.com/office/powerpoint/2010/main" val="40098663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A946191E-8834-4291-991B-ECA9E7F2FC25}" type="slidenum">
              <a:rPr lang="es-ES" smtClean="0"/>
              <a:t>56</a:t>
            </a:fld>
            <a:endParaRPr lang="es-ES"/>
          </a:p>
        </p:txBody>
      </p:sp>
    </p:spTree>
    <p:extLst>
      <p:ext uri="{BB962C8B-B14F-4D97-AF65-F5344CB8AC3E}">
        <p14:creationId xmlns:p14="http://schemas.microsoft.com/office/powerpoint/2010/main" val="2016295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A946191E-8834-4291-991B-ECA9E7F2FC25}" type="slidenum">
              <a:rPr lang="es-ES" smtClean="0"/>
              <a:t>57</a:t>
            </a:fld>
            <a:endParaRPr lang="es-ES"/>
          </a:p>
        </p:txBody>
      </p:sp>
    </p:spTree>
    <p:extLst>
      <p:ext uri="{BB962C8B-B14F-4D97-AF65-F5344CB8AC3E}">
        <p14:creationId xmlns:p14="http://schemas.microsoft.com/office/powerpoint/2010/main" val="24257312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A946191E-8834-4291-991B-ECA9E7F2FC25}" type="slidenum">
              <a:rPr lang="es-ES" smtClean="0"/>
              <a:t>58</a:t>
            </a:fld>
            <a:endParaRPr lang="es-ES"/>
          </a:p>
        </p:txBody>
      </p:sp>
    </p:spTree>
    <p:extLst>
      <p:ext uri="{BB962C8B-B14F-4D97-AF65-F5344CB8AC3E}">
        <p14:creationId xmlns:p14="http://schemas.microsoft.com/office/powerpoint/2010/main" val="42290903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1061A9E-F2B7-4B22-BCEF-5965F47B0A7B}"/>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BO"/>
          </a:p>
        </p:txBody>
      </p:sp>
      <p:sp>
        <p:nvSpPr>
          <p:cNvPr id="3" name="Subtítulo 2">
            <a:extLst>
              <a:ext uri="{FF2B5EF4-FFF2-40B4-BE49-F238E27FC236}">
                <a16:creationId xmlns:a16="http://schemas.microsoft.com/office/drawing/2014/main" id="{B2D40A4C-F1D8-4625-BEFD-15BCBD621AB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BO"/>
          </a:p>
        </p:txBody>
      </p:sp>
      <p:sp>
        <p:nvSpPr>
          <p:cNvPr id="4" name="Marcador de fecha 3">
            <a:extLst>
              <a:ext uri="{FF2B5EF4-FFF2-40B4-BE49-F238E27FC236}">
                <a16:creationId xmlns:a16="http://schemas.microsoft.com/office/drawing/2014/main" id="{3287F56A-0B70-401D-A234-FD4E028A8A47}"/>
              </a:ext>
            </a:extLst>
          </p:cNvPr>
          <p:cNvSpPr>
            <a:spLocks noGrp="1"/>
          </p:cNvSpPr>
          <p:nvPr>
            <p:ph type="dt" sz="half" idx="10"/>
          </p:nvPr>
        </p:nvSpPr>
        <p:spPr/>
        <p:txBody>
          <a:bodyPr/>
          <a:lstStyle/>
          <a:p>
            <a:fld id="{353ECDC7-B053-49E7-A4E4-B30D314B072F}" type="datetimeFigureOut">
              <a:rPr lang="es-BO" smtClean="0"/>
              <a:t>3/6/2024</a:t>
            </a:fld>
            <a:endParaRPr lang="es-BO"/>
          </a:p>
        </p:txBody>
      </p:sp>
      <p:sp>
        <p:nvSpPr>
          <p:cNvPr id="5" name="Marcador de pie de página 4">
            <a:extLst>
              <a:ext uri="{FF2B5EF4-FFF2-40B4-BE49-F238E27FC236}">
                <a16:creationId xmlns:a16="http://schemas.microsoft.com/office/drawing/2014/main" id="{CC67B711-006D-4D11-BC80-815D23C76131}"/>
              </a:ext>
            </a:extLst>
          </p:cNvPr>
          <p:cNvSpPr>
            <a:spLocks noGrp="1"/>
          </p:cNvSpPr>
          <p:nvPr>
            <p:ph type="ftr" sz="quarter" idx="11"/>
          </p:nvPr>
        </p:nvSpPr>
        <p:spPr/>
        <p:txBody>
          <a:bodyPr/>
          <a:lstStyle/>
          <a:p>
            <a:endParaRPr lang="es-BO"/>
          </a:p>
        </p:txBody>
      </p:sp>
      <p:sp>
        <p:nvSpPr>
          <p:cNvPr id="6" name="Marcador de número de diapositiva 5">
            <a:extLst>
              <a:ext uri="{FF2B5EF4-FFF2-40B4-BE49-F238E27FC236}">
                <a16:creationId xmlns:a16="http://schemas.microsoft.com/office/drawing/2014/main" id="{820A68ED-1416-44F7-8BE8-F6D9BB1BF544}"/>
              </a:ext>
            </a:extLst>
          </p:cNvPr>
          <p:cNvSpPr>
            <a:spLocks noGrp="1"/>
          </p:cNvSpPr>
          <p:nvPr>
            <p:ph type="sldNum" sz="quarter" idx="12"/>
          </p:nvPr>
        </p:nvSpPr>
        <p:spPr/>
        <p:txBody>
          <a:bodyPr/>
          <a:lstStyle/>
          <a:p>
            <a:fld id="{566C5049-46AC-4F67-B6D1-706507E7B53E}" type="slidenum">
              <a:rPr lang="es-BO" smtClean="0"/>
              <a:t>‹Nº›</a:t>
            </a:fld>
            <a:endParaRPr lang="es-BO"/>
          </a:p>
        </p:txBody>
      </p:sp>
    </p:spTree>
    <p:extLst>
      <p:ext uri="{BB962C8B-B14F-4D97-AF65-F5344CB8AC3E}">
        <p14:creationId xmlns:p14="http://schemas.microsoft.com/office/powerpoint/2010/main" val="28027593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0D0BDA9-71E8-4966-A7F5-2F3E0B8594B2}"/>
              </a:ext>
            </a:extLst>
          </p:cNvPr>
          <p:cNvSpPr>
            <a:spLocks noGrp="1"/>
          </p:cNvSpPr>
          <p:nvPr>
            <p:ph type="title"/>
          </p:nvPr>
        </p:nvSpPr>
        <p:spPr/>
        <p:txBody>
          <a:bodyPr/>
          <a:lstStyle/>
          <a:p>
            <a:r>
              <a:rPr lang="es-ES"/>
              <a:t>Haga clic para modificar el estilo de título del patrón</a:t>
            </a:r>
            <a:endParaRPr lang="es-BO"/>
          </a:p>
        </p:txBody>
      </p:sp>
      <p:sp>
        <p:nvSpPr>
          <p:cNvPr id="3" name="Marcador de texto vertical 2">
            <a:extLst>
              <a:ext uri="{FF2B5EF4-FFF2-40B4-BE49-F238E27FC236}">
                <a16:creationId xmlns:a16="http://schemas.microsoft.com/office/drawing/2014/main" id="{1DA54116-6249-4F4F-9461-B1A2F2485EB7}"/>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BO"/>
          </a:p>
        </p:txBody>
      </p:sp>
      <p:sp>
        <p:nvSpPr>
          <p:cNvPr id="4" name="Marcador de fecha 3">
            <a:extLst>
              <a:ext uri="{FF2B5EF4-FFF2-40B4-BE49-F238E27FC236}">
                <a16:creationId xmlns:a16="http://schemas.microsoft.com/office/drawing/2014/main" id="{3199AD11-A3BD-42F8-AF42-FE4BA692D672}"/>
              </a:ext>
            </a:extLst>
          </p:cNvPr>
          <p:cNvSpPr>
            <a:spLocks noGrp="1"/>
          </p:cNvSpPr>
          <p:nvPr>
            <p:ph type="dt" sz="half" idx="10"/>
          </p:nvPr>
        </p:nvSpPr>
        <p:spPr/>
        <p:txBody>
          <a:bodyPr/>
          <a:lstStyle/>
          <a:p>
            <a:fld id="{353ECDC7-B053-49E7-A4E4-B30D314B072F}" type="datetimeFigureOut">
              <a:rPr lang="es-BO" smtClean="0"/>
              <a:t>3/6/2024</a:t>
            </a:fld>
            <a:endParaRPr lang="es-BO"/>
          </a:p>
        </p:txBody>
      </p:sp>
      <p:sp>
        <p:nvSpPr>
          <p:cNvPr id="5" name="Marcador de pie de página 4">
            <a:extLst>
              <a:ext uri="{FF2B5EF4-FFF2-40B4-BE49-F238E27FC236}">
                <a16:creationId xmlns:a16="http://schemas.microsoft.com/office/drawing/2014/main" id="{8F1B7F53-6945-429D-AB9E-3CB5C44CF8EB}"/>
              </a:ext>
            </a:extLst>
          </p:cNvPr>
          <p:cNvSpPr>
            <a:spLocks noGrp="1"/>
          </p:cNvSpPr>
          <p:nvPr>
            <p:ph type="ftr" sz="quarter" idx="11"/>
          </p:nvPr>
        </p:nvSpPr>
        <p:spPr/>
        <p:txBody>
          <a:bodyPr/>
          <a:lstStyle/>
          <a:p>
            <a:endParaRPr lang="es-BO"/>
          </a:p>
        </p:txBody>
      </p:sp>
      <p:sp>
        <p:nvSpPr>
          <p:cNvPr id="6" name="Marcador de número de diapositiva 5">
            <a:extLst>
              <a:ext uri="{FF2B5EF4-FFF2-40B4-BE49-F238E27FC236}">
                <a16:creationId xmlns:a16="http://schemas.microsoft.com/office/drawing/2014/main" id="{822CD8F8-69FD-40BB-BAB7-584AD678D3BB}"/>
              </a:ext>
            </a:extLst>
          </p:cNvPr>
          <p:cNvSpPr>
            <a:spLocks noGrp="1"/>
          </p:cNvSpPr>
          <p:nvPr>
            <p:ph type="sldNum" sz="quarter" idx="12"/>
          </p:nvPr>
        </p:nvSpPr>
        <p:spPr/>
        <p:txBody>
          <a:bodyPr/>
          <a:lstStyle/>
          <a:p>
            <a:fld id="{566C5049-46AC-4F67-B6D1-706507E7B53E}" type="slidenum">
              <a:rPr lang="es-BO" smtClean="0"/>
              <a:t>‹Nº›</a:t>
            </a:fld>
            <a:endParaRPr lang="es-BO"/>
          </a:p>
        </p:txBody>
      </p:sp>
    </p:spTree>
    <p:extLst>
      <p:ext uri="{BB962C8B-B14F-4D97-AF65-F5344CB8AC3E}">
        <p14:creationId xmlns:p14="http://schemas.microsoft.com/office/powerpoint/2010/main" val="584375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8A309E2E-6CF4-4408-B946-DBAD33AB2DE9}"/>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BO"/>
          </a:p>
        </p:txBody>
      </p:sp>
      <p:sp>
        <p:nvSpPr>
          <p:cNvPr id="3" name="Marcador de texto vertical 2">
            <a:extLst>
              <a:ext uri="{FF2B5EF4-FFF2-40B4-BE49-F238E27FC236}">
                <a16:creationId xmlns:a16="http://schemas.microsoft.com/office/drawing/2014/main" id="{2842794F-8FD3-4B82-B354-773615808C21}"/>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BO"/>
          </a:p>
        </p:txBody>
      </p:sp>
      <p:sp>
        <p:nvSpPr>
          <p:cNvPr id="4" name="Marcador de fecha 3">
            <a:extLst>
              <a:ext uri="{FF2B5EF4-FFF2-40B4-BE49-F238E27FC236}">
                <a16:creationId xmlns:a16="http://schemas.microsoft.com/office/drawing/2014/main" id="{D9557745-BB9A-4929-93C5-6DD0DBCBD2FA}"/>
              </a:ext>
            </a:extLst>
          </p:cNvPr>
          <p:cNvSpPr>
            <a:spLocks noGrp="1"/>
          </p:cNvSpPr>
          <p:nvPr>
            <p:ph type="dt" sz="half" idx="10"/>
          </p:nvPr>
        </p:nvSpPr>
        <p:spPr/>
        <p:txBody>
          <a:bodyPr/>
          <a:lstStyle/>
          <a:p>
            <a:fld id="{353ECDC7-B053-49E7-A4E4-B30D314B072F}" type="datetimeFigureOut">
              <a:rPr lang="es-BO" smtClean="0"/>
              <a:t>3/6/2024</a:t>
            </a:fld>
            <a:endParaRPr lang="es-BO"/>
          </a:p>
        </p:txBody>
      </p:sp>
      <p:sp>
        <p:nvSpPr>
          <p:cNvPr id="5" name="Marcador de pie de página 4">
            <a:extLst>
              <a:ext uri="{FF2B5EF4-FFF2-40B4-BE49-F238E27FC236}">
                <a16:creationId xmlns:a16="http://schemas.microsoft.com/office/drawing/2014/main" id="{B579C96E-E864-409F-B052-2C12F508D717}"/>
              </a:ext>
            </a:extLst>
          </p:cNvPr>
          <p:cNvSpPr>
            <a:spLocks noGrp="1"/>
          </p:cNvSpPr>
          <p:nvPr>
            <p:ph type="ftr" sz="quarter" idx="11"/>
          </p:nvPr>
        </p:nvSpPr>
        <p:spPr/>
        <p:txBody>
          <a:bodyPr/>
          <a:lstStyle/>
          <a:p>
            <a:endParaRPr lang="es-BO"/>
          </a:p>
        </p:txBody>
      </p:sp>
      <p:sp>
        <p:nvSpPr>
          <p:cNvPr id="6" name="Marcador de número de diapositiva 5">
            <a:extLst>
              <a:ext uri="{FF2B5EF4-FFF2-40B4-BE49-F238E27FC236}">
                <a16:creationId xmlns:a16="http://schemas.microsoft.com/office/drawing/2014/main" id="{BAEB336E-390C-4679-8406-5B8D4647B93C}"/>
              </a:ext>
            </a:extLst>
          </p:cNvPr>
          <p:cNvSpPr>
            <a:spLocks noGrp="1"/>
          </p:cNvSpPr>
          <p:nvPr>
            <p:ph type="sldNum" sz="quarter" idx="12"/>
          </p:nvPr>
        </p:nvSpPr>
        <p:spPr/>
        <p:txBody>
          <a:bodyPr/>
          <a:lstStyle/>
          <a:p>
            <a:fld id="{566C5049-46AC-4F67-B6D1-706507E7B53E}" type="slidenum">
              <a:rPr lang="es-BO" smtClean="0"/>
              <a:t>‹Nº›</a:t>
            </a:fld>
            <a:endParaRPr lang="es-BO"/>
          </a:p>
        </p:txBody>
      </p:sp>
    </p:spTree>
    <p:extLst>
      <p:ext uri="{BB962C8B-B14F-4D97-AF65-F5344CB8AC3E}">
        <p14:creationId xmlns:p14="http://schemas.microsoft.com/office/powerpoint/2010/main" val="13761462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EE2304B-18F4-4086-9145-123CE397B153}"/>
              </a:ext>
            </a:extLst>
          </p:cNvPr>
          <p:cNvSpPr>
            <a:spLocks noGrp="1"/>
          </p:cNvSpPr>
          <p:nvPr>
            <p:ph type="title"/>
          </p:nvPr>
        </p:nvSpPr>
        <p:spPr/>
        <p:txBody>
          <a:bodyPr/>
          <a:lstStyle/>
          <a:p>
            <a:r>
              <a:rPr lang="es-ES"/>
              <a:t>Haga clic para modificar el estilo de título del patrón</a:t>
            </a:r>
            <a:endParaRPr lang="es-BO"/>
          </a:p>
        </p:txBody>
      </p:sp>
      <p:sp>
        <p:nvSpPr>
          <p:cNvPr id="3" name="Marcador de contenido 2">
            <a:extLst>
              <a:ext uri="{FF2B5EF4-FFF2-40B4-BE49-F238E27FC236}">
                <a16:creationId xmlns:a16="http://schemas.microsoft.com/office/drawing/2014/main" id="{873530B4-7907-4911-8AD1-ADBE8532FC9C}"/>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BO"/>
          </a:p>
        </p:txBody>
      </p:sp>
      <p:sp>
        <p:nvSpPr>
          <p:cNvPr id="4" name="Marcador de fecha 3">
            <a:extLst>
              <a:ext uri="{FF2B5EF4-FFF2-40B4-BE49-F238E27FC236}">
                <a16:creationId xmlns:a16="http://schemas.microsoft.com/office/drawing/2014/main" id="{E149BE3D-8E11-47A5-9BEB-D074E08280F6}"/>
              </a:ext>
            </a:extLst>
          </p:cNvPr>
          <p:cNvSpPr>
            <a:spLocks noGrp="1"/>
          </p:cNvSpPr>
          <p:nvPr>
            <p:ph type="dt" sz="half" idx="10"/>
          </p:nvPr>
        </p:nvSpPr>
        <p:spPr/>
        <p:txBody>
          <a:bodyPr/>
          <a:lstStyle/>
          <a:p>
            <a:fld id="{353ECDC7-B053-49E7-A4E4-B30D314B072F}" type="datetimeFigureOut">
              <a:rPr lang="es-BO" smtClean="0"/>
              <a:t>3/6/2024</a:t>
            </a:fld>
            <a:endParaRPr lang="es-BO"/>
          </a:p>
        </p:txBody>
      </p:sp>
      <p:sp>
        <p:nvSpPr>
          <p:cNvPr id="5" name="Marcador de pie de página 4">
            <a:extLst>
              <a:ext uri="{FF2B5EF4-FFF2-40B4-BE49-F238E27FC236}">
                <a16:creationId xmlns:a16="http://schemas.microsoft.com/office/drawing/2014/main" id="{2ADB8D73-FBA2-4E8F-875B-3ADF70DA4B33}"/>
              </a:ext>
            </a:extLst>
          </p:cNvPr>
          <p:cNvSpPr>
            <a:spLocks noGrp="1"/>
          </p:cNvSpPr>
          <p:nvPr>
            <p:ph type="ftr" sz="quarter" idx="11"/>
          </p:nvPr>
        </p:nvSpPr>
        <p:spPr/>
        <p:txBody>
          <a:bodyPr/>
          <a:lstStyle/>
          <a:p>
            <a:endParaRPr lang="es-BO"/>
          </a:p>
        </p:txBody>
      </p:sp>
      <p:sp>
        <p:nvSpPr>
          <p:cNvPr id="6" name="Marcador de número de diapositiva 5">
            <a:extLst>
              <a:ext uri="{FF2B5EF4-FFF2-40B4-BE49-F238E27FC236}">
                <a16:creationId xmlns:a16="http://schemas.microsoft.com/office/drawing/2014/main" id="{526CB01C-2854-498E-AC3E-43526F4EFD08}"/>
              </a:ext>
            </a:extLst>
          </p:cNvPr>
          <p:cNvSpPr>
            <a:spLocks noGrp="1"/>
          </p:cNvSpPr>
          <p:nvPr>
            <p:ph type="sldNum" sz="quarter" idx="12"/>
          </p:nvPr>
        </p:nvSpPr>
        <p:spPr/>
        <p:txBody>
          <a:bodyPr/>
          <a:lstStyle/>
          <a:p>
            <a:fld id="{566C5049-46AC-4F67-B6D1-706507E7B53E}" type="slidenum">
              <a:rPr lang="es-BO" smtClean="0"/>
              <a:t>‹Nº›</a:t>
            </a:fld>
            <a:endParaRPr lang="es-BO"/>
          </a:p>
        </p:txBody>
      </p:sp>
    </p:spTree>
    <p:extLst>
      <p:ext uri="{BB962C8B-B14F-4D97-AF65-F5344CB8AC3E}">
        <p14:creationId xmlns:p14="http://schemas.microsoft.com/office/powerpoint/2010/main" val="9524531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71A1486-107B-43DC-A4C6-5FDF181B7402}"/>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BO"/>
          </a:p>
        </p:txBody>
      </p:sp>
      <p:sp>
        <p:nvSpPr>
          <p:cNvPr id="3" name="Marcador de texto 2">
            <a:extLst>
              <a:ext uri="{FF2B5EF4-FFF2-40B4-BE49-F238E27FC236}">
                <a16:creationId xmlns:a16="http://schemas.microsoft.com/office/drawing/2014/main" id="{BAD40B3D-6640-45AC-82CE-717033FEA4A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E2E22C3C-9C96-4181-9BA9-BE9FFA26FD68}"/>
              </a:ext>
            </a:extLst>
          </p:cNvPr>
          <p:cNvSpPr>
            <a:spLocks noGrp="1"/>
          </p:cNvSpPr>
          <p:nvPr>
            <p:ph type="dt" sz="half" idx="10"/>
          </p:nvPr>
        </p:nvSpPr>
        <p:spPr/>
        <p:txBody>
          <a:bodyPr/>
          <a:lstStyle/>
          <a:p>
            <a:fld id="{353ECDC7-B053-49E7-A4E4-B30D314B072F}" type="datetimeFigureOut">
              <a:rPr lang="es-BO" smtClean="0"/>
              <a:t>3/6/2024</a:t>
            </a:fld>
            <a:endParaRPr lang="es-BO"/>
          </a:p>
        </p:txBody>
      </p:sp>
      <p:sp>
        <p:nvSpPr>
          <p:cNvPr id="5" name="Marcador de pie de página 4">
            <a:extLst>
              <a:ext uri="{FF2B5EF4-FFF2-40B4-BE49-F238E27FC236}">
                <a16:creationId xmlns:a16="http://schemas.microsoft.com/office/drawing/2014/main" id="{205CB674-D5CA-4049-AA3A-882677256CDE}"/>
              </a:ext>
            </a:extLst>
          </p:cNvPr>
          <p:cNvSpPr>
            <a:spLocks noGrp="1"/>
          </p:cNvSpPr>
          <p:nvPr>
            <p:ph type="ftr" sz="quarter" idx="11"/>
          </p:nvPr>
        </p:nvSpPr>
        <p:spPr/>
        <p:txBody>
          <a:bodyPr/>
          <a:lstStyle/>
          <a:p>
            <a:endParaRPr lang="es-BO"/>
          </a:p>
        </p:txBody>
      </p:sp>
      <p:sp>
        <p:nvSpPr>
          <p:cNvPr id="6" name="Marcador de número de diapositiva 5">
            <a:extLst>
              <a:ext uri="{FF2B5EF4-FFF2-40B4-BE49-F238E27FC236}">
                <a16:creationId xmlns:a16="http://schemas.microsoft.com/office/drawing/2014/main" id="{980B4DA5-A3E5-4A48-9C74-3CFFC746CBF6}"/>
              </a:ext>
            </a:extLst>
          </p:cNvPr>
          <p:cNvSpPr>
            <a:spLocks noGrp="1"/>
          </p:cNvSpPr>
          <p:nvPr>
            <p:ph type="sldNum" sz="quarter" idx="12"/>
          </p:nvPr>
        </p:nvSpPr>
        <p:spPr/>
        <p:txBody>
          <a:bodyPr/>
          <a:lstStyle/>
          <a:p>
            <a:fld id="{566C5049-46AC-4F67-B6D1-706507E7B53E}" type="slidenum">
              <a:rPr lang="es-BO" smtClean="0"/>
              <a:t>‹Nº›</a:t>
            </a:fld>
            <a:endParaRPr lang="es-BO"/>
          </a:p>
        </p:txBody>
      </p:sp>
    </p:spTree>
    <p:extLst>
      <p:ext uri="{BB962C8B-B14F-4D97-AF65-F5344CB8AC3E}">
        <p14:creationId xmlns:p14="http://schemas.microsoft.com/office/powerpoint/2010/main" val="37911675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65D4E6B-E2EB-4715-BA36-3B5D072AD11C}"/>
              </a:ext>
            </a:extLst>
          </p:cNvPr>
          <p:cNvSpPr>
            <a:spLocks noGrp="1"/>
          </p:cNvSpPr>
          <p:nvPr>
            <p:ph type="title"/>
          </p:nvPr>
        </p:nvSpPr>
        <p:spPr/>
        <p:txBody>
          <a:bodyPr/>
          <a:lstStyle/>
          <a:p>
            <a:r>
              <a:rPr lang="es-ES"/>
              <a:t>Haga clic para modificar el estilo de título del patrón</a:t>
            </a:r>
            <a:endParaRPr lang="es-BO"/>
          </a:p>
        </p:txBody>
      </p:sp>
      <p:sp>
        <p:nvSpPr>
          <p:cNvPr id="3" name="Marcador de contenido 2">
            <a:extLst>
              <a:ext uri="{FF2B5EF4-FFF2-40B4-BE49-F238E27FC236}">
                <a16:creationId xmlns:a16="http://schemas.microsoft.com/office/drawing/2014/main" id="{8AEFC719-ACFE-432E-B008-2DFDDE61C21B}"/>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BO"/>
          </a:p>
        </p:txBody>
      </p:sp>
      <p:sp>
        <p:nvSpPr>
          <p:cNvPr id="4" name="Marcador de contenido 3">
            <a:extLst>
              <a:ext uri="{FF2B5EF4-FFF2-40B4-BE49-F238E27FC236}">
                <a16:creationId xmlns:a16="http://schemas.microsoft.com/office/drawing/2014/main" id="{0E853F9F-E4FF-48F4-A51C-E1A54A9828BA}"/>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BO"/>
          </a:p>
        </p:txBody>
      </p:sp>
      <p:sp>
        <p:nvSpPr>
          <p:cNvPr id="5" name="Marcador de fecha 4">
            <a:extLst>
              <a:ext uri="{FF2B5EF4-FFF2-40B4-BE49-F238E27FC236}">
                <a16:creationId xmlns:a16="http://schemas.microsoft.com/office/drawing/2014/main" id="{CCEDFECE-3720-4483-A904-BD170F892D6C}"/>
              </a:ext>
            </a:extLst>
          </p:cNvPr>
          <p:cNvSpPr>
            <a:spLocks noGrp="1"/>
          </p:cNvSpPr>
          <p:nvPr>
            <p:ph type="dt" sz="half" idx="10"/>
          </p:nvPr>
        </p:nvSpPr>
        <p:spPr/>
        <p:txBody>
          <a:bodyPr/>
          <a:lstStyle/>
          <a:p>
            <a:fld id="{353ECDC7-B053-49E7-A4E4-B30D314B072F}" type="datetimeFigureOut">
              <a:rPr lang="es-BO" smtClean="0"/>
              <a:t>3/6/2024</a:t>
            </a:fld>
            <a:endParaRPr lang="es-BO"/>
          </a:p>
        </p:txBody>
      </p:sp>
      <p:sp>
        <p:nvSpPr>
          <p:cNvPr id="6" name="Marcador de pie de página 5">
            <a:extLst>
              <a:ext uri="{FF2B5EF4-FFF2-40B4-BE49-F238E27FC236}">
                <a16:creationId xmlns:a16="http://schemas.microsoft.com/office/drawing/2014/main" id="{FAAE4FA7-2094-44DA-BD97-5E4D76C09553}"/>
              </a:ext>
            </a:extLst>
          </p:cNvPr>
          <p:cNvSpPr>
            <a:spLocks noGrp="1"/>
          </p:cNvSpPr>
          <p:nvPr>
            <p:ph type="ftr" sz="quarter" idx="11"/>
          </p:nvPr>
        </p:nvSpPr>
        <p:spPr/>
        <p:txBody>
          <a:bodyPr/>
          <a:lstStyle/>
          <a:p>
            <a:endParaRPr lang="es-BO"/>
          </a:p>
        </p:txBody>
      </p:sp>
      <p:sp>
        <p:nvSpPr>
          <p:cNvPr id="7" name="Marcador de número de diapositiva 6">
            <a:extLst>
              <a:ext uri="{FF2B5EF4-FFF2-40B4-BE49-F238E27FC236}">
                <a16:creationId xmlns:a16="http://schemas.microsoft.com/office/drawing/2014/main" id="{7E33C311-EDC0-42B2-BE3E-975E5D2E16A9}"/>
              </a:ext>
            </a:extLst>
          </p:cNvPr>
          <p:cNvSpPr>
            <a:spLocks noGrp="1"/>
          </p:cNvSpPr>
          <p:nvPr>
            <p:ph type="sldNum" sz="quarter" idx="12"/>
          </p:nvPr>
        </p:nvSpPr>
        <p:spPr/>
        <p:txBody>
          <a:bodyPr/>
          <a:lstStyle/>
          <a:p>
            <a:fld id="{566C5049-46AC-4F67-B6D1-706507E7B53E}" type="slidenum">
              <a:rPr lang="es-BO" smtClean="0"/>
              <a:t>‹Nº›</a:t>
            </a:fld>
            <a:endParaRPr lang="es-BO"/>
          </a:p>
        </p:txBody>
      </p:sp>
    </p:spTree>
    <p:extLst>
      <p:ext uri="{BB962C8B-B14F-4D97-AF65-F5344CB8AC3E}">
        <p14:creationId xmlns:p14="http://schemas.microsoft.com/office/powerpoint/2010/main" val="26374325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C6032D4-CE4B-44B2-A119-47EC57D86078}"/>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BO"/>
          </a:p>
        </p:txBody>
      </p:sp>
      <p:sp>
        <p:nvSpPr>
          <p:cNvPr id="3" name="Marcador de texto 2">
            <a:extLst>
              <a:ext uri="{FF2B5EF4-FFF2-40B4-BE49-F238E27FC236}">
                <a16:creationId xmlns:a16="http://schemas.microsoft.com/office/drawing/2014/main" id="{3073C8CF-1542-4FE9-A8A4-94A8A3D6EE1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0618687E-DC4D-42DD-BEB6-CE14B1108A81}"/>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BO"/>
          </a:p>
        </p:txBody>
      </p:sp>
      <p:sp>
        <p:nvSpPr>
          <p:cNvPr id="5" name="Marcador de texto 4">
            <a:extLst>
              <a:ext uri="{FF2B5EF4-FFF2-40B4-BE49-F238E27FC236}">
                <a16:creationId xmlns:a16="http://schemas.microsoft.com/office/drawing/2014/main" id="{0D0DE2CF-9C2B-4A37-9EBE-1288B87EF37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55C6645A-FB09-46D7-B278-1C949CE8C57C}"/>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BO"/>
          </a:p>
        </p:txBody>
      </p:sp>
      <p:sp>
        <p:nvSpPr>
          <p:cNvPr id="7" name="Marcador de fecha 6">
            <a:extLst>
              <a:ext uri="{FF2B5EF4-FFF2-40B4-BE49-F238E27FC236}">
                <a16:creationId xmlns:a16="http://schemas.microsoft.com/office/drawing/2014/main" id="{09670E2D-BDC5-4A51-A62D-ECE182C9A145}"/>
              </a:ext>
            </a:extLst>
          </p:cNvPr>
          <p:cNvSpPr>
            <a:spLocks noGrp="1"/>
          </p:cNvSpPr>
          <p:nvPr>
            <p:ph type="dt" sz="half" idx="10"/>
          </p:nvPr>
        </p:nvSpPr>
        <p:spPr/>
        <p:txBody>
          <a:bodyPr/>
          <a:lstStyle/>
          <a:p>
            <a:fld id="{353ECDC7-B053-49E7-A4E4-B30D314B072F}" type="datetimeFigureOut">
              <a:rPr lang="es-BO" smtClean="0"/>
              <a:t>3/6/2024</a:t>
            </a:fld>
            <a:endParaRPr lang="es-BO"/>
          </a:p>
        </p:txBody>
      </p:sp>
      <p:sp>
        <p:nvSpPr>
          <p:cNvPr id="8" name="Marcador de pie de página 7">
            <a:extLst>
              <a:ext uri="{FF2B5EF4-FFF2-40B4-BE49-F238E27FC236}">
                <a16:creationId xmlns:a16="http://schemas.microsoft.com/office/drawing/2014/main" id="{D702D1E7-C95C-447A-8D62-012B861BD36A}"/>
              </a:ext>
            </a:extLst>
          </p:cNvPr>
          <p:cNvSpPr>
            <a:spLocks noGrp="1"/>
          </p:cNvSpPr>
          <p:nvPr>
            <p:ph type="ftr" sz="quarter" idx="11"/>
          </p:nvPr>
        </p:nvSpPr>
        <p:spPr/>
        <p:txBody>
          <a:bodyPr/>
          <a:lstStyle/>
          <a:p>
            <a:endParaRPr lang="es-BO"/>
          </a:p>
        </p:txBody>
      </p:sp>
      <p:sp>
        <p:nvSpPr>
          <p:cNvPr id="9" name="Marcador de número de diapositiva 8">
            <a:extLst>
              <a:ext uri="{FF2B5EF4-FFF2-40B4-BE49-F238E27FC236}">
                <a16:creationId xmlns:a16="http://schemas.microsoft.com/office/drawing/2014/main" id="{D1FE0391-A4E3-4AF3-BA3C-E3AE4C27FCE8}"/>
              </a:ext>
            </a:extLst>
          </p:cNvPr>
          <p:cNvSpPr>
            <a:spLocks noGrp="1"/>
          </p:cNvSpPr>
          <p:nvPr>
            <p:ph type="sldNum" sz="quarter" idx="12"/>
          </p:nvPr>
        </p:nvSpPr>
        <p:spPr/>
        <p:txBody>
          <a:bodyPr/>
          <a:lstStyle/>
          <a:p>
            <a:fld id="{566C5049-46AC-4F67-B6D1-706507E7B53E}" type="slidenum">
              <a:rPr lang="es-BO" smtClean="0"/>
              <a:t>‹Nº›</a:t>
            </a:fld>
            <a:endParaRPr lang="es-BO"/>
          </a:p>
        </p:txBody>
      </p:sp>
    </p:spTree>
    <p:extLst>
      <p:ext uri="{BB962C8B-B14F-4D97-AF65-F5344CB8AC3E}">
        <p14:creationId xmlns:p14="http://schemas.microsoft.com/office/powerpoint/2010/main" val="11962718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4911865-5F2F-4C6E-9FFC-89CF40E95A59}"/>
              </a:ext>
            </a:extLst>
          </p:cNvPr>
          <p:cNvSpPr>
            <a:spLocks noGrp="1"/>
          </p:cNvSpPr>
          <p:nvPr>
            <p:ph type="title"/>
          </p:nvPr>
        </p:nvSpPr>
        <p:spPr/>
        <p:txBody>
          <a:bodyPr/>
          <a:lstStyle/>
          <a:p>
            <a:r>
              <a:rPr lang="es-ES"/>
              <a:t>Haga clic para modificar el estilo de título del patrón</a:t>
            </a:r>
            <a:endParaRPr lang="es-BO"/>
          </a:p>
        </p:txBody>
      </p:sp>
      <p:sp>
        <p:nvSpPr>
          <p:cNvPr id="3" name="Marcador de fecha 2">
            <a:extLst>
              <a:ext uri="{FF2B5EF4-FFF2-40B4-BE49-F238E27FC236}">
                <a16:creationId xmlns:a16="http://schemas.microsoft.com/office/drawing/2014/main" id="{8E54234B-7D65-4D6B-A052-A15D37F5F17A}"/>
              </a:ext>
            </a:extLst>
          </p:cNvPr>
          <p:cNvSpPr>
            <a:spLocks noGrp="1"/>
          </p:cNvSpPr>
          <p:nvPr>
            <p:ph type="dt" sz="half" idx="10"/>
          </p:nvPr>
        </p:nvSpPr>
        <p:spPr/>
        <p:txBody>
          <a:bodyPr/>
          <a:lstStyle/>
          <a:p>
            <a:fld id="{353ECDC7-B053-49E7-A4E4-B30D314B072F}" type="datetimeFigureOut">
              <a:rPr lang="es-BO" smtClean="0"/>
              <a:t>3/6/2024</a:t>
            </a:fld>
            <a:endParaRPr lang="es-BO"/>
          </a:p>
        </p:txBody>
      </p:sp>
      <p:sp>
        <p:nvSpPr>
          <p:cNvPr id="4" name="Marcador de pie de página 3">
            <a:extLst>
              <a:ext uri="{FF2B5EF4-FFF2-40B4-BE49-F238E27FC236}">
                <a16:creationId xmlns:a16="http://schemas.microsoft.com/office/drawing/2014/main" id="{3833D0A9-2558-4F55-A35F-7EBCB54B742B}"/>
              </a:ext>
            </a:extLst>
          </p:cNvPr>
          <p:cNvSpPr>
            <a:spLocks noGrp="1"/>
          </p:cNvSpPr>
          <p:nvPr>
            <p:ph type="ftr" sz="quarter" idx="11"/>
          </p:nvPr>
        </p:nvSpPr>
        <p:spPr/>
        <p:txBody>
          <a:bodyPr/>
          <a:lstStyle/>
          <a:p>
            <a:endParaRPr lang="es-BO"/>
          </a:p>
        </p:txBody>
      </p:sp>
      <p:sp>
        <p:nvSpPr>
          <p:cNvPr id="5" name="Marcador de número de diapositiva 4">
            <a:extLst>
              <a:ext uri="{FF2B5EF4-FFF2-40B4-BE49-F238E27FC236}">
                <a16:creationId xmlns:a16="http://schemas.microsoft.com/office/drawing/2014/main" id="{A0E5FC22-C161-4271-B5F0-2D29AD5EC3E9}"/>
              </a:ext>
            </a:extLst>
          </p:cNvPr>
          <p:cNvSpPr>
            <a:spLocks noGrp="1"/>
          </p:cNvSpPr>
          <p:nvPr>
            <p:ph type="sldNum" sz="quarter" idx="12"/>
          </p:nvPr>
        </p:nvSpPr>
        <p:spPr/>
        <p:txBody>
          <a:bodyPr/>
          <a:lstStyle/>
          <a:p>
            <a:fld id="{566C5049-46AC-4F67-B6D1-706507E7B53E}" type="slidenum">
              <a:rPr lang="es-BO" smtClean="0"/>
              <a:t>‹Nº›</a:t>
            </a:fld>
            <a:endParaRPr lang="es-BO"/>
          </a:p>
        </p:txBody>
      </p:sp>
    </p:spTree>
    <p:extLst>
      <p:ext uri="{BB962C8B-B14F-4D97-AF65-F5344CB8AC3E}">
        <p14:creationId xmlns:p14="http://schemas.microsoft.com/office/powerpoint/2010/main" val="17654141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56A508C3-B500-494B-836C-461E5000D294}"/>
              </a:ext>
            </a:extLst>
          </p:cNvPr>
          <p:cNvSpPr>
            <a:spLocks noGrp="1"/>
          </p:cNvSpPr>
          <p:nvPr>
            <p:ph type="dt" sz="half" idx="10"/>
          </p:nvPr>
        </p:nvSpPr>
        <p:spPr/>
        <p:txBody>
          <a:bodyPr/>
          <a:lstStyle/>
          <a:p>
            <a:fld id="{353ECDC7-B053-49E7-A4E4-B30D314B072F}" type="datetimeFigureOut">
              <a:rPr lang="es-BO" smtClean="0"/>
              <a:t>3/6/2024</a:t>
            </a:fld>
            <a:endParaRPr lang="es-BO"/>
          </a:p>
        </p:txBody>
      </p:sp>
      <p:sp>
        <p:nvSpPr>
          <p:cNvPr id="3" name="Marcador de pie de página 2">
            <a:extLst>
              <a:ext uri="{FF2B5EF4-FFF2-40B4-BE49-F238E27FC236}">
                <a16:creationId xmlns:a16="http://schemas.microsoft.com/office/drawing/2014/main" id="{4BBD80DB-A501-45AE-9454-0D26240A2655}"/>
              </a:ext>
            </a:extLst>
          </p:cNvPr>
          <p:cNvSpPr>
            <a:spLocks noGrp="1"/>
          </p:cNvSpPr>
          <p:nvPr>
            <p:ph type="ftr" sz="quarter" idx="11"/>
          </p:nvPr>
        </p:nvSpPr>
        <p:spPr/>
        <p:txBody>
          <a:bodyPr/>
          <a:lstStyle/>
          <a:p>
            <a:endParaRPr lang="es-BO"/>
          </a:p>
        </p:txBody>
      </p:sp>
      <p:sp>
        <p:nvSpPr>
          <p:cNvPr id="4" name="Marcador de número de diapositiva 3">
            <a:extLst>
              <a:ext uri="{FF2B5EF4-FFF2-40B4-BE49-F238E27FC236}">
                <a16:creationId xmlns:a16="http://schemas.microsoft.com/office/drawing/2014/main" id="{C727F5C5-4B71-4CA6-BDEB-E99160AC0F74}"/>
              </a:ext>
            </a:extLst>
          </p:cNvPr>
          <p:cNvSpPr>
            <a:spLocks noGrp="1"/>
          </p:cNvSpPr>
          <p:nvPr>
            <p:ph type="sldNum" sz="quarter" idx="12"/>
          </p:nvPr>
        </p:nvSpPr>
        <p:spPr/>
        <p:txBody>
          <a:bodyPr/>
          <a:lstStyle/>
          <a:p>
            <a:fld id="{566C5049-46AC-4F67-B6D1-706507E7B53E}" type="slidenum">
              <a:rPr lang="es-BO" smtClean="0"/>
              <a:t>‹Nº›</a:t>
            </a:fld>
            <a:endParaRPr lang="es-BO"/>
          </a:p>
        </p:txBody>
      </p:sp>
    </p:spTree>
    <p:extLst>
      <p:ext uri="{BB962C8B-B14F-4D97-AF65-F5344CB8AC3E}">
        <p14:creationId xmlns:p14="http://schemas.microsoft.com/office/powerpoint/2010/main" val="7355960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7464C5D-5B21-43A9-9FD5-C2C403C1FBE0}"/>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BO"/>
          </a:p>
        </p:txBody>
      </p:sp>
      <p:sp>
        <p:nvSpPr>
          <p:cNvPr id="3" name="Marcador de contenido 2">
            <a:extLst>
              <a:ext uri="{FF2B5EF4-FFF2-40B4-BE49-F238E27FC236}">
                <a16:creationId xmlns:a16="http://schemas.microsoft.com/office/drawing/2014/main" id="{4F316789-4214-46E8-B00E-0642EDAEC48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BO"/>
          </a:p>
        </p:txBody>
      </p:sp>
      <p:sp>
        <p:nvSpPr>
          <p:cNvPr id="4" name="Marcador de texto 3">
            <a:extLst>
              <a:ext uri="{FF2B5EF4-FFF2-40B4-BE49-F238E27FC236}">
                <a16:creationId xmlns:a16="http://schemas.microsoft.com/office/drawing/2014/main" id="{0883A02C-B852-4397-9E54-DD5797C8E85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4A60435F-720B-4B3C-899B-7A4B40B5A822}"/>
              </a:ext>
            </a:extLst>
          </p:cNvPr>
          <p:cNvSpPr>
            <a:spLocks noGrp="1"/>
          </p:cNvSpPr>
          <p:nvPr>
            <p:ph type="dt" sz="half" idx="10"/>
          </p:nvPr>
        </p:nvSpPr>
        <p:spPr/>
        <p:txBody>
          <a:bodyPr/>
          <a:lstStyle/>
          <a:p>
            <a:fld id="{353ECDC7-B053-49E7-A4E4-B30D314B072F}" type="datetimeFigureOut">
              <a:rPr lang="es-BO" smtClean="0"/>
              <a:t>3/6/2024</a:t>
            </a:fld>
            <a:endParaRPr lang="es-BO"/>
          </a:p>
        </p:txBody>
      </p:sp>
      <p:sp>
        <p:nvSpPr>
          <p:cNvPr id="6" name="Marcador de pie de página 5">
            <a:extLst>
              <a:ext uri="{FF2B5EF4-FFF2-40B4-BE49-F238E27FC236}">
                <a16:creationId xmlns:a16="http://schemas.microsoft.com/office/drawing/2014/main" id="{C62FE2A2-6113-4406-AD64-C09DBFC88B57}"/>
              </a:ext>
            </a:extLst>
          </p:cNvPr>
          <p:cNvSpPr>
            <a:spLocks noGrp="1"/>
          </p:cNvSpPr>
          <p:nvPr>
            <p:ph type="ftr" sz="quarter" idx="11"/>
          </p:nvPr>
        </p:nvSpPr>
        <p:spPr/>
        <p:txBody>
          <a:bodyPr/>
          <a:lstStyle/>
          <a:p>
            <a:endParaRPr lang="es-BO"/>
          </a:p>
        </p:txBody>
      </p:sp>
      <p:sp>
        <p:nvSpPr>
          <p:cNvPr id="7" name="Marcador de número de diapositiva 6">
            <a:extLst>
              <a:ext uri="{FF2B5EF4-FFF2-40B4-BE49-F238E27FC236}">
                <a16:creationId xmlns:a16="http://schemas.microsoft.com/office/drawing/2014/main" id="{49D0EC46-2463-4F6B-A16A-74DB2E87BA48}"/>
              </a:ext>
            </a:extLst>
          </p:cNvPr>
          <p:cNvSpPr>
            <a:spLocks noGrp="1"/>
          </p:cNvSpPr>
          <p:nvPr>
            <p:ph type="sldNum" sz="quarter" idx="12"/>
          </p:nvPr>
        </p:nvSpPr>
        <p:spPr/>
        <p:txBody>
          <a:bodyPr/>
          <a:lstStyle/>
          <a:p>
            <a:fld id="{566C5049-46AC-4F67-B6D1-706507E7B53E}" type="slidenum">
              <a:rPr lang="es-BO" smtClean="0"/>
              <a:t>‹Nº›</a:t>
            </a:fld>
            <a:endParaRPr lang="es-BO"/>
          </a:p>
        </p:txBody>
      </p:sp>
    </p:spTree>
    <p:extLst>
      <p:ext uri="{BB962C8B-B14F-4D97-AF65-F5344CB8AC3E}">
        <p14:creationId xmlns:p14="http://schemas.microsoft.com/office/powerpoint/2010/main" val="16817741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DB01A18-7502-4E47-A977-3A90E015FBB1}"/>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BO"/>
          </a:p>
        </p:txBody>
      </p:sp>
      <p:sp>
        <p:nvSpPr>
          <p:cNvPr id="3" name="Marcador de posición de imagen 2">
            <a:extLst>
              <a:ext uri="{FF2B5EF4-FFF2-40B4-BE49-F238E27FC236}">
                <a16:creationId xmlns:a16="http://schemas.microsoft.com/office/drawing/2014/main" id="{686C0384-8E3E-49EB-917E-E0663FD7173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BO"/>
          </a:p>
        </p:txBody>
      </p:sp>
      <p:sp>
        <p:nvSpPr>
          <p:cNvPr id="4" name="Marcador de texto 3">
            <a:extLst>
              <a:ext uri="{FF2B5EF4-FFF2-40B4-BE49-F238E27FC236}">
                <a16:creationId xmlns:a16="http://schemas.microsoft.com/office/drawing/2014/main" id="{073473E8-0556-47E0-98ED-46C3256C415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6A8648D8-9A1C-4F87-AA05-BA1C8AA9A7DB}"/>
              </a:ext>
            </a:extLst>
          </p:cNvPr>
          <p:cNvSpPr>
            <a:spLocks noGrp="1"/>
          </p:cNvSpPr>
          <p:nvPr>
            <p:ph type="dt" sz="half" idx="10"/>
          </p:nvPr>
        </p:nvSpPr>
        <p:spPr/>
        <p:txBody>
          <a:bodyPr/>
          <a:lstStyle/>
          <a:p>
            <a:fld id="{353ECDC7-B053-49E7-A4E4-B30D314B072F}" type="datetimeFigureOut">
              <a:rPr lang="es-BO" smtClean="0"/>
              <a:t>3/6/2024</a:t>
            </a:fld>
            <a:endParaRPr lang="es-BO"/>
          </a:p>
        </p:txBody>
      </p:sp>
      <p:sp>
        <p:nvSpPr>
          <p:cNvPr id="6" name="Marcador de pie de página 5">
            <a:extLst>
              <a:ext uri="{FF2B5EF4-FFF2-40B4-BE49-F238E27FC236}">
                <a16:creationId xmlns:a16="http://schemas.microsoft.com/office/drawing/2014/main" id="{4CF25CDB-4B89-496C-BDD7-D6CAE262D424}"/>
              </a:ext>
            </a:extLst>
          </p:cNvPr>
          <p:cNvSpPr>
            <a:spLocks noGrp="1"/>
          </p:cNvSpPr>
          <p:nvPr>
            <p:ph type="ftr" sz="quarter" idx="11"/>
          </p:nvPr>
        </p:nvSpPr>
        <p:spPr/>
        <p:txBody>
          <a:bodyPr/>
          <a:lstStyle/>
          <a:p>
            <a:endParaRPr lang="es-BO"/>
          </a:p>
        </p:txBody>
      </p:sp>
      <p:sp>
        <p:nvSpPr>
          <p:cNvPr id="7" name="Marcador de número de diapositiva 6">
            <a:extLst>
              <a:ext uri="{FF2B5EF4-FFF2-40B4-BE49-F238E27FC236}">
                <a16:creationId xmlns:a16="http://schemas.microsoft.com/office/drawing/2014/main" id="{2D400ACF-7372-498D-B5D7-69AD9DBD0BC0}"/>
              </a:ext>
            </a:extLst>
          </p:cNvPr>
          <p:cNvSpPr>
            <a:spLocks noGrp="1"/>
          </p:cNvSpPr>
          <p:nvPr>
            <p:ph type="sldNum" sz="quarter" idx="12"/>
          </p:nvPr>
        </p:nvSpPr>
        <p:spPr/>
        <p:txBody>
          <a:bodyPr/>
          <a:lstStyle/>
          <a:p>
            <a:fld id="{566C5049-46AC-4F67-B6D1-706507E7B53E}" type="slidenum">
              <a:rPr lang="es-BO" smtClean="0"/>
              <a:t>‹Nº›</a:t>
            </a:fld>
            <a:endParaRPr lang="es-BO"/>
          </a:p>
        </p:txBody>
      </p:sp>
    </p:spTree>
    <p:extLst>
      <p:ext uri="{BB962C8B-B14F-4D97-AF65-F5344CB8AC3E}">
        <p14:creationId xmlns:p14="http://schemas.microsoft.com/office/powerpoint/2010/main" val="37443630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lumMod val="75000"/>
              </a:schemeClr>
            </a:gs>
            <a:gs pos="73000">
              <a:schemeClr val="accent1">
                <a:lumMod val="50000"/>
              </a:schemeClr>
            </a:gs>
          </a:gsLst>
          <a:lin ang="13500000" scaled="0"/>
          <a:tileRect/>
        </a:gradFill>
        <a:effectLst/>
      </p:bgPr>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7B1FC2C1-A099-4830-9191-3C7496C125E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BO"/>
          </a:p>
        </p:txBody>
      </p:sp>
      <p:sp>
        <p:nvSpPr>
          <p:cNvPr id="3" name="Marcador de texto 2">
            <a:extLst>
              <a:ext uri="{FF2B5EF4-FFF2-40B4-BE49-F238E27FC236}">
                <a16:creationId xmlns:a16="http://schemas.microsoft.com/office/drawing/2014/main" id="{F18E0167-E80D-4B66-AE71-86A642C349F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BO"/>
          </a:p>
        </p:txBody>
      </p:sp>
      <p:sp>
        <p:nvSpPr>
          <p:cNvPr id="4" name="Marcador de fecha 3">
            <a:extLst>
              <a:ext uri="{FF2B5EF4-FFF2-40B4-BE49-F238E27FC236}">
                <a16:creationId xmlns:a16="http://schemas.microsoft.com/office/drawing/2014/main" id="{10E22279-9BE4-433B-AF78-CB4D38C9AEC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53ECDC7-B053-49E7-A4E4-B30D314B072F}" type="datetimeFigureOut">
              <a:rPr lang="es-BO" smtClean="0"/>
              <a:t>3/6/2024</a:t>
            </a:fld>
            <a:endParaRPr lang="es-BO"/>
          </a:p>
        </p:txBody>
      </p:sp>
      <p:sp>
        <p:nvSpPr>
          <p:cNvPr id="5" name="Marcador de pie de página 4">
            <a:extLst>
              <a:ext uri="{FF2B5EF4-FFF2-40B4-BE49-F238E27FC236}">
                <a16:creationId xmlns:a16="http://schemas.microsoft.com/office/drawing/2014/main" id="{3231A8EB-F923-47DB-AD2F-F0FEA5CFAC6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BO"/>
          </a:p>
        </p:txBody>
      </p:sp>
      <p:sp>
        <p:nvSpPr>
          <p:cNvPr id="6" name="Marcador de número de diapositiva 5">
            <a:extLst>
              <a:ext uri="{FF2B5EF4-FFF2-40B4-BE49-F238E27FC236}">
                <a16:creationId xmlns:a16="http://schemas.microsoft.com/office/drawing/2014/main" id="{F7BCDE19-DE08-4434-8BFE-598E1D0FD13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6C5049-46AC-4F67-B6D1-706507E7B53E}" type="slidenum">
              <a:rPr lang="es-BO" smtClean="0"/>
              <a:t>‹Nº›</a:t>
            </a:fld>
            <a:endParaRPr lang="es-BO"/>
          </a:p>
        </p:txBody>
      </p:sp>
    </p:spTree>
    <p:extLst>
      <p:ext uri="{BB962C8B-B14F-4D97-AF65-F5344CB8AC3E}">
        <p14:creationId xmlns:p14="http://schemas.microsoft.com/office/powerpoint/2010/main" val="202014830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B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18" Type="http://schemas.openxmlformats.org/officeDocument/2006/relationships/image" Target="../media/image17.png"/><Relationship Id="rId26" Type="http://schemas.openxmlformats.org/officeDocument/2006/relationships/image" Target="../media/image25.png"/><Relationship Id="rId3" Type="http://schemas.openxmlformats.org/officeDocument/2006/relationships/image" Target="../media/image2.svg"/><Relationship Id="rId21" Type="http://schemas.openxmlformats.org/officeDocument/2006/relationships/image" Target="../media/image20.svg"/><Relationship Id="rId7" Type="http://schemas.openxmlformats.org/officeDocument/2006/relationships/image" Target="../media/image6.svg"/><Relationship Id="rId12" Type="http://schemas.openxmlformats.org/officeDocument/2006/relationships/image" Target="../media/image11.png"/><Relationship Id="rId17" Type="http://schemas.openxmlformats.org/officeDocument/2006/relationships/image" Target="../media/image16.svg"/><Relationship Id="rId25" Type="http://schemas.openxmlformats.org/officeDocument/2006/relationships/image" Target="../media/image24.svg"/><Relationship Id="rId2" Type="http://schemas.openxmlformats.org/officeDocument/2006/relationships/image" Target="../media/image1.png"/><Relationship Id="rId16" Type="http://schemas.openxmlformats.org/officeDocument/2006/relationships/image" Target="../media/image15.png"/><Relationship Id="rId20" Type="http://schemas.openxmlformats.org/officeDocument/2006/relationships/image" Target="../media/image19.png"/><Relationship Id="rId29" Type="http://schemas.openxmlformats.org/officeDocument/2006/relationships/image" Target="../media/image28.svg"/><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0.svg"/><Relationship Id="rId24" Type="http://schemas.openxmlformats.org/officeDocument/2006/relationships/image" Target="../media/image23.png"/><Relationship Id="rId5" Type="http://schemas.openxmlformats.org/officeDocument/2006/relationships/image" Target="../media/image4.svg"/><Relationship Id="rId15" Type="http://schemas.openxmlformats.org/officeDocument/2006/relationships/image" Target="../media/image14.svg"/><Relationship Id="rId23" Type="http://schemas.openxmlformats.org/officeDocument/2006/relationships/image" Target="../media/image22.svg"/><Relationship Id="rId28" Type="http://schemas.openxmlformats.org/officeDocument/2006/relationships/image" Target="../media/image27.png"/><Relationship Id="rId10" Type="http://schemas.openxmlformats.org/officeDocument/2006/relationships/image" Target="../media/image9.png"/><Relationship Id="rId19" Type="http://schemas.openxmlformats.org/officeDocument/2006/relationships/image" Target="../media/image18.sv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image" Target="../media/image13.png"/><Relationship Id="rId22" Type="http://schemas.openxmlformats.org/officeDocument/2006/relationships/image" Target="../media/image21.png"/><Relationship Id="rId27" Type="http://schemas.openxmlformats.org/officeDocument/2006/relationships/image" Target="../media/image26.svg"/><Relationship Id="rId30" Type="http://schemas.openxmlformats.org/officeDocument/2006/relationships/image" Target="../media/image29.png"/></Relationships>
</file>

<file path=ppt/slides/_rels/slide1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40.png"/><Relationship Id="rId3" Type="http://schemas.openxmlformats.org/officeDocument/2006/relationships/image" Target="../media/image30.png"/><Relationship Id="rId7" Type="http://schemas.openxmlformats.org/officeDocument/2006/relationships/image" Target="../media/image34.png"/><Relationship Id="rId12" Type="http://schemas.openxmlformats.org/officeDocument/2006/relationships/image" Target="../media/image39.png"/><Relationship Id="rId2"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33.png"/><Relationship Id="rId11" Type="http://schemas.openxmlformats.org/officeDocument/2006/relationships/image" Target="../media/image38.png"/><Relationship Id="rId5" Type="http://schemas.openxmlformats.org/officeDocument/2006/relationships/image" Target="../media/image32.png"/><Relationship Id="rId10" Type="http://schemas.openxmlformats.org/officeDocument/2006/relationships/image" Target="../media/image37.png"/><Relationship Id="rId4" Type="http://schemas.openxmlformats.org/officeDocument/2006/relationships/image" Target="../media/image31.png"/><Relationship Id="rId9" Type="http://schemas.openxmlformats.org/officeDocument/2006/relationships/image" Target="../media/image36.png"/></Relationships>
</file>

<file path=ppt/slides/_rels/slide1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29.png"/><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49.jpeg"/></Relationships>
</file>

<file path=ppt/slides/_rels/slide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50.jpeg"/></Relationships>
</file>

<file path=ppt/slides/_rels/slide5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1.jpeg"/></Relationships>
</file>

<file path=ppt/slides/_rels/slide5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2.jpeg"/></Relationships>
</file>

<file path=ppt/slides/_rels/slide5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53.jpeg"/></Relationships>
</file>

<file path=ppt/slides/_rels/slide5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54.jpeg"/></Relationships>
</file>

<file path=ppt/slides/_rels/slide5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55.jpeg"/></Relationships>
</file>

<file path=ppt/slides/_rels/slide5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56.jpeg"/></Relationships>
</file>

<file path=ppt/slides/_rels/slide5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57.jpeg"/></Relationships>
</file>

<file path=ppt/slides/_rels/slide5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58.jpeg"/></Relationships>
</file>

<file path=ppt/slides/_rels/slide5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60.jpeg"/></Relationships>
</file>

<file path=ppt/slides/_rels/slide6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61.jpeg"/></Relationships>
</file>

<file path=ppt/slides/_rels/slide6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62.jpeg"/></Relationships>
</file>

<file path=ppt/slides/_rels/slide6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63.jpeg"/></Relationships>
</file>

<file path=ppt/slides/_rels/slide6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64.jpeg"/></Relationships>
</file>

<file path=ppt/slides/_rels/slide6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65.jpeg"/></Relationships>
</file>

<file path=ppt/slides/_rels/slide6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7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8" name="Grupo 57">
            <a:extLst>
              <a:ext uri="{FF2B5EF4-FFF2-40B4-BE49-F238E27FC236}">
                <a16:creationId xmlns:a16="http://schemas.microsoft.com/office/drawing/2014/main" id="{9F014DF2-210D-46A0-B4D3-F1E54F997997}"/>
              </a:ext>
            </a:extLst>
          </p:cNvPr>
          <p:cNvGrpSpPr/>
          <p:nvPr/>
        </p:nvGrpSpPr>
        <p:grpSpPr>
          <a:xfrm>
            <a:off x="4359245" y="2699236"/>
            <a:ext cx="8874155" cy="4476264"/>
            <a:chOff x="545157" y="784785"/>
            <a:chExt cx="6120000" cy="3240000"/>
          </a:xfrm>
          <a:solidFill>
            <a:schemeClr val="bg1">
              <a:alpha val="22000"/>
            </a:schemeClr>
          </a:solidFill>
          <a:scene3d>
            <a:camera prst="isometricTopUp"/>
            <a:lightRig rig="threePt" dir="t"/>
          </a:scene3d>
        </p:grpSpPr>
        <p:sp>
          <p:nvSpPr>
            <p:cNvPr id="59" name="Rectángulo: esquinas redondeadas 58">
              <a:extLst>
                <a:ext uri="{FF2B5EF4-FFF2-40B4-BE49-F238E27FC236}">
                  <a16:creationId xmlns:a16="http://schemas.microsoft.com/office/drawing/2014/main" id="{DEA53F0A-EABE-4901-9074-60C914575BEF}"/>
                </a:ext>
              </a:extLst>
            </p:cNvPr>
            <p:cNvSpPr/>
            <p:nvPr/>
          </p:nvSpPr>
          <p:spPr>
            <a:xfrm>
              <a:off x="545157" y="784785"/>
              <a:ext cx="6120000" cy="3240000"/>
            </a:xfrm>
            <a:prstGeom prst="round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BO"/>
            </a:p>
          </p:txBody>
        </p:sp>
        <p:sp>
          <p:nvSpPr>
            <p:cNvPr id="60" name="Rectángulo: esquinas redondeadas 59">
              <a:extLst>
                <a:ext uri="{FF2B5EF4-FFF2-40B4-BE49-F238E27FC236}">
                  <a16:creationId xmlns:a16="http://schemas.microsoft.com/office/drawing/2014/main" id="{5CAFF9DB-CD65-4EBF-BB29-286D5E631CF0}"/>
                </a:ext>
              </a:extLst>
            </p:cNvPr>
            <p:cNvSpPr/>
            <p:nvPr/>
          </p:nvSpPr>
          <p:spPr>
            <a:xfrm>
              <a:off x="2794001" y="1011520"/>
              <a:ext cx="822959" cy="126360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BO" dirty="0"/>
            </a:p>
          </p:txBody>
        </p:sp>
        <p:sp>
          <p:nvSpPr>
            <p:cNvPr id="61" name="Rectángulo: esquinas redondeadas 60">
              <a:extLst>
                <a:ext uri="{FF2B5EF4-FFF2-40B4-BE49-F238E27FC236}">
                  <a16:creationId xmlns:a16="http://schemas.microsoft.com/office/drawing/2014/main" id="{7F97B996-033E-481B-B8FF-FA6452C54D7E}"/>
                </a:ext>
              </a:extLst>
            </p:cNvPr>
            <p:cNvSpPr/>
            <p:nvPr/>
          </p:nvSpPr>
          <p:spPr>
            <a:xfrm>
              <a:off x="3698999" y="1011520"/>
              <a:ext cx="1157482" cy="126360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BO"/>
            </a:p>
          </p:txBody>
        </p:sp>
        <p:sp>
          <p:nvSpPr>
            <p:cNvPr id="62" name="Rectángulo: esquinas redondeadas 61">
              <a:extLst>
                <a:ext uri="{FF2B5EF4-FFF2-40B4-BE49-F238E27FC236}">
                  <a16:creationId xmlns:a16="http://schemas.microsoft.com/office/drawing/2014/main" id="{CDE6E5A8-EDB6-4A50-93C2-F2BDE2FB7C50}"/>
                </a:ext>
              </a:extLst>
            </p:cNvPr>
            <p:cNvSpPr/>
            <p:nvPr/>
          </p:nvSpPr>
          <p:spPr>
            <a:xfrm>
              <a:off x="2794001" y="2312985"/>
              <a:ext cx="2057167" cy="153720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BO" dirty="0"/>
            </a:p>
          </p:txBody>
        </p:sp>
        <p:sp>
          <p:nvSpPr>
            <p:cNvPr id="63" name="Rectángulo: esquinas redondeadas 62">
              <a:extLst>
                <a:ext uri="{FF2B5EF4-FFF2-40B4-BE49-F238E27FC236}">
                  <a16:creationId xmlns:a16="http://schemas.microsoft.com/office/drawing/2014/main" id="{CD3DAB61-01BA-40ED-9A9A-9AE8A0A3D13D}"/>
                </a:ext>
              </a:extLst>
            </p:cNvPr>
            <p:cNvSpPr/>
            <p:nvPr/>
          </p:nvSpPr>
          <p:spPr>
            <a:xfrm>
              <a:off x="749963" y="959385"/>
              <a:ext cx="1962000" cy="289080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BO"/>
            </a:p>
          </p:txBody>
        </p:sp>
        <p:sp>
          <p:nvSpPr>
            <p:cNvPr id="64" name="Rectángulo: esquinas redondeadas 63">
              <a:extLst>
                <a:ext uri="{FF2B5EF4-FFF2-40B4-BE49-F238E27FC236}">
                  <a16:creationId xmlns:a16="http://schemas.microsoft.com/office/drawing/2014/main" id="{818E3C5C-2ABC-4AED-9663-71E0BB49D860}"/>
                </a:ext>
              </a:extLst>
            </p:cNvPr>
            <p:cNvSpPr/>
            <p:nvPr/>
          </p:nvSpPr>
          <p:spPr>
            <a:xfrm>
              <a:off x="6096000" y="1434600"/>
              <a:ext cx="244800" cy="199440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BO"/>
            </a:p>
          </p:txBody>
        </p:sp>
        <p:pic>
          <p:nvPicPr>
            <p:cNvPr id="65" name="Gráfico 64" descr="Cerebro en la cabeza con relleno sólido">
              <a:extLst>
                <a:ext uri="{FF2B5EF4-FFF2-40B4-BE49-F238E27FC236}">
                  <a16:creationId xmlns:a16="http://schemas.microsoft.com/office/drawing/2014/main" id="{11A4B848-9EEA-405A-ACC1-FD962D0463C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5400000">
              <a:off x="1124968" y="1836263"/>
              <a:ext cx="1245322" cy="1245322"/>
            </a:xfrm>
            <a:prstGeom prst="rect">
              <a:avLst/>
            </a:prstGeom>
          </p:spPr>
        </p:pic>
        <p:pic>
          <p:nvPicPr>
            <p:cNvPr id="66" name="Gráfico 65" descr="Libros con relleno sólido">
              <a:extLst>
                <a:ext uri="{FF2B5EF4-FFF2-40B4-BE49-F238E27FC236}">
                  <a16:creationId xmlns:a16="http://schemas.microsoft.com/office/drawing/2014/main" id="{C82BFA99-BCC0-458A-97F0-D001D108742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5400000">
              <a:off x="3831206" y="1223985"/>
              <a:ext cx="914400" cy="914400"/>
            </a:xfrm>
            <a:prstGeom prst="rect">
              <a:avLst/>
            </a:prstGeom>
          </p:spPr>
        </p:pic>
        <p:pic>
          <p:nvPicPr>
            <p:cNvPr id="67" name="Gráfico 66" descr="Engranaje único con relleno sólido">
              <a:extLst>
                <a:ext uri="{FF2B5EF4-FFF2-40B4-BE49-F238E27FC236}">
                  <a16:creationId xmlns:a16="http://schemas.microsoft.com/office/drawing/2014/main" id="{11BFE5A8-6E55-4933-A28D-4130BF0F526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5400000">
              <a:off x="2852273" y="1327977"/>
              <a:ext cx="706415" cy="706415"/>
            </a:xfrm>
            <a:prstGeom prst="rect">
              <a:avLst/>
            </a:prstGeom>
          </p:spPr>
        </p:pic>
        <p:pic>
          <p:nvPicPr>
            <p:cNvPr id="68" name="Gráfico 67" descr="Aula de clases con relleno sólido">
              <a:extLst>
                <a:ext uri="{FF2B5EF4-FFF2-40B4-BE49-F238E27FC236}">
                  <a16:creationId xmlns:a16="http://schemas.microsoft.com/office/drawing/2014/main" id="{9F4E420E-67F4-424B-998C-DCDDB79E830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5400000">
              <a:off x="3292039" y="2647032"/>
              <a:ext cx="914400" cy="914400"/>
            </a:xfrm>
            <a:prstGeom prst="rect">
              <a:avLst/>
            </a:prstGeom>
          </p:spPr>
        </p:pic>
        <p:sp>
          <p:nvSpPr>
            <p:cNvPr id="69" name="Rectángulo: esquinas redondeadas 68">
              <a:extLst>
                <a:ext uri="{FF2B5EF4-FFF2-40B4-BE49-F238E27FC236}">
                  <a16:creationId xmlns:a16="http://schemas.microsoft.com/office/drawing/2014/main" id="{D1007948-F0DB-44AE-BB12-6E333BF18283}"/>
                </a:ext>
              </a:extLst>
            </p:cNvPr>
            <p:cNvSpPr/>
            <p:nvPr/>
          </p:nvSpPr>
          <p:spPr>
            <a:xfrm>
              <a:off x="4989771" y="1063512"/>
              <a:ext cx="888240" cy="860312"/>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BO" dirty="0"/>
            </a:p>
          </p:txBody>
        </p:sp>
        <p:pic>
          <p:nvPicPr>
            <p:cNvPr id="70" name="Gráfico 69" descr="Calendario con relleno sólido">
              <a:extLst>
                <a:ext uri="{FF2B5EF4-FFF2-40B4-BE49-F238E27FC236}">
                  <a16:creationId xmlns:a16="http://schemas.microsoft.com/office/drawing/2014/main" id="{3E666FF0-ED10-4A28-90DA-E5B9C33E50DE}"/>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rot="5400000">
              <a:off x="5058683" y="1180539"/>
              <a:ext cx="723283" cy="723283"/>
            </a:xfrm>
            <a:prstGeom prst="rect">
              <a:avLst/>
            </a:prstGeom>
          </p:spPr>
        </p:pic>
        <p:sp>
          <p:nvSpPr>
            <p:cNvPr id="71" name="Rectángulo: esquinas redondeadas 70">
              <a:extLst>
                <a:ext uri="{FF2B5EF4-FFF2-40B4-BE49-F238E27FC236}">
                  <a16:creationId xmlns:a16="http://schemas.microsoft.com/office/drawing/2014/main" id="{8A6E5BFF-8974-4DC7-BF0E-9F23885C72B5}"/>
                </a:ext>
              </a:extLst>
            </p:cNvPr>
            <p:cNvSpPr/>
            <p:nvPr/>
          </p:nvSpPr>
          <p:spPr>
            <a:xfrm>
              <a:off x="4995360" y="1998009"/>
              <a:ext cx="888240" cy="860312"/>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BO" dirty="0"/>
            </a:p>
          </p:txBody>
        </p:sp>
        <p:sp>
          <p:nvSpPr>
            <p:cNvPr id="72" name="Rectángulo: esquinas redondeadas 71">
              <a:extLst>
                <a:ext uri="{FF2B5EF4-FFF2-40B4-BE49-F238E27FC236}">
                  <a16:creationId xmlns:a16="http://schemas.microsoft.com/office/drawing/2014/main" id="{854635E8-D087-45AA-B5CC-EE05491860F5}"/>
                </a:ext>
              </a:extLst>
            </p:cNvPr>
            <p:cNvSpPr/>
            <p:nvPr/>
          </p:nvSpPr>
          <p:spPr>
            <a:xfrm>
              <a:off x="4968442" y="2952508"/>
              <a:ext cx="888240" cy="860312"/>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BO" dirty="0"/>
            </a:p>
          </p:txBody>
        </p:sp>
        <p:pic>
          <p:nvPicPr>
            <p:cNvPr id="73" name="Gráfico 72" descr="Gráfico de barras con tendencia bajista con relleno sólido">
              <a:extLst>
                <a:ext uri="{FF2B5EF4-FFF2-40B4-BE49-F238E27FC236}">
                  <a16:creationId xmlns:a16="http://schemas.microsoft.com/office/drawing/2014/main" id="{111ECC2A-3EE3-40A6-8FC0-A4E938AF14AB}"/>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rot="5400000">
              <a:off x="5048207" y="2075105"/>
              <a:ext cx="706120" cy="706120"/>
            </a:xfrm>
            <a:prstGeom prst="rect">
              <a:avLst/>
            </a:prstGeom>
          </p:spPr>
        </p:pic>
        <p:pic>
          <p:nvPicPr>
            <p:cNvPr id="74" name="Gráfico 73" descr="Átomo con relleno sólido">
              <a:extLst>
                <a:ext uri="{FF2B5EF4-FFF2-40B4-BE49-F238E27FC236}">
                  <a16:creationId xmlns:a16="http://schemas.microsoft.com/office/drawing/2014/main" id="{828C7CE6-E389-4EA4-AD56-572EB108CFB0}"/>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rot="5400000">
              <a:off x="5028085" y="3013479"/>
              <a:ext cx="705600" cy="705600"/>
            </a:xfrm>
            <a:prstGeom prst="rect">
              <a:avLst/>
            </a:prstGeom>
          </p:spPr>
        </p:pic>
      </p:grpSp>
      <p:grpSp>
        <p:nvGrpSpPr>
          <p:cNvPr id="48" name="Grupo 47">
            <a:extLst>
              <a:ext uri="{FF2B5EF4-FFF2-40B4-BE49-F238E27FC236}">
                <a16:creationId xmlns:a16="http://schemas.microsoft.com/office/drawing/2014/main" id="{8D07CCE6-D0B8-4554-9EFB-5ED27EA6960E}"/>
              </a:ext>
            </a:extLst>
          </p:cNvPr>
          <p:cNvGrpSpPr/>
          <p:nvPr/>
        </p:nvGrpSpPr>
        <p:grpSpPr>
          <a:xfrm>
            <a:off x="5526843" y="2735505"/>
            <a:ext cx="6120000" cy="3240000"/>
            <a:chOff x="5526843" y="2735505"/>
            <a:chExt cx="6120000" cy="3240000"/>
          </a:xfrm>
        </p:grpSpPr>
        <p:sp>
          <p:nvSpPr>
            <p:cNvPr id="4" name="Rectángulo: esquinas redondeadas 3">
              <a:extLst>
                <a:ext uri="{FF2B5EF4-FFF2-40B4-BE49-F238E27FC236}">
                  <a16:creationId xmlns:a16="http://schemas.microsoft.com/office/drawing/2014/main" id="{C76193F0-AE40-466C-90AB-FE8187F49DD0}"/>
                </a:ext>
              </a:extLst>
            </p:cNvPr>
            <p:cNvSpPr/>
            <p:nvPr/>
          </p:nvSpPr>
          <p:spPr>
            <a:xfrm>
              <a:off x="5526843" y="2735505"/>
              <a:ext cx="6120000" cy="3240000"/>
            </a:xfrm>
            <a:prstGeom prst="roundRect">
              <a:avLst/>
            </a:prstGeom>
            <a:solidFill>
              <a:schemeClr val="bg1"/>
            </a:solidFill>
            <a:ln>
              <a:solidFill>
                <a:schemeClr val="bg1"/>
              </a:solidFill>
            </a:ln>
            <a:scene3d>
              <a:camera prst="isometricTopUp"/>
              <a:lightRig rig="threePt" dir="t"/>
            </a:scene3d>
            <a:sp3d extrusionH="266700" prstMaterial="metal">
              <a:bevelT w="419100" h="0"/>
              <a:extrusionClr>
                <a:schemeClr val="accent1">
                  <a:lumMod val="60000"/>
                  <a:lumOff val="40000"/>
                </a:schemeClr>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BO"/>
            </a:p>
          </p:txBody>
        </p:sp>
        <p:grpSp>
          <p:nvGrpSpPr>
            <p:cNvPr id="30" name="Grupo 29">
              <a:extLst>
                <a:ext uri="{FF2B5EF4-FFF2-40B4-BE49-F238E27FC236}">
                  <a16:creationId xmlns:a16="http://schemas.microsoft.com/office/drawing/2014/main" id="{ED3FE110-6912-460C-B883-C87B9B7675D3}"/>
                </a:ext>
              </a:extLst>
            </p:cNvPr>
            <p:cNvGrpSpPr/>
            <p:nvPr/>
          </p:nvGrpSpPr>
          <p:grpSpPr>
            <a:xfrm>
              <a:off x="5526843" y="2735505"/>
              <a:ext cx="6120000" cy="3240000"/>
              <a:chOff x="545157" y="784785"/>
              <a:chExt cx="6120000" cy="3240000"/>
            </a:xfrm>
            <a:scene3d>
              <a:camera prst="isometricTopUp"/>
              <a:lightRig rig="threePt" dir="t"/>
            </a:scene3d>
          </p:grpSpPr>
          <p:sp>
            <p:nvSpPr>
              <p:cNvPr id="5" name="Rectángulo: esquinas redondeadas 4">
                <a:extLst>
                  <a:ext uri="{FF2B5EF4-FFF2-40B4-BE49-F238E27FC236}">
                    <a16:creationId xmlns:a16="http://schemas.microsoft.com/office/drawing/2014/main" id="{D9726358-6ED9-4912-89E7-1A9517C6D91C}"/>
                  </a:ext>
                </a:extLst>
              </p:cNvPr>
              <p:cNvSpPr/>
              <p:nvPr/>
            </p:nvSpPr>
            <p:spPr>
              <a:xfrm>
                <a:off x="545157" y="784785"/>
                <a:ext cx="6120000" cy="3240000"/>
              </a:xfrm>
              <a:prstGeom prst="roundRect">
                <a:avLst/>
              </a:prstGeom>
              <a:gradFill>
                <a:gsLst>
                  <a:gs pos="0">
                    <a:schemeClr val="bg1"/>
                  </a:gs>
                  <a:gs pos="100000">
                    <a:schemeClr val="accent1">
                      <a:lumMod val="40000"/>
                      <a:lumOff val="60000"/>
                    </a:schemeClr>
                  </a:gs>
                </a:gsLst>
                <a:lin ang="6000000" scaled="0"/>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BO"/>
              </a:p>
            </p:txBody>
          </p:sp>
          <p:sp>
            <p:nvSpPr>
              <p:cNvPr id="6" name="Rectángulo: esquinas redondeadas 5">
                <a:extLst>
                  <a:ext uri="{FF2B5EF4-FFF2-40B4-BE49-F238E27FC236}">
                    <a16:creationId xmlns:a16="http://schemas.microsoft.com/office/drawing/2014/main" id="{FD45E283-CAA8-4C81-9976-8DF967DB7A26}"/>
                  </a:ext>
                </a:extLst>
              </p:cNvPr>
              <p:cNvSpPr/>
              <p:nvPr/>
            </p:nvSpPr>
            <p:spPr>
              <a:xfrm>
                <a:off x="2794001" y="1011520"/>
                <a:ext cx="822959" cy="1263600"/>
              </a:xfrm>
              <a:prstGeom prst="round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BO" dirty="0"/>
              </a:p>
            </p:txBody>
          </p:sp>
          <p:sp>
            <p:nvSpPr>
              <p:cNvPr id="7" name="Rectángulo: esquinas redondeadas 6">
                <a:extLst>
                  <a:ext uri="{FF2B5EF4-FFF2-40B4-BE49-F238E27FC236}">
                    <a16:creationId xmlns:a16="http://schemas.microsoft.com/office/drawing/2014/main" id="{35ABF9AC-9400-49D6-8DD5-5DAB9733CE30}"/>
                  </a:ext>
                </a:extLst>
              </p:cNvPr>
              <p:cNvSpPr/>
              <p:nvPr/>
            </p:nvSpPr>
            <p:spPr>
              <a:xfrm>
                <a:off x="3698999" y="1011520"/>
                <a:ext cx="1157482" cy="1263600"/>
              </a:xfrm>
              <a:prstGeom prst="round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BO"/>
              </a:p>
            </p:txBody>
          </p:sp>
          <p:sp>
            <p:nvSpPr>
              <p:cNvPr id="8" name="Rectángulo: esquinas redondeadas 7">
                <a:extLst>
                  <a:ext uri="{FF2B5EF4-FFF2-40B4-BE49-F238E27FC236}">
                    <a16:creationId xmlns:a16="http://schemas.microsoft.com/office/drawing/2014/main" id="{98995879-B6C0-45C2-9E66-A72168B4A09F}"/>
                  </a:ext>
                </a:extLst>
              </p:cNvPr>
              <p:cNvSpPr/>
              <p:nvPr/>
            </p:nvSpPr>
            <p:spPr>
              <a:xfrm>
                <a:off x="2794001" y="2312985"/>
                <a:ext cx="2057167" cy="1537200"/>
              </a:xfrm>
              <a:prstGeom prst="round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BO" dirty="0"/>
              </a:p>
            </p:txBody>
          </p:sp>
          <p:sp>
            <p:nvSpPr>
              <p:cNvPr id="9" name="Rectángulo: esquinas redondeadas 8">
                <a:extLst>
                  <a:ext uri="{FF2B5EF4-FFF2-40B4-BE49-F238E27FC236}">
                    <a16:creationId xmlns:a16="http://schemas.microsoft.com/office/drawing/2014/main" id="{D59A9ABB-33DA-4F44-AA0C-7E931728FB51}"/>
                  </a:ext>
                </a:extLst>
              </p:cNvPr>
              <p:cNvSpPr/>
              <p:nvPr/>
            </p:nvSpPr>
            <p:spPr>
              <a:xfrm>
                <a:off x="749963" y="959385"/>
                <a:ext cx="1962000" cy="2890800"/>
              </a:xfrm>
              <a:prstGeom prst="round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BO"/>
              </a:p>
            </p:txBody>
          </p:sp>
          <p:sp>
            <p:nvSpPr>
              <p:cNvPr id="10" name="Rectángulo: esquinas redondeadas 9">
                <a:extLst>
                  <a:ext uri="{FF2B5EF4-FFF2-40B4-BE49-F238E27FC236}">
                    <a16:creationId xmlns:a16="http://schemas.microsoft.com/office/drawing/2014/main" id="{BF7E7651-33D6-4020-82BB-DC16D9089A02}"/>
                  </a:ext>
                </a:extLst>
              </p:cNvPr>
              <p:cNvSpPr/>
              <p:nvPr/>
            </p:nvSpPr>
            <p:spPr>
              <a:xfrm>
                <a:off x="6096000" y="1434600"/>
                <a:ext cx="244800" cy="1994400"/>
              </a:xfrm>
              <a:prstGeom prst="round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BO"/>
              </a:p>
            </p:txBody>
          </p:sp>
          <p:pic>
            <p:nvPicPr>
              <p:cNvPr id="12" name="Gráfico 11" descr="Cerebro en la cabeza con relleno sólido">
                <a:extLst>
                  <a:ext uri="{FF2B5EF4-FFF2-40B4-BE49-F238E27FC236}">
                    <a16:creationId xmlns:a16="http://schemas.microsoft.com/office/drawing/2014/main" id="{BFCE5AAE-D90F-43EA-9ADD-BDC6D35E78AD}"/>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rot="5400000">
                <a:off x="1124968" y="1836263"/>
                <a:ext cx="1245322" cy="1245322"/>
              </a:xfrm>
              <a:prstGeom prst="rect">
                <a:avLst/>
              </a:prstGeom>
            </p:spPr>
          </p:pic>
          <p:pic>
            <p:nvPicPr>
              <p:cNvPr id="16" name="Gráfico 15" descr="Libros con relleno sólido">
                <a:extLst>
                  <a:ext uri="{FF2B5EF4-FFF2-40B4-BE49-F238E27FC236}">
                    <a16:creationId xmlns:a16="http://schemas.microsoft.com/office/drawing/2014/main" id="{1DCC4045-A278-4A87-A228-6C3D68D4DC25}"/>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rot="5400000">
                <a:off x="3831206" y="1223985"/>
                <a:ext cx="914400" cy="914400"/>
              </a:xfrm>
              <a:prstGeom prst="rect">
                <a:avLst/>
              </a:prstGeom>
            </p:spPr>
          </p:pic>
          <p:pic>
            <p:nvPicPr>
              <p:cNvPr id="18" name="Gráfico 17" descr="Engranaje único con relleno sólido">
                <a:extLst>
                  <a:ext uri="{FF2B5EF4-FFF2-40B4-BE49-F238E27FC236}">
                    <a16:creationId xmlns:a16="http://schemas.microsoft.com/office/drawing/2014/main" id="{C3BF9CFB-5621-4CBE-A082-61BF88725ECB}"/>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rot="5400000">
                <a:off x="2852273" y="1327977"/>
                <a:ext cx="706415" cy="706415"/>
              </a:xfrm>
              <a:prstGeom prst="rect">
                <a:avLst/>
              </a:prstGeom>
            </p:spPr>
          </p:pic>
          <p:pic>
            <p:nvPicPr>
              <p:cNvPr id="26" name="Gráfico 25" descr="Aula de clases con relleno sólido">
                <a:extLst>
                  <a:ext uri="{FF2B5EF4-FFF2-40B4-BE49-F238E27FC236}">
                    <a16:creationId xmlns:a16="http://schemas.microsoft.com/office/drawing/2014/main" id="{BEA52016-796C-46E5-BC02-38029772BBEF}"/>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rot="5400000">
                <a:off x="3292039" y="2647032"/>
                <a:ext cx="914400" cy="914400"/>
              </a:xfrm>
              <a:prstGeom prst="rect">
                <a:avLst/>
              </a:prstGeom>
            </p:spPr>
          </p:pic>
          <p:sp>
            <p:nvSpPr>
              <p:cNvPr id="27" name="Rectángulo: esquinas redondeadas 26">
                <a:extLst>
                  <a:ext uri="{FF2B5EF4-FFF2-40B4-BE49-F238E27FC236}">
                    <a16:creationId xmlns:a16="http://schemas.microsoft.com/office/drawing/2014/main" id="{002E770F-83EF-4B02-BCA4-16B042321FC2}"/>
                  </a:ext>
                </a:extLst>
              </p:cNvPr>
              <p:cNvSpPr/>
              <p:nvPr/>
            </p:nvSpPr>
            <p:spPr>
              <a:xfrm>
                <a:off x="4989771" y="1063512"/>
                <a:ext cx="888240" cy="860312"/>
              </a:xfrm>
              <a:prstGeom prst="round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BO" dirty="0"/>
              </a:p>
            </p:txBody>
          </p:sp>
          <p:pic>
            <p:nvPicPr>
              <p:cNvPr id="24" name="Gráfico 23" descr="Calendario con relleno sólido">
                <a:extLst>
                  <a:ext uri="{FF2B5EF4-FFF2-40B4-BE49-F238E27FC236}">
                    <a16:creationId xmlns:a16="http://schemas.microsoft.com/office/drawing/2014/main" id="{903E2131-7784-429C-9484-A8FEEBE3B214}"/>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rot="5400000">
                <a:off x="5058683" y="1180539"/>
                <a:ext cx="723283" cy="723283"/>
              </a:xfrm>
              <a:prstGeom prst="rect">
                <a:avLst/>
              </a:prstGeom>
            </p:spPr>
          </p:pic>
          <p:sp>
            <p:nvSpPr>
              <p:cNvPr id="28" name="Rectángulo: esquinas redondeadas 27">
                <a:extLst>
                  <a:ext uri="{FF2B5EF4-FFF2-40B4-BE49-F238E27FC236}">
                    <a16:creationId xmlns:a16="http://schemas.microsoft.com/office/drawing/2014/main" id="{F0F989B4-3236-4F66-8593-091CAA842422}"/>
                  </a:ext>
                </a:extLst>
              </p:cNvPr>
              <p:cNvSpPr/>
              <p:nvPr/>
            </p:nvSpPr>
            <p:spPr>
              <a:xfrm>
                <a:off x="4995360" y="1998009"/>
                <a:ext cx="888240" cy="860312"/>
              </a:xfrm>
              <a:prstGeom prst="round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BO" dirty="0"/>
              </a:p>
            </p:txBody>
          </p:sp>
          <p:sp>
            <p:nvSpPr>
              <p:cNvPr id="29" name="Rectángulo: esquinas redondeadas 28">
                <a:extLst>
                  <a:ext uri="{FF2B5EF4-FFF2-40B4-BE49-F238E27FC236}">
                    <a16:creationId xmlns:a16="http://schemas.microsoft.com/office/drawing/2014/main" id="{F9158223-711C-4731-9EA8-3572A980E16C}"/>
                  </a:ext>
                </a:extLst>
              </p:cNvPr>
              <p:cNvSpPr/>
              <p:nvPr/>
            </p:nvSpPr>
            <p:spPr>
              <a:xfrm>
                <a:off x="4968442" y="2952508"/>
                <a:ext cx="888240" cy="860312"/>
              </a:xfrm>
              <a:prstGeom prst="round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BO" dirty="0"/>
              </a:p>
            </p:txBody>
          </p:sp>
          <p:pic>
            <p:nvPicPr>
              <p:cNvPr id="20" name="Gráfico 19" descr="Gráfico de barras con tendencia bajista con relleno sólido">
                <a:extLst>
                  <a:ext uri="{FF2B5EF4-FFF2-40B4-BE49-F238E27FC236}">
                    <a16:creationId xmlns:a16="http://schemas.microsoft.com/office/drawing/2014/main" id="{52C0770D-EA6A-4F2B-8365-B1C7C255848C}"/>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rot="5400000">
                <a:off x="5048207" y="2075105"/>
                <a:ext cx="706120" cy="706120"/>
              </a:xfrm>
              <a:prstGeom prst="rect">
                <a:avLst/>
              </a:prstGeom>
            </p:spPr>
          </p:pic>
          <p:pic>
            <p:nvPicPr>
              <p:cNvPr id="22" name="Gráfico 21" descr="Átomo con relleno sólido">
                <a:extLst>
                  <a:ext uri="{FF2B5EF4-FFF2-40B4-BE49-F238E27FC236}">
                    <a16:creationId xmlns:a16="http://schemas.microsoft.com/office/drawing/2014/main" id="{DC6276A1-C76D-47B0-B8BA-61FBE20FF846}"/>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rot="5400000">
                <a:off x="5028085" y="3013479"/>
                <a:ext cx="705600" cy="705600"/>
              </a:xfrm>
              <a:prstGeom prst="rect">
                <a:avLst/>
              </a:prstGeom>
            </p:spPr>
          </p:pic>
        </p:grpSp>
      </p:grpSp>
      <p:grpSp>
        <p:nvGrpSpPr>
          <p:cNvPr id="49" name="Grupo 48">
            <a:extLst>
              <a:ext uri="{FF2B5EF4-FFF2-40B4-BE49-F238E27FC236}">
                <a16:creationId xmlns:a16="http://schemas.microsoft.com/office/drawing/2014/main" id="{E09BA8EB-E69A-4556-A1EB-336129F6D591}"/>
              </a:ext>
            </a:extLst>
          </p:cNvPr>
          <p:cNvGrpSpPr/>
          <p:nvPr/>
        </p:nvGrpSpPr>
        <p:grpSpPr>
          <a:xfrm>
            <a:off x="6122094" y="3530925"/>
            <a:ext cx="1962000" cy="2890800"/>
            <a:chOff x="442759" y="731205"/>
            <a:chExt cx="1962000" cy="2890800"/>
          </a:xfrm>
          <a:effectLst>
            <a:outerShdw blurRad="50800" dist="215900" dir="6600000" algn="tl" rotWithShape="0">
              <a:prstClr val="black">
                <a:alpha val="40000"/>
              </a:prstClr>
            </a:outerShdw>
          </a:effectLst>
          <a:scene3d>
            <a:camera prst="isometricTopUp"/>
            <a:lightRig rig="threePt" dir="t"/>
          </a:scene3d>
        </p:grpSpPr>
        <p:sp>
          <p:nvSpPr>
            <p:cNvPr id="36" name="Rectángulo: esquinas redondeadas 35">
              <a:extLst>
                <a:ext uri="{FF2B5EF4-FFF2-40B4-BE49-F238E27FC236}">
                  <a16:creationId xmlns:a16="http://schemas.microsoft.com/office/drawing/2014/main" id="{DBBC0DEB-9CBC-416C-BFCC-5FEFE2887404}"/>
                </a:ext>
              </a:extLst>
            </p:cNvPr>
            <p:cNvSpPr/>
            <p:nvPr/>
          </p:nvSpPr>
          <p:spPr>
            <a:xfrm>
              <a:off x="442759" y="731205"/>
              <a:ext cx="1962000" cy="2890800"/>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BO" dirty="0"/>
            </a:p>
          </p:txBody>
        </p:sp>
        <p:pic>
          <p:nvPicPr>
            <p:cNvPr id="38" name="Gráfico 37" descr="Cerebro en la cabeza con relleno sólido">
              <a:extLst>
                <a:ext uri="{FF2B5EF4-FFF2-40B4-BE49-F238E27FC236}">
                  <a16:creationId xmlns:a16="http://schemas.microsoft.com/office/drawing/2014/main" id="{C80C764C-8217-428F-A305-521745535731}"/>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rot="5400000">
              <a:off x="817764" y="1608083"/>
              <a:ext cx="1245322" cy="1245322"/>
            </a:xfrm>
            <a:prstGeom prst="rect">
              <a:avLst/>
            </a:prstGeom>
          </p:spPr>
        </p:pic>
      </p:grpSp>
      <p:grpSp>
        <p:nvGrpSpPr>
          <p:cNvPr id="52" name="Grupo 51">
            <a:extLst>
              <a:ext uri="{FF2B5EF4-FFF2-40B4-BE49-F238E27FC236}">
                <a16:creationId xmlns:a16="http://schemas.microsoft.com/office/drawing/2014/main" id="{6A781326-8EA6-44C6-A84E-2506AED70D55}"/>
              </a:ext>
            </a:extLst>
          </p:cNvPr>
          <p:cNvGrpSpPr/>
          <p:nvPr/>
        </p:nvGrpSpPr>
        <p:grpSpPr>
          <a:xfrm>
            <a:off x="7573373" y="2590942"/>
            <a:ext cx="1157482" cy="1263600"/>
            <a:chOff x="3391795" y="783340"/>
            <a:chExt cx="1157482" cy="1263600"/>
          </a:xfrm>
          <a:solidFill>
            <a:srgbClr val="0066FF"/>
          </a:solidFill>
          <a:effectLst>
            <a:outerShdw blurRad="50800" dist="838200" dir="6600000" algn="tl" rotWithShape="0">
              <a:prstClr val="black">
                <a:alpha val="40000"/>
              </a:prstClr>
            </a:outerShdw>
          </a:effectLst>
          <a:scene3d>
            <a:camera prst="isometricTopUp"/>
            <a:lightRig rig="threePt" dir="t"/>
          </a:scene3d>
        </p:grpSpPr>
        <p:sp>
          <p:nvSpPr>
            <p:cNvPr id="34" name="Rectángulo: esquinas redondeadas 33">
              <a:extLst>
                <a:ext uri="{FF2B5EF4-FFF2-40B4-BE49-F238E27FC236}">
                  <a16:creationId xmlns:a16="http://schemas.microsoft.com/office/drawing/2014/main" id="{0315A13E-B6EA-41A1-BAC6-AAC0C1FDB641}"/>
                </a:ext>
              </a:extLst>
            </p:cNvPr>
            <p:cNvSpPr/>
            <p:nvPr/>
          </p:nvSpPr>
          <p:spPr>
            <a:xfrm>
              <a:off x="3391795" y="783340"/>
              <a:ext cx="1157482" cy="126360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BO"/>
            </a:p>
          </p:txBody>
        </p:sp>
        <p:pic>
          <p:nvPicPr>
            <p:cNvPr id="39" name="Gráfico 38" descr="Libros con relleno sólido">
              <a:extLst>
                <a:ext uri="{FF2B5EF4-FFF2-40B4-BE49-F238E27FC236}">
                  <a16:creationId xmlns:a16="http://schemas.microsoft.com/office/drawing/2014/main" id="{FF49C3AF-94B1-4F0B-8E87-D06AB307BE83}"/>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rot="5400000">
              <a:off x="3524002" y="995805"/>
              <a:ext cx="914400" cy="914400"/>
            </a:xfrm>
            <a:prstGeom prst="rect">
              <a:avLst/>
            </a:prstGeom>
          </p:spPr>
        </p:pic>
      </p:grpSp>
      <p:grpSp>
        <p:nvGrpSpPr>
          <p:cNvPr id="50" name="Grupo 49">
            <a:extLst>
              <a:ext uri="{FF2B5EF4-FFF2-40B4-BE49-F238E27FC236}">
                <a16:creationId xmlns:a16="http://schemas.microsoft.com/office/drawing/2014/main" id="{9E9C2B8A-9A6C-4A19-A6A3-FEE6CE8FB07B}"/>
              </a:ext>
            </a:extLst>
          </p:cNvPr>
          <p:cNvGrpSpPr/>
          <p:nvPr/>
        </p:nvGrpSpPr>
        <p:grpSpPr>
          <a:xfrm>
            <a:off x="7058342" y="3241675"/>
            <a:ext cx="822959" cy="1263600"/>
            <a:chOff x="2486797" y="783340"/>
            <a:chExt cx="822959" cy="1263600"/>
          </a:xfrm>
          <a:solidFill>
            <a:srgbClr val="221BAB"/>
          </a:solidFill>
          <a:effectLst>
            <a:outerShdw blurRad="50800" dist="190500" dir="6600000" algn="tl" rotWithShape="0">
              <a:prstClr val="black">
                <a:alpha val="40000"/>
              </a:prstClr>
            </a:outerShdw>
          </a:effectLst>
          <a:scene3d>
            <a:camera prst="isometricTopUp"/>
            <a:lightRig rig="threePt" dir="t"/>
          </a:scene3d>
        </p:grpSpPr>
        <p:sp>
          <p:nvSpPr>
            <p:cNvPr id="33" name="Rectángulo: esquinas redondeadas 32">
              <a:extLst>
                <a:ext uri="{FF2B5EF4-FFF2-40B4-BE49-F238E27FC236}">
                  <a16:creationId xmlns:a16="http://schemas.microsoft.com/office/drawing/2014/main" id="{A0B07965-74AC-44E9-BE82-70F43C198C06}"/>
                </a:ext>
              </a:extLst>
            </p:cNvPr>
            <p:cNvSpPr/>
            <p:nvPr/>
          </p:nvSpPr>
          <p:spPr>
            <a:xfrm>
              <a:off x="2486797" y="783340"/>
              <a:ext cx="822959" cy="126360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BO" dirty="0"/>
            </a:p>
          </p:txBody>
        </p:sp>
        <p:pic>
          <p:nvPicPr>
            <p:cNvPr id="40" name="Gráfico 39" descr="Engranaje único con relleno sólido">
              <a:extLst>
                <a:ext uri="{FF2B5EF4-FFF2-40B4-BE49-F238E27FC236}">
                  <a16:creationId xmlns:a16="http://schemas.microsoft.com/office/drawing/2014/main" id="{8D496793-5EF6-4C30-BECC-76E15FD891DA}"/>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rot="5400000">
              <a:off x="2545069" y="1099797"/>
              <a:ext cx="706415" cy="706415"/>
            </a:xfrm>
            <a:prstGeom prst="rect">
              <a:avLst/>
            </a:prstGeom>
          </p:spPr>
        </p:pic>
      </p:grpSp>
      <p:grpSp>
        <p:nvGrpSpPr>
          <p:cNvPr id="51" name="Grupo 50">
            <a:extLst>
              <a:ext uri="{FF2B5EF4-FFF2-40B4-BE49-F238E27FC236}">
                <a16:creationId xmlns:a16="http://schemas.microsoft.com/office/drawing/2014/main" id="{083E2E9C-D612-4DB7-B0CE-7ED9C02E95C0}"/>
              </a:ext>
            </a:extLst>
          </p:cNvPr>
          <p:cNvGrpSpPr/>
          <p:nvPr/>
        </p:nvGrpSpPr>
        <p:grpSpPr>
          <a:xfrm>
            <a:off x="8073732" y="3610285"/>
            <a:ext cx="2057167" cy="1537200"/>
            <a:chOff x="2486249" y="2077844"/>
            <a:chExt cx="2057167" cy="1537200"/>
          </a:xfrm>
          <a:solidFill>
            <a:schemeClr val="accent1">
              <a:lumMod val="75000"/>
            </a:schemeClr>
          </a:solidFill>
          <a:effectLst>
            <a:outerShdw blurRad="50800" dist="215900" dir="6600000" algn="tl" rotWithShape="0">
              <a:prstClr val="black">
                <a:alpha val="40000"/>
              </a:prstClr>
            </a:outerShdw>
          </a:effectLst>
          <a:scene3d>
            <a:camera prst="isometricTopUp"/>
            <a:lightRig rig="threePt" dir="t"/>
          </a:scene3d>
        </p:grpSpPr>
        <p:sp>
          <p:nvSpPr>
            <p:cNvPr id="35" name="Rectángulo: esquinas redondeadas 34">
              <a:extLst>
                <a:ext uri="{FF2B5EF4-FFF2-40B4-BE49-F238E27FC236}">
                  <a16:creationId xmlns:a16="http://schemas.microsoft.com/office/drawing/2014/main" id="{98C47178-711D-45C2-881F-1CC93EBEB027}"/>
                </a:ext>
              </a:extLst>
            </p:cNvPr>
            <p:cNvSpPr/>
            <p:nvPr/>
          </p:nvSpPr>
          <p:spPr>
            <a:xfrm>
              <a:off x="2486249" y="2077844"/>
              <a:ext cx="2057167" cy="153720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BO" dirty="0"/>
            </a:p>
          </p:txBody>
        </p:sp>
        <p:pic>
          <p:nvPicPr>
            <p:cNvPr id="41" name="Gráfico 40" descr="Aula de clases con relleno sólido">
              <a:extLst>
                <a:ext uri="{FF2B5EF4-FFF2-40B4-BE49-F238E27FC236}">
                  <a16:creationId xmlns:a16="http://schemas.microsoft.com/office/drawing/2014/main" id="{7790E347-0D39-4D0D-96AF-70859BB5B8D6}"/>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rot="5400000">
              <a:off x="2984287" y="2411891"/>
              <a:ext cx="914400" cy="914400"/>
            </a:xfrm>
            <a:prstGeom prst="rect">
              <a:avLst/>
            </a:prstGeom>
          </p:spPr>
        </p:pic>
      </p:grpSp>
      <p:grpSp>
        <p:nvGrpSpPr>
          <p:cNvPr id="53" name="Grupo 52">
            <a:extLst>
              <a:ext uri="{FF2B5EF4-FFF2-40B4-BE49-F238E27FC236}">
                <a16:creationId xmlns:a16="http://schemas.microsoft.com/office/drawing/2014/main" id="{04B76EC2-D86B-4EAC-BCAF-32BBF2C0764C}"/>
              </a:ext>
            </a:extLst>
          </p:cNvPr>
          <p:cNvGrpSpPr/>
          <p:nvPr/>
        </p:nvGrpSpPr>
        <p:grpSpPr>
          <a:xfrm>
            <a:off x="8695775" y="2449971"/>
            <a:ext cx="888240" cy="860312"/>
            <a:chOff x="4682567" y="835332"/>
            <a:chExt cx="888240" cy="860312"/>
          </a:xfrm>
          <a:solidFill>
            <a:srgbClr val="0066FF"/>
          </a:solidFill>
          <a:effectLst>
            <a:outerShdw blurRad="50800" dist="254000" dir="6600000" algn="tl" rotWithShape="0">
              <a:prstClr val="black">
                <a:alpha val="40000"/>
              </a:prstClr>
            </a:outerShdw>
          </a:effectLst>
          <a:scene3d>
            <a:camera prst="isometricTopUp"/>
            <a:lightRig rig="threePt" dir="t"/>
          </a:scene3d>
        </p:grpSpPr>
        <p:sp>
          <p:nvSpPr>
            <p:cNvPr id="42" name="Rectángulo: esquinas redondeadas 41">
              <a:extLst>
                <a:ext uri="{FF2B5EF4-FFF2-40B4-BE49-F238E27FC236}">
                  <a16:creationId xmlns:a16="http://schemas.microsoft.com/office/drawing/2014/main" id="{932B759E-218B-49FC-90D6-87EBE62B8277}"/>
                </a:ext>
              </a:extLst>
            </p:cNvPr>
            <p:cNvSpPr/>
            <p:nvPr/>
          </p:nvSpPr>
          <p:spPr>
            <a:xfrm>
              <a:off x="4682567" y="835332"/>
              <a:ext cx="888240" cy="860312"/>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BO" dirty="0"/>
            </a:p>
          </p:txBody>
        </p:sp>
        <p:pic>
          <p:nvPicPr>
            <p:cNvPr id="43" name="Gráfico 42" descr="Calendario con relleno sólido">
              <a:extLst>
                <a:ext uri="{FF2B5EF4-FFF2-40B4-BE49-F238E27FC236}">
                  <a16:creationId xmlns:a16="http://schemas.microsoft.com/office/drawing/2014/main" id="{90C0D083-DDB9-4A3A-B440-3CD85DACFE84}"/>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rot="5400000">
              <a:off x="4751479" y="952359"/>
              <a:ext cx="723283" cy="723283"/>
            </a:xfrm>
            <a:prstGeom prst="rect">
              <a:avLst/>
            </a:prstGeom>
          </p:spPr>
        </p:pic>
      </p:grpSp>
      <p:grpSp>
        <p:nvGrpSpPr>
          <p:cNvPr id="55" name="Grupo 54">
            <a:extLst>
              <a:ext uri="{FF2B5EF4-FFF2-40B4-BE49-F238E27FC236}">
                <a16:creationId xmlns:a16="http://schemas.microsoft.com/office/drawing/2014/main" id="{947215C9-3552-4B43-9715-25552412B61E}"/>
              </a:ext>
            </a:extLst>
          </p:cNvPr>
          <p:cNvGrpSpPr/>
          <p:nvPr/>
        </p:nvGrpSpPr>
        <p:grpSpPr>
          <a:xfrm>
            <a:off x="9966610" y="3385320"/>
            <a:ext cx="888240" cy="860312"/>
            <a:chOff x="4661238" y="2724328"/>
            <a:chExt cx="888240" cy="860312"/>
          </a:xfrm>
          <a:solidFill>
            <a:srgbClr val="0066FF"/>
          </a:solidFill>
          <a:effectLst>
            <a:outerShdw blurRad="50800" dist="254000" dir="6600000" algn="tl" rotWithShape="0">
              <a:prstClr val="black">
                <a:alpha val="40000"/>
              </a:prstClr>
            </a:outerShdw>
          </a:effectLst>
          <a:scene3d>
            <a:camera prst="isometricTopUp"/>
            <a:lightRig rig="threePt" dir="t"/>
          </a:scene3d>
        </p:grpSpPr>
        <p:sp>
          <p:nvSpPr>
            <p:cNvPr id="45" name="Rectángulo: esquinas redondeadas 44">
              <a:extLst>
                <a:ext uri="{FF2B5EF4-FFF2-40B4-BE49-F238E27FC236}">
                  <a16:creationId xmlns:a16="http://schemas.microsoft.com/office/drawing/2014/main" id="{F28F34D4-9EBF-4307-940A-4BA4C7F7491B}"/>
                </a:ext>
              </a:extLst>
            </p:cNvPr>
            <p:cNvSpPr/>
            <p:nvPr/>
          </p:nvSpPr>
          <p:spPr>
            <a:xfrm>
              <a:off x="4661238" y="2724328"/>
              <a:ext cx="888240" cy="860312"/>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BO" dirty="0"/>
            </a:p>
          </p:txBody>
        </p:sp>
        <p:pic>
          <p:nvPicPr>
            <p:cNvPr id="47" name="Gráfico 46" descr="Átomo con relleno sólido">
              <a:extLst>
                <a:ext uri="{FF2B5EF4-FFF2-40B4-BE49-F238E27FC236}">
                  <a16:creationId xmlns:a16="http://schemas.microsoft.com/office/drawing/2014/main" id="{6C616C84-E8BB-4343-86B7-6AF6109C76DD}"/>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rot="5400000">
              <a:off x="4741263" y="2787300"/>
              <a:ext cx="705600" cy="705600"/>
            </a:xfrm>
            <a:prstGeom prst="rect">
              <a:avLst/>
            </a:prstGeom>
          </p:spPr>
        </p:pic>
      </p:grpSp>
      <p:sp>
        <p:nvSpPr>
          <p:cNvPr id="11" name="CuadroTexto 10">
            <a:extLst>
              <a:ext uri="{FF2B5EF4-FFF2-40B4-BE49-F238E27FC236}">
                <a16:creationId xmlns:a16="http://schemas.microsoft.com/office/drawing/2014/main" id="{85CF9734-910C-7863-749A-A916A965DEDF}"/>
              </a:ext>
            </a:extLst>
          </p:cNvPr>
          <p:cNvSpPr txBox="1"/>
          <p:nvPr/>
        </p:nvSpPr>
        <p:spPr>
          <a:xfrm>
            <a:off x="275769" y="1038514"/>
            <a:ext cx="11701358" cy="1077218"/>
          </a:xfrm>
          <a:prstGeom prst="rect">
            <a:avLst/>
          </a:prstGeom>
          <a:noFill/>
        </p:spPr>
        <p:txBody>
          <a:bodyPr wrap="square" rtlCol="0">
            <a:spAutoFit/>
          </a:bodyPr>
          <a:lstStyle/>
          <a:p>
            <a:r>
              <a:rPr lang="es-MX" sz="3200" i="0" dirty="0">
                <a:solidFill>
                  <a:schemeClr val="bg1"/>
                </a:solidFill>
                <a:effectLst/>
                <a:latin typeface="Open Sans" panose="020B0606030504020204" pitchFamily="34" charset="0"/>
              </a:rPr>
              <a:t>Modelo de Inteligencia Artificial Basado en </a:t>
            </a:r>
            <a:r>
              <a:rPr lang="es-MX" sz="3200" dirty="0">
                <a:solidFill>
                  <a:schemeClr val="bg1"/>
                </a:solidFill>
                <a:latin typeface="Open Sans" panose="020B0606030504020204" pitchFamily="34" charset="0"/>
              </a:rPr>
              <a:t>e</a:t>
            </a:r>
            <a:r>
              <a:rPr lang="es-MX" sz="3200" i="0" dirty="0">
                <a:solidFill>
                  <a:schemeClr val="bg1"/>
                </a:solidFill>
                <a:effectLst/>
                <a:latin typeface="Open Sans" panose="020B0606030504020204" pitchFamily="34" charset="0"/>
              </a:rPr>
              <a:t>l Procesamiento del Lenguaje Natural para la Generación De Código </a:t>
            </a:r>
            <a:r>
              <a:rPr lang="es-MX" sz="3200" i="0" dirty="0" err="1">
                <a:solidFill>
                  <a:schemeClr val="bg1"/>
                </a:solidFill>
                <a:effectLst/>
                <a:latin typeface="Open Sans" panose="020B0606030504020204" pitchFamily="34" charset="0"/>
              </a:rPr>
              <a:t>Css</a:t>
            </a:r>
            <a:endParaRPr lang="es-ES" sz="3200" dirty="0">
              <a:solidFill>
                <a:schemeClr val="bg1"/>
              </a:solidFill>
              <a:latin typeface="Segoe UI Light" panose="020B0502040204020203" pitchFamily="34" charset="0"/>
              <a:ea typeface="Fira Code Retina" pitchFamily="1" charset="0"/>
              <a:cs typeface="Segoe UI Light" panose="020B0502040204020203" pitchFamily="34" charset="0"/>
            </a:endParaRPr>
          </a:p>
        </p:txBody>
      </p:sp>
      <p:pic>
        <p:nvPicPr>
          <p:cNvPr id="17" name="Imagen 16">
            <a:extLst>
              <a:ext uri="{FF2B5EF4-FFF2-40B4-BE49-F238E27FC236}">
                <a16:creationId xmlns:a16="http://schemas.microsoft.com/office/drawing/2014/main" id="{1C99E4BF-5A83-DB85-22A6-ED134497CC52}"/>
              </a:ext>
            </a:extLst>
          </p:cNvPr>
          <p:cNvPicPr>
            <a:picLocks noChangeAspect="1"/>
          </p:cNvPicPr>
          <p:nvPr/>
        </p:nvPicPr>
        <p:blipFill>
          <a:blip r:embed="rId30"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21" name="CuadroTexto 20">
            <a:extLst>
              <a:ext uri="{FF2B5EF4-FFF2-40B4-BE49-F238E27FC236}">
                <a16:creationId xmlns:a16="http://schemas.microsoft.com/office/drawing/2014/main" id="{C86D4013-0344-0574-A34B-000F1FC9C275}"/>
              </a:ext>
            </a:extLst>
          </p:cNvPr>
          <p:cNvSpPr txBox="1"/>
          <p:nvPr/>
        </p:nvSpPr>
        <p:spPr>
          <a:xfrm>
            <a:off x="273498" y="2710368"/>
            <a:ext cx="6012237" cy="1200329"/>
          </a:xfrm>
          <a:prstGeom prst="rect">
            <a:avLst/>
          </a:prstGeom>
          <a:noFill/>
        </p:spPr>
        <p:txBody>
          <a:bodyPr wrap="square" rtlCol="0">
            <a:spAutoFit/>
          </a:bodyPr>
          <a:lstStyle/>
          <a:p>
            <a:r>
              <a:rPr lang="es-CO" sz="2400" b="1" dirty="0">
                <a:solidFill>
                  <a:schemeClr val="bg1"/>
                </a:solidFill>
                <a:latin typeface="Raleway Thin" pitchFamily="2" charset="0"/>
                <a:ea typeface="Open Sans Light" panose="020B0306030504020204" pitchFamily="34" charset="0"/>
                <a:cs typeface="Open Sans Light" panose="020B0306030504020204" pitchFamily="34" charset="0"/>
              </a:rPr>
              <a:t>Universitario : Alex Tumiri Huanca</a:t>
            </a:r>
          </a:p>
          <a:p>
            <a:r>
              <a:rPr lang="es-CO" sz="2400" b="1" dirty="0">
                <a:solidFill>
                  <a:schemeClr val="bg1"/>
                </a:solidFill>
                <a:latin typeface="Raleway Thin" pitchFamily="2" charset="0"/>
                <a:ea typeface="Open Sans Light" panose="020B0306030504020204" pitchFamily="34" charset="0"/>
                <a:cs typeface="Open Sans Light" panose="020B0306030504020204" pitchFamily="34" charset="0"/>
              </a:rPr>
              <a:t>Docente : Ing. Oswaldo Velásquez </a:t>
            </a:r>
            <a:r>
              <a:rPr lang="es-CO" sz="2400" b="1" dirty="0" err="1">
                <a:solidFill>
                  <a:schemeClr val="bg1"/>
                </a:solidFill>
                <a:latin typeface="Raleway Thin" pitchFamily="2" charset="0"/>
                <a:ea typeface="Open Sans Light" panose="020B0306030504020204" pitchFamily="34" charset="0"/>
                <a:cs typeface="Open Sans Light" panose="020B0306030504020204" pitchFamily="34" charset="0"/>
              </a:rPr>
              <a:t>Aroni</a:t>
            </a:r>
            <a:endParaRPr lang="es-CO" sz="2400" b="1" dirty="0">
              <a:solidFill>
                <a:schemeClr val="bg1"/>
              </a:solidFill>
              <a:latin typeface="Raleway Thin" pitchFamily="2" charset="0"/>
              <a:ea typeface="Open Sans Light" panose="020B0306030504020204" pitchFamily="34" charset="0"/>
              <a:cs typeface="Open Sans Light" panose="020B0306030504020204" pitchFamily="34" charset="0"/>
            </a:endParaRPr>
          </a:p>
          <a:p>
            <a:endParaRPr lang="es-CO" sz="2400" dirty="0">
              <a:solidFill>
                <a:schemeClr val="bg1"/>
              </a:solidFill>
              <a:latin typeface="Raleway Thin" pitchFamily="2" charset="0"/>
              <a:ea typeface="Open Sans Light" panose="020B0306030504020204" pitchFamily="34" charset="0"/>
              <a:cs typeface="Open Sans Light" panose="020B0306030504020204" pitchFamily="34" charset="0"/>
            </a:endParaRPr>
          </a:p>
        </p:txBody>
      </p:sp>
      <p:sp>
        <p:nvSpPr>
          <p:cNvPr id="25" name="CuadroTexto 24">
            <a:extLst>
              <a:ext uri="{FF2B5EF4-FFF2-40B4-BE49-F238E27FC236}">
                <a16:creationId xmlns:a16="http://schemas.microsoft.com/office/drawing/2014/main" id="{C93FC2F9-542F-52E5-6CF2-4A8C0A94F540}"/>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7008171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o 5">
            <a:extLst>
              <a:ext uri="{FF2B5EF4-FFF2-40B4-BE49-F238E27FC236}">
                <a16:creationId xmlns:a16="http://schemas.microsoft.com/office/drawing/2014/main" id="{574890B2-6849-58DC-4362-6D97A2022F05}"/>
              </a:ext>
            </a:extLst>
          </p:cNvPr>
          <p:cNvSpPr/>
          <p:nvPr/>
        </p:nvSpPr>
        <p:spPr>
          <a:xfrm rot="20150460">
            <a:off x="613552" y="6777334"/>
            <a:ext cx="3468704" cy="3346996"/>
          </a:xfrm>
          <a:prstGeom prst="frame">
            <a:avLst>
              <a:gd name="adj1" fmla="val 17453"/>
            </a:avLst>
          </a:prstGeom>
          <a:solidFill>
            <a:srgbClr val="929CA0"/>
          </a:solidFill>
          <a:ln>
            <a:noFill/>
          </a:ln>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Marco 6">
            <a:extLst>
              <a:ext uri="{FF2B5EF4-FFF2-40B4-BE49-F238E27FC236}">
                <a16:creationId xmlns:a16="http://schemas.microsoft.com/office/drawing/2014/main" id="{FC6ABC61-5852-AABB-A16D-4051CECBD36C}"/>
              </a:ext>
            </a:extLst>
          </p:cNvPr>
          <p:cNvSpPr/>
          <p:nvPr/>
        </p:nvSpPr>
        <p:spPr>
          <a:xfrm rot="6903560">
            <a:off x="1425061" y="-2607988"/>
            <a:ext cx="2776936" cy="2679500"/>
          </a:xfrm>
          <a:prstGeom prst="frame">
            <a:avLst>
              <a:gd name="adj1" fmla="val 31126"/>
            </a:avLst>
          </a:prstGeom>
          <a:solidFill>
            <a:srgbClr val="009B90"/>
          </a:solidFill>
          <a:ln>
            <a:noFill/>
          </a:ln>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Marco 7">
            <a:extLst>
              <a:ext uri="{FF2B5EF4-FFF2-40B4-BE49-F238E27FC236}">
                <a16:creationId xmlns:a16="http://schemas.microsoft.com/office/drawing/2014/main" id="{B25B7CBB-5B0D-3F05-D7F3-575EFB2515CF}"/>
              </a:ext>
            </a:extLst>
          </p:cNvPr>
          <p:cNvSpPr/>
          <p:nvPr/>
        </p:nvSpPr>
        <p:spPr>
          <a:xfrm rot="9889402">
            <a:off x="-1910492" y="2755442"/>
            <a:ext cx="1298862" cy="1266716"/>
          </a:xfrm>
          <a:prstGeom prst="frame">
            <a:avLst>
              <a:gd name="adj1" fmla="val 50000"/>
            </a:avLst>
          </a:prstGeom>
          <a:solidFill>
            <a:srgbClr val="EF9B35"/>
          </a:solidFill>
          <a:ln>
            <a:noFill/>
          </a:ln>
          <a:scene3d>
            <a:camera prst="isometricTopUp">
              <a:rot lat="19476219" lon="18883143" rev="909743"/>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CuadroTexto 9">
            <a:extLst>
              <a:ext uri="{FF2B5EF4-FFF2-40B4-BE49-F238E27FC236}">
                <a16:creationId xmlns:a16="http://schemas.microsoft.com/office/drawing/2014/main" id="{5D6C2A9A-6F58-2CC9-E33F-5F46A26A68AC}"/>
              </a:ext>
            </a:extLst>
          </p:cNvPr>
          <p:cNvSpPr txBox="1"/>
          <p:nvPr/>
        </p:nvSpPr>
        <p:spPr>
          <a:xfrm>
            <a:off x="12192000" y="4850129"/>
            <a:ext cx="2840842" cy="523220"/>
          </a:xfrm>
          <a:prstGeom prst="rect">
            <a:avLst/>
          </a:prstGeom>
          <a:noFill/>
        </p:spPr>
        <p:txBody>
          <a:bodyPr wrap="none" rtlCol="0">
            <a:spAutoFit/>
          </a:bodyPr>
          <a:lstStyle/>
          <a:p>
            <a:r>
              <a:rPr lang="es-CO" sz="2800" dirty="0">
                <a:solidFill>
                  <a:schemeClr val="tx1">
                    <a:lumMod val="65000"/>
                    <a:lumOff val="35000"/>
                  </a:schemeClr>
                </a:solidFill>
                <a:latin typeface="Raleway Black" pitchFamily="2" charset="0"/>
                <a:ea typeface="Open Sans SemiBold" panose="020B0706030804020204" pitchFamily="34" charset="0"/>
                <a:cs typeface="Open Sans SemiBold" panose="020B0706030804020204" pitchFamily="34" charset="0"/>
              </a:rPr>
              <a:t>Información 01</a:t>
            </a:r>
            <a:endParaRPr lang="en-US" sz="2800" dirty="0">
              <a:solidFill>
                <a:schemeClr val="tx1">
                  <a:lumMod val="65000"/>
                  <a:lumOff val="35000"/>
                </a:schemeClr>
              </a:solidFill>
              <a:latin typeface="Raleway Black" pitchFamily="2" charset="0"/>
              <a:ea typeface="Open Sans SemiBold" panose="020B0706030804020204" pitchFamily="34" charset="0"/>
              <a:cs typeface="Open Sans SemiBold" panose="020B0706030804020204" pitchFamily="34" charset="0"/>
            </a:endParaRPr>
          </a:p>
        </p:txBody>
      </p:sp>
      <p:sp>
        <p:nvSpPr>
          <p:cNvPr id="11" name="CuadroTexto 10">
            <a:extLst>
              <a:ext uri="{FF2B5EF4-FFF2-40B4-BE49-F238E27FC236}">
                <a16:creationId xmlns:a16="http://schemas.microsoft.com/office/drawing/2014/main" id="{E6364B03-8BE8-6ED5-4CCE-26078AB0B956}"/>
              </a:ext>
            </a:extLst>
          </p:cNvPr>
          <p:cNvSpPr txBox="1"/>
          <p:nvPr/>
        </p:nvSpPr>
        <p:spPr>
          <a:xfrm>
            <a:off x="12192000" y="3248214"/>
            <a:ext cx="2858475" cy="523220"/>
          </a:xfrm>
          <a:prstGeom prst="rect">
            <a:avLst/>
          </a:prstGeom>
          <a:noFill/>
        </p:spPr>
        <p:txBody>
          <a:bodyPr wrap="none" rtlCol="0">
            <a:spAutoFit/>
          </a:bodyPr>
          <a:lstStyle/>
          <a:p>
            <a:r>
              <a:rPr lang="es-CO" sz="2800" dirty="0">
                <a:solidFill>
                  <a:srgbClr val="009A90"/>
                </a:solidFill>
                <a:latin typeface="Raleway Black" pitchFamily="2" charset="0"/>
                <a:ea typeface="Open Sans SemiBold" panose="020B0706030804020204" pitchFamily="34" charset="0"/>
                <a:cs typeface="Open Sans SemiBold" panose="020B0706030804020204" pitchFamily="34" charset="0"/>
              </a:rPr>
              <a:t>Información 02</a:t>
            </a:r>
            <a:endParaRPr lang="en-US" sz="2800" dirty="0">
              <a:solidFill>
                <a:srgbClr val="009A90"/>
              </a:solidFill>
              <a:latin typeface="Raleway Black" pitchFamily="2" charset="0"/>
              <a:ea typeface="Open Sans SemiBold" panose="020B0706030804020204" pitchFamily="34" charset="0"/>
              <a:cs typeface="Open Sans SemiBold" panose="020B0706030804020204" pitchFamily="34" charset="0"/>
            </a:endParaRPr>
          </a:p>
        </p:txBody>
      </p:sp>
      <p:sp>
        <p:nvSpPr>
          <p:cNvPr id="12" name="CuadroTexto 11">
            <a:extLst>
              <a:ext uri="{FF2B5EF4-FFF2-40B4-BE49-F238E27FC236}">
                <a16:creationId xmlns:a16="http://schemas.microsoft.com/office/drawing/2014/main" id="{BBA8378A-01B3-B9B5-4AA8-DE5194191A37}"/>
              </a:ext>
            </a:extLst>
          </p:cNvPr>
          <p:cNvSpPr txBox="1"/>
          <p:nvPr/>
        </p:nvSpPr>
        <p:spPr>
          <a:xfrm>
            <a:off x="12192000" y="1660274"/>
            <a:ext cx="2852063" cy="523220"/>
          </a:xfrm>
          <a:prstGeom prst="rect">
            <a:avLst/>
          </a:prstGeom>
          <a:noFill/>
        </p:spPr>
        <p:txBody>
          <a:bodyPr wrap="none" rtlCol="0">
            <a:spAutoFit/>
          </a:bodyPr>
          <a:lstStyle/>
          <a:p>
            <a:r>
              <a:rPr lang="es-CO" sz="2800" b="1" dirty="0">
                <a:solidFill>
                  <a:srgbClr val="FFC000"/>
                </a:solidFill>
                <a:latin typeface="Raleway Black" pitchFamily="2" charset="0"/>
                <a:ea typeface="Open Sans SemiBold" panose="020B0706030804020204" pitchFamily="34" charset="0"/>
                <a:cs typeface="Open Sans SemiBold" panose="020B0706030804020204" pitchFamily="34" charset="0"/>
              </a:rPr>
              <a:t>Información 03</a:t>
            </a:r>
            <a:endParaRPr lang="en-US" sz="2800" b="1" dirty="0">
              <a:solidFill>
                <a:srgbClr val="FFC000"/>
              </a:solidFill>
              <a:latin typeface="Raleway Black" pitchFamily="2" charset="0"/>
              <a:ea typeface="Open Sans SemiBold" panose="020B0706030804020204" pitchFamily="34" charset="0"/>
              <a:cs typeface="Open Sans SemiBold" panose="020B0706030804020204" pitchFamily="34" charset="0"/>
            </a:endParaRPr>
          </a:p>
        </p:txBody>
      </p:sp>
      <p:sp>
        <p:nvSpPr>
          <p:cNvPr id="13" name="CuadroTexto 12">
            <a:extLst>
              <a:ext uri="{FF2B5EF4-FFF2-40B4-BE49-F238E27FC236}">
                <a16:creationId xmlns:a16="http://schemas.microsoft.com/office/drawing/2014/main" id="{8E9CEBB9-A46D-42C6-45A9-9CFF85F44F97}"/>
              </a:ext>
            </a:extLst>
          </p:cNvPr>
          <p:cNvSpPr txBox="1"/>
          <p:nvPr/>
        </p:nvSpPr>
        <p:spPr>
          <a:xfrm>
            <a:off x="12192000" y="5373349"/>
            <a:ext cx="3969373" cy="830997"/>
          </a:xfrm>
          <a:prstGeom prst="rect">
            <a:avLst/>
          </a:prstGeom>
          <a:noFill/>
        </p:spPr>
        <p:txBody>
          <a:bodyPr wrap="square" rtlCol="0">
            <a:spAutoFit/>
          </a:bodyPr>
          <a:lstStyle>
            <a:defPPr>
              <a:defRPr lang="en-US"/>
            </a:defPPr>
            <a:lvl1pPr algn="just">
              <a:defRPr sz="1600">
                <a:solidFill>
                  <a:schemeClr val="tx1">
                    <a:lumMod val="50000"/>
                    <a:lumOff val="50000"/>
                  </a:schemeClr>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r>
              <a:rPr lang="es-CO" dirty="0"/>
              <a:t>Lorem ipsum dolor sit amet, consectetuer adipiscing elit. Maecenas porttitor congue massa. </a:t>
            </a:r>
            <a:endParaRPr lang="en-US" dirty="0"/>
          </a:p>
        </p:txBody>
      </p:sp>
      <p:sp>
        <p:nvSpPr>
          <p:cNvPr id="14" name="CuadroTexto 13">
            <a:extLst>
              <a:ext uri="{FF2B5EF4-FFF2-40B4-BE49-F238E27FC236}">
                <a16:creationId xmlns:a16="http://schemas.microsoft.com/office/drawing/2014/main" id="{2A0B7788-4EDD-A102-F50A-AA203AACB5A8}"/>
              </a:ext>
            </a:extLst>
          </p:cNvPr>
          <p:cNvSpPr txBox="1"/>
          <p:nvPr/>
        </p:nvSpPr>
        <p:spPr>
          <a:xfrm>
            <a:off x="12192001" y="3749307"/>
            <a:ext cx="4051656" cy="830997"/>
          </a:xfrm>
          <a:prstGeom prst="rect">
            <a:avLst/>
          </a:prstGeom>
          <a:noFill/>
        </p:spPr>
        <p:txBody>
          <a:bodyPr wrap="square" rtlCol="0">
            <a:spAutoFit/>
          </a:bodyPr>
          <a:lstStyle>
            <a:defPPr>
              <a:defRPr lang="en-US"/>
            </a:defPPr>
            <a:lvl1pPr algn="just">
              <a:defRPr sz="1600">
                <a:solidFill>
                  <a:schemeClr val="tx1">
                    <a:lumMod val="50000"/>
                    <a:lumOff val="50000"/>
                  </a:schemeClr>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r>
              <a:rPr lang="es-CO" dirty="0"/>
              <a:t>Lorem ipsum dolor sit amet, consectetuer adipiscing elit. Maecenas porttitor congue massa. </a:t>
            </a:r>
            <a:endParaRPr lang="en-US" dirty="0"/>
          </a:p>
        </p:txBody>
      </p:sp>
      <p:sp>
        <p:nvSpPr>
          <p:cNvPr id="15" name="CuadroTexto 14">
            <a:extLst>
              <a:ext uri="{FF2B5EF4-FFF2-40B4-BE49-F238E27FC236}">
                <a16:creationId xmlns:a16="http://schemas.microsoft.com/office/drawing/2014/main" id="{98DF08A6-30CB-BA1C-E2DF-0370D45DFA38}"/>
              </a:ext>
            </a:extLst>
          </p:cNvPr>
          <p:cNvSpPr txBox="1"/>
          <p:nvPr/>
        </p:nvSpPr>
        <p:spPr>
          <a:xfrm>
            <a:off x="12216890" y="2125265"/>
            <a:ext cx="4150909" cy="830997"/>
          </a:xfrm>
          <a:prstGeom prst="rect">
            <a:avLst/>
          </a:prstGeom>
          <a:noFill/>
        </p:spPr>
        <p:txBody>
          <a:bodyPr wrap="square" rtlCol="0">
            <a:spAutoFit/>
          </a:bodyPr>
          <a:lstStyle/>
          <a:p>
            <a:pPr algn="just"/>
            <a:r>
              <a:rPr lang="es-CO" sz="1600" dirty="0">
                <a:solidFill>
                  <a:schemeClr val="tx1">
                    <a:lumMod val="50000"/>
                    <a:lumOff val="50000"/>
                  </a:schemeClr>
                </a:solidFill>
                <a:latin typeface="Open Sans SemiBold" panose="020B0706030804020204" pitchFamily="34" charset="0"/>
                <a:ea typeface="Open Sans SemiBold" panose="020B0706030804020204" pitchFamily="34" charset="0"/>
                <a:cs typeface="Open Sans SemiBold" panose="020B0706030804020204" pitchFamily="34" charset="0"/>
              </a:rPr>
              <a:t>Lorem ipsum dolor sit amet, consectetuer adipiscing elit. Maecenas porttitor congue massa. </a:t>
            </a:r>
            <a:endParaRPr lang="en-US" sz="1600" dirty="0">
              <a:solidFill>
                <a:schemeClr val="tx1">
                  <a:lumMod val="50000"/>
                  <a:lumOff val="50000"/>
                </a:schemeClr>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grpSp>
        <p:nvGrpSpPr>
          <p:cNvPr id="2" name="Grupo 1">
            <a:extLst>
              <a:ext uri="{FF2B5EF4-FFF2-40B4-BE49-F238E27FC236}">
                <a16:creationId xmlns:a16="http://schemas.microsoft.com/office/drawing/2014/main" id="{D0684625-07F3-9A7B-CB3B-C7E0DA365720}"/>
              </a:ext>
            </a:extLst>
          </p:cNvPr>
          <p:cNvGrpSpPr/>
          <p:nvPr/>
        </p:nvGrpSpPr>
        <p:grpSpPr>
          <a:xfrm>
            <a:off x="-1874312" y="1776645"/>
            <a:ext cx="1645920" cy="533400"/>
            <a:chOff x="6096000" y="3017520"/>
            <a:chExt cx="1645920" cy="533400"/>
          </a:xfrm>
        </p:grpSpPr>
        <p:cxnSp>
          <p:nvCxnSpPr>
            <p:cNvPr id="3" name="Conector recto 2">
              <a:extLst>
                <a:ext uri="{FF2B5EF4-FFF2-40B4-BE49-F238E27FC236}">
                  <a16:creationId xmlns:a16="http://schemas.microsoft.com/office/drawing/2014/main" id="{5DAA5603-4AB7-E7B2-7EC7-56C03F91355F}"/>
                </a:ext>
              </a:extLst>
            </p:cNvPr>
            <p:cNvCxnSpPr>
              <a:cxnSpLocks/>
            </p:cNvCxnSpPr>
            <p:nvPr/>
          </p:nvCxnSpPr>
          <p:spPr>
            <a:xfrm>
              <a:off x="6096000" y="3550920"/>
              <a:ext cx="716280" cy="0"/>
            </a:xfrm>
            <a:prstGeom prst="line">
              <a:avLst/>
            </a:prstGeom>
            <a:ln w="28575">
              <a:solidFill>
                <a:srgbClr val="EB9734"/>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4" name="Conector recto 3">
              <a:extLst>
                <a:ext uri="{FF2B5EF4-FFF2-40B4-BE49-F238E27FC236}">
                  <a16:creationId xmlns:a16="http://schemas.microsoft.com/office/drawing/2014/main" id="{370E3F82-FD03-B086-448D-EA3A0CEED72A}"/>
                </a:ext>
              </a:extLst>
            </p:cNvPr>
            <p:cNvCxnSpPr>
              <a:cxnSpLocks/>
            </p:cNvCxnSpPr>
            <p:nvPr/>
          </p:nvCxnSpPr>
          <p:spPr>
            <a:xfrm flipV="1">
              <a:off x="6812280" y="3017520"/>
              <a:ext cx="259080" cy="533400"/>
            </a:xfrm>
            <a:prstGeom prst="line">
              <a:avLst/>
            </a:prstGeom>
            <a:ln w="28575">
              <a:solidFill>
                <a:srgbClr val="EB9734"/>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5" name="Conector recto 4">
              <a:extLst>
                <a:ext uri="{FF2B5EF4-FFF2-40B4-BE49-F238E27FC236}">
                  <a16:creationId xmlns:a16="http://schemas.microsoft.com/office/drawing/2014/main" id="{12EC1A90-9226-0175-F179-D15E12D44378}"/>
                </a:ext>
              </a:extLst>
            </p:cNvPr>
            <p:cNvCxnSpPr>
              <a:cxnSpLocks/>
            </p:cNvCxnSpPr>
            <p:nvPr/>
          </p:nvCxnSpPr>
          <p:spPr>
            <a:xfrm>
              <a:off x="7071360" y="3017520"/>
              <a:ext cx="670560" cy="0"/>
            </a:xfrm>
            <a:prstGeom prst="line">
              <a:avLst/>
            </a:prstGeom>
            <a:ln w="28575">
              <a:solidFill>
                <a:srgbClr val="EB9734"/>
              </a:solidFill>
              <a:headEnd type="oval"/>
              <a:tailEnd type="oval"/>
            </a:ln>
          </p:spPr>
          <p:style>
            <a:lnRef idx="1">
              <a:schemeClr val="accent2"/>
            </a:lnRef>
            <a:fillRef idx="0">
              <a:schemeClr val="accent2"/>
            </a:fillRef>
            <a:effectRef idx="0">
              <a:schemeClr val="accent2"/>
            </a:effectRef>
            <a:fontRef idx="minor">
              <a:schemeClr val="tx1"/>
            </a:fontRef>
          </p:style>
        </p:cxnSp>
      </p:grpSp>
      <p:grpSp>
        <p:nvGrpSpPr>
          <p:cNvPr id="9" name="Grupo 8">
            <a:extLst>
              <a:ext uri="{FF2B5EF4-FFF2-40B4-BE49-F238E27FC236}">
                <a16:creationId xmlns:a16="http://schemas.microsoft.com/office/drawing/2014/main" id="{5E6707C5-F6F1-8A91-3BD9-21E23CBDEB3A}"/>
              </a:ext>
            </a:extLst>
          </p:cNvPr>
          <p:cNvGrpSpPr/>
          <p:nvPr/>
        </p:nvGrpSpPr>
        <p:grpSpPr>
          <a:xfrm>
            <a:off x="-2435471" y="3636687"/>
            <a:ext cx="2348819" cy="533400"/>
            <a:chOff x="5651178" y="3017520"/>
            <a:chExt cx="2348819" cy="533400"/>
          </a:xfrm>
        </p:grpSpPr>
        <p:cxnSp>
          <p:nvCxnSpPr>
            <p:cNvPr id="16" name="Conector recto 15">
              <a:extLst>
                <a:ext uri="{FF2B5EF4-FFF2-40B4-BE49-F238E27FC236}">
                  <a16:creationId xmlns:a16="http://schemas.microsoft.com/office/drawing/2014/main" id="{6838BA70-5BE0-1AAB-272C-5D9139645C4A}"/>
                </a:ext>
              </a:extLst>
            </p:cNvPr>
            <p:cNvCxnSpPr>
              <a:cxnSpLocks/>
            </p:cNvCxnSpPr>
            <p:nvPr/>
          </p:nvCxnSpPr>
          <p:spPr>
            <a:xfrm>
              <a:off x="5651178" y="3550920"/>
              <a:ext cx="1161102" cy="0"/>
            </a:xfrm>
            <a:prstGeom prst="line">
              <a:avLst/>
            </a:prstGeom>
            <a:ln w="28575">
              <a:solidFill>
                <a:srgbClr val="00978D"/>
              </a:solidFill>
              <a:headEnd type="oval"/>
            </a:ln>
          </p:spPr>
          <p:style>
            <a:lnRef idx="1">
              <a:schemeClr val="accent2"/>
            </a:lnRef>
            <a:fillRef idx="0">
              <a:schemeClr val="accent2"/>
            </a:fillRef>
            <a:effectRef idx="0">
              <a:schemeClr val="accent2"/>
            </a:effectRef>
            <a:fontRef idx="minor">
              <a:schemeClr val="tx1"/>
            </a:fontRef>
          </p:style>
        </p:cxnSp>
        <p:cxnSp>
          <p:nvCxnSpPr>
            <p:cNvPr id="17" name="Conector recto 16">
              <a:extLst>
                <a:ext uri="{FF2B5EF4-FFF2-40B4-BE49-F238E27FC236}">
                  <a16:creationId xmlns:a16="http://schemas.microsoft.com/office/drawing/2014/main" id="{E0BCA83F-BC25-54AD-A568-74739C072892}"/>
                </a:ext>
              </a:extLst>
            </p:cNvPr>
            <p:cNvCxnSpPr>
              <a:cxnSpLocks/>
            </p:cNvCxnSpPr>
            <p:nvPr/>
          </p:nvCxnSpPr>
          <p:spPr>
            <a:xfrm flipV="1">
              <a:off x="6812280" y="3017520"/>
              <a:ext cx="259080" cy="533400"/>
            </a:xfrm>
            <a:prstGeom prst="line">
              <a:avLst/>
            </a:prstGeom>
            <a:ln w="28575">
              <a:solidFill>
                <a:srgbClr val="00978D"/>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18" name="Conector recto 17">
              <a:extLst>
                <a:ext uri="{FF2B5EF4-FFF2-40B4-BE49-F238E27FC236}">
                  <a16:creationId xmlns:a16="http://schemas.microsoft.com/office/drawing/2014/main" id="{7F2B1CEA-A7AA-9F2E-BE33-266B2FEF8B8F}"/>
                </a:ext>
              </a:extLst>
            </p:cNvPr>
            <p:cNvCxnSpPr>
              <a:cxnSpLocks/>
            </p:cNvCxnSpPr>
            <p:nvPr/>
          </p:nvCxnSpPr>
          <p:spPr>
            <a:xfrm>
              <a:off x="7071360" y="3017520"/>
              <a:ext cx="928637" cy="0"/>
            </a:xfrm>
            <a:prstGeom prst="line">
              <a:avLst/>
            </a:prstGeom>
            <a:ln w="28575">
              <a:solidFill>
                <a:srgbClr val="00978D"/>
              </a:solidFill>
              <a:tailEnd type="oval"/>
            </a:ln>
          </p:spPr>
          <p:style>
            <a:lnRef idx="1">
              <a:schemeClr val="accent2"/>
            </a:lnRef>
            <a:fillRef idx="0">
              <a:schemeClr val="accent2"/>
            </a:fillRef>
            <a:effectRef idx="0">
              <a:schemeClr val="accent2"/>
            </a:effectRef>
            <a:fontRef idx="minor">
              <a:schemeClr val="tx1"/>
            </a:fontRef>
          </p:style>
        </p:cxnSp>
      </p:grpSp>
      <p:grpSp>
        <p:nvGrpSpPr>
          <p:cNvPr id="22" name="Grupo 21">
            <a:extLst>
              <a:ext uri="{FF2B5EF4-FFF2-40B4-BE49-F238E27FC236}">
                <a16:creationId xmlns:a16="http://schemas.microsoft.com/office/drawing/2014/main" id="{E57E67D4-32F3-F8AF-ECC0-250D2F43AD9C}"/>
              </a:ext>
            </a:extLst>
          </p:cNvPr>
          <p:cNvGrpSpPr/>
          <p:nvPr/>
        </p:nvGrpSpPr>
        <p:grpSpPr>
          <a:xfrm>
            <a:off x="-3107540" y="5029850"/>
            <a:ext cx="2879148" cy="533400"/>
            <a:chOff x="5120849" y="3017520"/>
            <a:chExt cx="2879148" cy="533400"/>
          </a:xfrm>
        </p:grpSpPr>
        <p:cxnSp>
          <p:nvCxnSpPr>
            <p:cNvPr id="23" name="Conector recto 22">
              <a:extLst>
                <a:ext uri="{FF2B5EF4-FFF2-40B4-BE49-F238E27FC236}">
                  <a16:creationId xmlns:a16="http://schemas.microsoft.com/office/drawing/2014/main" id="{BB7DBEC1-D575-FFE5-CC80-D3FEFB49FFA8}"/>
                </a:ext>
              </a:extLst>
            </p:cNvPr>
            <p:cNvCxnSpPr>
              <a:cxnSpLocks/>
            </p:cNvCxnSpPr>
            <p:nvPr/>
          </p:nvCxnSpPr>
          <p:spPr>
            <a:xfrm>
              <a:off x="5120849" y="3550920"/>
              <a:ext cx="1691431" cy="0"/>
            </a:xfrm>
            <a:prstGeom prst="line">
              <a:avLst/>
            </a:prstGeom>
            <a:ln w="28575">
              <a:solidFill>
                <a:srgbClr val="8F999D"/>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24" name="Conector recto 23">
              <a:extLst>
                <a:ext uri="{FF2B5EF4-FFF2-40B4-BE49-F238E27FC236}">
                  <a16:creationId xmlns:a16="http://schemas.microsoft.com/office/drawing/2014/main" id="{5CCC6452-CA0A-CB66-9D26-1A151CE74DAA}"/>
                </a:ext>
              </a:extLst>
            </p:cNvPr>
            <p:cNvCxnSpPr>
              <a:cxnSpLocks/>
            </p:cNvCxnSpPr>
            <p:nvPr/>
          </p:nvCxnSpPr>
          <p:spPr>
            <a:xfrm flipV="1">
              <a:off x="6812280" y="3017520"/>
              <a:ext cx="259080" cy="533400"/>
            </a:xfrm>
            <a:prstGeom prst="line">
              <a:avLst/>
            </a:prstGeom>
            <a:ln w="28575">
              <a:solidFill>
                <a:srgbClr val="8F999D"/>
              </a:solidFill>
              <a:tailEnd type="oval"/>
            </a:ln>
          </p:spPr>
          <p:style>
            <a:lnRef idx="1">
              <a:schemeClr val="accent2"/>
            </a:lnRef>
            <a:fillRef idx="0">
              <a:schemeClr val="accent2"/>
            </a:fillRef>
            <a:effectRef idx="0">
              <a:schemeClr val="accent2"/>
            </a:effectRef>
            <a:fontRef idx="minor">
              <a:schemeClr val="tx1"/>
            </a:fontRef>
          </p:style>
        </p:cxnSp>
        <p:cxnSp>
          <p:nvCxnSpPr>
            <p:cNvPr id="25" name="Conector recto 24">
              <a:extLst>
                <a:ext uri="{FF2B5EF4-FFF2-40B4-BE49-F238E27FC236}">
                  <a16:creationId xmlns:a16="http://schemas.microsoft.com/office/drawing/2014/main" id="{198BEBE2-823D-7AFB-D991-9F69BBBE1496}"/>
                </a:ext>
              </a:extLst>
            </p:cNvPr>
            <p:cNvCxnSpPr>
              <a:cxnSpLocks/>
            </p:cNvCxnSpPr>
            <p:nvPr/>
          </p:nvCxnSpPr>
          <p:spPr>
            <a:xfrm>
              <a:off x="7071360" y="3017520"/>
              <a:ext cx="928637" cy="0"/>
            </a:xfrm>
            <a:prstGeom prst="line">
              <a:avLst/>
            </a:prstGeom>
            <a:ln w="28575">
              <a:solidFill>
                <a:srgbClr val="8F999D"/>
              </a:solidFill>
              <a:tailEnd type="oval"/>
            </a:ln>
          </p:spPr>
          <p:style>
            <a:lnRef idx="1">
              <a:schemeClr val="accent2"/>
            </a:lnRef>
            <a:fillRef idx="0">
              <a:schemeClr val="accent2"/>
            </a:fillRef>
            <a:effectRef idx="0">
              <a:schemeClr val="accent2"/>
            </a:effectRef>
            <a:fontRef idx="minor">
              <a:schemeClr val="tx1"/>
            </a:fontRef>
          </p:style>
        </p:cxnSp>
      </p:grpSp>
      <p:sp>
        <p:nvSpPr>
          <p:cNvPr id="27" name="CuadroTexto 26">
            <a:extLst>
              <a:ext uri="{FF2B5EF4-FFF2-40B4-BE49-F238E27FC236}">
                <a16:creationId xmlns:a16="http://schemas.microsoft.com/office/drawing/2014/main" id="{87B13D7A-39B9-23F1-8BBE-7195185A6185}"/>
              </a:ext>
            </a:extLst>
          </p:cNvPr>
          <p:cNvSpPr txBox="1"/>
          <p:nvPr/>
        </p:nvSpPr>
        <p:spPr>
          <a:xfrm>
            <a:off x="2357052" y="-1337703"/>
            <a:ext cx="7077579" cy="830997"/>
          </a:xfrm>
          <a:prstGeom prst="rect">
            <a:avLst/>
          </a:prstGeom>
          <a:noFill/>
        </p:spPr>
        <p:txBody>
          <a:bodyPr wrap="none" rtlCol="0">
            <a:spAutoFit/>
          </a:bodyPr>
          <a:lstStyle/>
          <a:p>
            <a:r>
              <a:rPr lang="es-CO" sz="4800" dirty="0">
                <a:solidFill>
                  <a:srgbClr val="8F999D"/>
                </a:solidFill>
                <a:latin typeface="Raleway Black" pitchFamily="2" charset="0"/>
              </a:rPr>
              <a:t>INFOGRAFIA</a:t>
            </a:r>
            <a:r>
              <a:rPr lang="es-CO" sz="4800" dirty="0">
                <a:latin typeface="Raleway Black" pitchFamily="2" charset="0"/>
              </a:rPr>
              <a:t> </a:t>
            </a:r>
            <a:r>
              <a:rPr lang="es-CO" sz="4800" dirty="0">
                <a:solidFill>
                  <a:srgbClr val="EB9734"/>
                </a:solidFill>
                <a:latin typeface="Raleway Black" pitchFamily="2" charset="0"/>
              </a:rPr>
              <a:t>3 NIVELES</a:t>
            </a:r>
            <a:endParaRPr lang="en-US" sz="4800" dirty="0">
              <a:solidFill>
                <a:srgbClr val="EB9734"/>
              </a:solidFill>
              <a:latin typeface="Raleway Black" pitchFamily="2" charset="0"/>
            </a:endParaRPr>
          </a:p>
        </p:txBody>
      </p:sp>
      <p:sp>
        <p:nvSpPr>
          <p:cNvPr id="28" name="CuadroTexto 27">
            <a:extLst>
              <a:ext uri="{FF2B5EF4-FFF2-40B4-BE49-F238E27FC236}">
                <a16:creationId xmlns:a16="http://schemas.microsoft.com/office/drawing/2014/main" id="{A2A04ECC-758B-6B54-E1C7-5AE25C11F09C}"/>
              </a:ext>
            </a:extLst>
          </p:cNvPr>
          <p:cNvSpPr txBox="1"/>
          <p:nvPr/>
        </p:nvSpPr>
        <p:spPr>
          <a:xfrm>
            <a:off x="4462279" y="-744298"/>
            <a:ext cx="3336170" cy="769441"/>
          </a:xfrm>
          <a:prstGeom prst="rect">
            <a:avLst/>
          </a:prstGeom>
          <a:noFill/>
        </p:spPr>
        <p:txBody>
          <a:bodyPr wrap="none" rtlCol="0">
            <a:spAutoFit/>
          </a:bodyPr>
          <a:lstStyle/>
          <a:p>
            <a:r>
              <a:rPr lang="es-CO" sz="4400" dirty="0">
                <a:solidFill>
                  <a:srgbClr val="8F999D"/>
                </a:solidFill>
                <a:latin typeface="Open Sans SemiBold" panose="020B0706030804020204" pitchFamily="34" charset="0"/>
                <a:ea typeface="Open Sans SemiBold" panose="020B0706030804020204" pitchFamily="34" charset="0"/>
                <a:cs typeface="Open Sans SemiBold" panose="020B0706030804020204" pitchFamily="34" charset="0"/>
              </a:rPr>
              <a:t>PowerPoint</a:t>
            </a:r>
            <a:endParaRPr lang="en-US" sz="4400" dirty="0">
              <a:solidFill>
                <a:srgbClr val="EB9734"/>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pic>
        <p:nvPicPr>
          <p:cNvPr id="19" name="Imagen 18">
            <a:extLst>
              <a:ext uri="{FF2B5EF4-FFF2-40B4-BE49-F238E27FC236}">
                <a16:creationId xmlns:a16="http://schemas.microsoft.com/office/drawing/2014/main" id="{62C6D977-9648-E1D9-BC85-0D8635D84765}"/>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20" name="CuadroTexto 19">
            <a:extLst>
              <a:ext uri="{FF2B5EF4-FFF2-40B4-BE49-F238E27FC236}">
                <a16:creationId xmlns:a16="http://schemas.microsoft.com/office/drawing/2014/main" id="{654009D5-1278-ABFC-D4B1-D8579885ADD5}"/>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6" name="CuadroTexto 25">
            <a:extLst>
              <a:ext uri="{FF2B5EF4-FFF2-40B4-BE49-F238E27FC236}">
                <a16:creationId xmlns:a16="http://schemas.microsoft.com/office/drawing/2014/main" id="{157DDE8A-C49B-F4EE-236E-D0109EF8ADD2}"/>
              </a:ext>
            </a:extLst>
          </p:cNvPr>
          <p:cNvSpPr txBox="1"/>
          <p:nvPr/>
        </p:nvSpPr>
        <p:spPr>
          <a:xfrm>
            <a:off x="3404297" y="3075057"/>
            <a:ext cx="5452134" cy="707886"/>
          </a:xfrm>
          <a:prstGeom prst="rect">
            <a:avLst/>
          </a:prstGeom>
          <a:noFill/>
        </p:spPr>
        <p:txBody>
          <a:bodyPr wrap="none" rtlCol="0">
            <a:spAutoFit/>
          </a:bodyPr>
          <a:lstStyle/>
          <a:p>
            <a:r>
              <a:rPr lang="es-CO" sz="4000" dirty="0">
                <a:solidFill>
                  <a:srgbClr val="009A90"/>
                </a:solidFill>
                <a:latin typeface="Raleway Black" pitchFamily="2" charset="0"/>
                <a:ea typeface="Open Sans SemiBold" panose="020B0706030804020204" pitchFamily="34" charset="0"/>
                <a:cs typeface="Open Sans SemiBold" panose="020B0706030804020204" pitchFamily="34" charset="0"/>
              </a:rPr>
              <a:t>PROBLEMA CENTRAL</a:t>
            </a:r>
            <a:endParaRPr lang="en-US" sz="4000" dirty="0">
              <a:solidFill>
                <a:srgbClr val="EB9734"/>
              </a:solidFill>
              <a:latin typeface="Raleway Black" pitchFamily="2" charset="0"/>
            </a:endParaRPr>
          </a:p>
        </p:txBody>
      </p:sp>
    </p:spTree>
    <p:extLst>
      <p:ext uri="{BB962C8B-B14F-4D97-AF65-F5344CB8AC3E}">
        <p14:creationId xmlns:p14="http://schemas.microsoft.com/office/powerpoint/2010/main" val="39975011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CuadroTexto 26">
            <a:extLst>
              <a:ext uri="{FF2B5EF4-FFF2-40B4-BE49-F238E27FC236}">
                <a16:creationId xmlns:a16="http://schemas.microsoft.com/office/drawing/2014/main" id="{87B13D7A-39B9-23F1-8BBE-7195185A6185}"/>
              </a:ext>
            </a:extLst>
          </p:cNvPr>
          <p:cNvSpPr txBox="1"/>
          <p:nvPr/>
        </p:nvSpPr>
        <p:spPr>
          <a:xfrm>
            <a:off x="4159412" y="307461"/>
            <a:ext cx="3873176" cy="523220"/>
          </a:xfrm>
          <a:prstGeom prst="rect">
            <a:avLst/>
          </a:prstGeom>
          <a:noFill/>
        </p:spPr>
        <p:txBody>
          <a:bodyPr wrap="none" rtlCol="0">
            <a:spAutoFit/>
          </a:bodyPr>
          <a:lstStyle/>
          <a:p>
            <a:r>
              <a:rPr lang="es-CO" sz="2800" dirty="0">
                <a:solidFill>
                  <a:srgbClr val="009A90"/>
                </a:solidFill>
                <a:latin typeface="Raleway Black" pitchFamily="2" charset="0"/>
                <a:ea typeface="Open Sans SemiBold" panose="020B0706030804020204" pitchFamily="34" charset="0"/>
                <a:cs typeface="Open Sans SemiBold" panose="020B0706030804020204" pitchFamily="34" charset="0"/>
              </a:rPr>
              <a:t>PROBLEMA CENTRAL</a:t>
            </a:r>
            <a:endParaRPr lang="en-US" sz="2800" dirty="0">
              <a:solidFill>
                <a:srgbClr val="EB9734"/>
              </a:solidFill>
              <a:latin typeface="Raleway Black" pitchFamily="2" charset="0"/>
            </a:endParaRPr>
          </a:p>
        </p:txBody>
      </p:sp>
      <p:pic>
        <p:nvPicPr>
          <p:cNvPr id="19" name="Imagen 18">
            <a:extLst>
              <a:ext uri="{FF2B5EF4-FFF2-40B4-BE49-F238E27FC236}">
                <a16:creationId xmlns:a16="http://schemas.microsoft.com/office/drawing/2014/main" id="{9CFCF00A-BC29-624E-C884-59E3760894F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20" name="CuadroTexto 19">
            <a:extLst>
              <a:ext uri="{FF2B5EF4-FFF2-40B4-BE49-F238E27FC236}">
                <a16:creationId xmlns:a16="http://schemas.microsoft.com/office/drawing/2014/main" id="{862420DE-757B-6285-AF97-EA1907B94B71}"/>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3" name="Marco 12">
            <a:extLst>
              <a:ext uri="{FF2B5EF4-FFF2-40B4-BE49-F238E27FC236}">
                <a16:creationId xmlns:a16="http://schemas.microsoft.com/office/drawing/2014/main" id="{4A31F87A-4700-05F0-FB00-D3D4C123AF01}"/>
              </a:ext>
            </a:extLst>
          </p:cNvPr>
          <p:cNvSpPr/>
          <p:nvPr/>
        </p:nvSpPr>
        <p:spPr>
          <a:xfrm rot="8989737">
            <a:off x="14546" y="4204491"/>
            <a:ext cx="3468704" cy="3346996"/>
          </a:xfrm>
          <a:prstGeom prst="frame">
            <a:avLst>
              <a:gd name="adj1" fmla="val 17453"/>
            </a:avLst>
          </a:prstGeom>
          <a:noFill/>
          <a:ln w="12700">
            <a:solidFill>
              <a:srgbClr val="009B90">
                <a:alpha val="55686"/>
              </a:srgbClr>
            </a:solidFill>
          </a:ln>
          <a:effectLst>
            <a:glow rad="203200">
              <a:srgbClr val="009B90"/>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4" name="Marco 13">
            <a:extLst>
              <a:ext uri="{FF2B5EF4-FFF2-40B4-BE49-F238E27FC236}">
                <a16:creationId xmlns:a16="http://schemas.microsoft.com/office/drawing/2014/main" id="{D3EC7C94-FC47-B304-2B9C-7B79F7414D4B}"/>
              </a:ext>
            </a:extLst>
          </p:cNvPr>
          <p:cNvSpPr/>
          <p:nvPr/>
        </p:nvSpPr>
        <p:spPr>
          <a:xfrm rot="16200000">
            <a:off x="8784150" y="4522661"/>
            <a:ext cx="3468704" cy="3346996"/>
          </a:xfrm>
          <a:prstGeom prst="frame">
            <a:avLst>
              <a:gd name="adj1" fmla="val 17453"/>
            </a:avLst>
          </a:prstGeom>
          <a:noFill/>
          <a:ln w="12700">
            <a:solidFill>
              <a:srgbClr val="009B90">
                <a:alpha val="56000"/>
              </a:srgbClr>
            </a:solidFill>
          </a:ln>
          <a:effectLst>
            <a:glow rad="203200">
              <a:srgbClr val="009B90"/>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CuadroTexto 1">
            <a:extLst>
              <a:ext uri="{FF2B5EF4-FFF2-40B4-BE49-F238E27FC236}">
                <a16:creationId xmlns:a16="http://schemas.microsoft.com/office/drawing/2014/main" id="{9DE13BD9-02C2-E3E4-A0F0-138CE6684C32}"/>
              </a:ext>
            </a:extLst>
          </p:cNvPr>
          <p:cNvSpPr txBox="1"/>
          <p:nvPr/>
        </p:nvSpPr>
        <p:spPr>
          <a:xfrm>
            <a:off x="561538" y="1407010"/>
            <a:ext cx="11129650" cy="2677656"/>
          </a:xfrm>
          <a:prstGeom prst="rect">
            <a:avLst/>
          </a:prstGeom>
          <a:noFill/>
        </p:spPr>
        <p:txBody>
          <a:bodyPr wrap="square" rtlCol="0">
            <a:spAutoFit/>
          </a:bodyPr>
          <a:lstStyle/>
          <a:p>
            <a:pPr algn="just"/>
            <a:r>
              <a:rPr lang="es-MX" sz="2400" dirty="0">
                <a:solidFill>
                  <a:schemeClr val="bg1"/>
                </a:solidFill>
                <a:latin typeface="Raleway Black" pitchFamily="2" charset="0"/>
                <a:ea typeface="Open Sans SemiBold" panose="020B0706030804020204" pitchFamily="34" charset="0"/>
                <a:cs typeface="Open Sans SemiBold" panose="020B0706030804020204" pitchFamily="34" charset="0"/>
              </a:rPr>
              <a:t>El uso de CSS en diseño web para principiantes en el desarrollo web es complejo y requiere de muchas líneas de código, también de librerías y </a:t>
            </a:r>
            <a:r>
              <a:rPr lang="es-MX" sz="2400" dirty="0" err="1">
                <a:solidFill>
                  <a:schemeClr val="bg1"/>
                </a:solidFill>
                <a:latin typeface="Raleway Black" pitchFamily="2" charset="0"/>
                <a:ea typeface="Open Sans SemiBold" panose="020B0706030804020204" pitchFamily="34" charset="0"/>
                <a:cs typeface="Open Sans SemiBold" panose="020B0706030804020204" pitchFamily="34" charset="0"/>
              </a:rPr>
              <a:t>frameworks</a:t>
            </a:r>
            <a:r>
              <a:rPr lang="es-MX" sz="2400" dirty="0">
                <a:solidFill>
                  <a:schemeClr val="bg1"/>
                </a:solidFill>
                <a:latin typeface="Raleway Black" pitchFamily="2" charset="0"/>
                <a:ea typeface="Open Sans SemiBold" panose="020B0706030804020204" pitchFamily="34" charset="0"/>
                <a:cs typeface="Open Sans SemiBold" panose="020B0706030804020204" pitchFamily="34" charset="0"/>
              </a:rPr>
              <a:t> estandarizadas que limitan la flexibilidad y creatividad. La curva de aprendizaje es pronunciada y la necesidad de comprender conceptos fundamentales aumentan los errores y la ineficiencia en la escritura y mantenimiento del código CSS, esto conduce a retrasos en el desarrollo y en la entrega de productos de calidad inferior.</a:t>
            </a:r>
            <a:endParaRPr lang="en-US" sz="2400" dirty="0">
              <a:solidFill>
                <a:schemeClr val="bg1"/>
              </a:solidFill>
              <a:latin typeface="Raleway Black" pitchFamily="2" charset="0"/>
              <a:ea typeface="Open Sans SemiBold" panose="020B0706030804020204" pitchFamily="34" charset="0"/>
              <a:cs typeface="Open Sans SemiBold" panose="020B0706030804020204" pitchFamily="34" charset="0"/>
            </a:endParaRPr>
          </a:p>
        </p:txBody>
      </p:sp>
    </p:spTree>
    <p:extLst>
      <p:ext uri="{BB962C8B-B14F-4D97-AF65-F5344CB8AC3E}">
        <p14:creationId xmlns:p14="http://schemas.microsoft.com/office/powerpoint/2010/main" val="30407406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CuadroTexto 26">
            <a:extLst>
              <a:ext uri="{FF2B5EF4-FFF2-40B4-BE49-F238E27FC236}">
                <a16:creationId xmlns:a16="http://schemas.microsoft.com/office/drawing/2014/main" id="{87B13D7A-39B9-23F1-8BBE-7195185A6185}"/>
              </a:ext>
            </a:extLst>
          </p:cNvPr>
          <p:cNvSpPr txBox="1"/>
          <p:nvPr/>
        </p:nvSpPr>
        <p:spPr>
          <a:xfrm>
            <a:off x="4159412" y="307461"/>
            <a:ext cx="3873176" cy="523220"/>
          </a:xfrm>
          <a:prstGeom prst="rect">
            <a:avLst/>
          </a:prstGeom>
          <a:noFill/>
        </p:spPr>
        <p:txBody>
          <a:bodyPr wrap="none" rtlCol="0">
            <a:spAutoFit/>
          </a:bodyPr>
          <a:lstStyle/>
          <a:p>
            <a:r>
              <a:rPr lang="es-CO" sz="2800" dirty="0">
                <a:solidFill>
                  <a:srgbClr val="009A90"/>
                </a:solidFill>
                <a:latin typeface="Raleway Black" pitchFamily="2" charset="0"/>
                <a:ea typeface="Open Sans SemiBold" panose="020B0706030804020204" pitchFamily="34" charset="0"/>
                <a:cs typeface="Open Sans SemiBold" panose="020B0706030804020204" pitchFamily="34" charset="0"/>
              </a:rPr>
              <a:t>PROBLEMA CENTRAL</a:t>
            </a:r>
            <a:endParaRPr lang="en-US" sz="2800" dirty="0">
              <a:solidFill>
                <a:srgbClr val="EB9734"/>
              </a:solidFill>
              <a:latin typeface="Raleway Black" pitchFamily="2" charset="0"/>
            </a:endParaRPr>
          </a:p>
        </p:txBody>
      </p:sp>
      <p:pic>
        <p:nvPicPr>
          <p:cNvPr id="19" name="Imagen 18">
            <a:extLst>
              <a:ext uri="{FF2B5EF4-FFF2-40B4-BE49-F238E27FC236}">
                <a16:creationId xmlns:a16="http://schemas.microsoft.com/office/drawing/2014/main" id="{9CFCF00A-BC29-624E-C884-59E3760894F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20" name="CuadroTexto 19">
            <a:extLst>
              <a:ext uri="{FF2B5EF4-FFF2-40B4-BE49-F238E27FC236}">
                <a16:creationId xmlns:a16="http://schemas.microsoft.com/office/drawing/2014/main" id="{862420DE-757B-6285-AF97-EA1907B94B71}"/>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3" name="Marco 12">
            <a:extLst>
              <a:ext uri="{FF2B5EF4-FFF2-40B4-BE49-F238E27FC236}">
                <a16:creationId xmlns:a16="http://schemas.microsoft.com/office/drawing/2014/main" id="{4A31F87A-4700-05F0-FB00-D3D4C123AF01}"/>
              </a:ext>
            </a:extLst>
          </p:cNvPr>
          <p:cNvSpPr/>
          <p:nvPr/>
        </p:nvSpPr>
        <p:spPr>
          <a:xfrm rot="8989737">
            <a:off x="14546" y="4204491"/>
            <a:ext cx="3468704" cy="3346996"/>
          </a:xfrm>
          <a:prstGeom prst="frame">
            <a:avLst>
              <a:gd name="adj1" fmla="val 17453"/>
            </a:avLst>
          </a:prstGeom>
          <a:noFill/>
          <a:ln w="12700">
            <a:solidFill>
              <a:srgbClr val="009B90">
                <a:alpha val="55686"/>
              </a:srgbClr>
            </a:solidFill>
          </a:ln>
          <a:effectLst>
            <a:glow rad="203200">
              <a:srgbClr val="009B90"/>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4" name="Marco 13">
            <a:extLst>
              <a:ext uri="{FF2B5EF4-FFF2-40B4-BE49-F238E27FC236}">
                <a16:creationId xmlns:a16="http://schemas.microsoft.com/office/drawing/2014/main" id="{D3EC7C94-FC47-B304-2B9C-7B79F7414D4B}"/>
              </a:ext>
            </a:extLst>
          </p:cNvPr>
          <p:cNvSpPr/>
          <p:nvPr/>
        </p:nvSpPr>
        <p:spPr>
          <a:xfrm rot="16200000">
            <a:off x="8784150" y="4522661"/>
            <a:ext cx="3468704" cy="3346996"/>
          </a:xfrm>
          <a:prstGeom prst="frame">
            <a:avLst>
              <a:gd name="adj1" fmla="val 17453"/>
            </a:avLst>
          </a:prstGeom>
          <a:noFill/>
          <a:ln w="12700">
            <a:solidFill>
              <a:srgbClr val="009B90">
                <a:alpha val="56000"/>
              </a:srgbClr>
            </a:solidFill>
          </a:ln>
          <a:effectLst>
            <a:glow rad="203200">
              <a:srgbClr val="009B90"/>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CuadroTexto 1">
            <a:extLst>
              <a:ext uri="{FF2B5EF4-FFF2-40B4-BE49-F238E27FC236}">
                <a16:creationId xmlns:a16="http://schemas.microsoft.com/office/drawing/2014/main" id="{9DE13BD9-02C2-E3E4-A0F0-138CE6684C32}"/>
              </a:ext>
            </a:extLst>
          </p:cNvPr>
          <p:cNvSpPr txBox="1"/>
          <p:nvPr/>
        </p:nvSpPr>
        <p:spPr>
          <a:xfrm>
            <a:off x="705493" y="1394273"/>
            <a:ext cx="11129650" cy="2400657"/>
          </a:xfrm>
          <a:prstGeom prst="rect">
            <a:avLst/>
          </a:prstGeom>
          <a:noFill/>
        </p:spPr>
        <p:txBody>
          <a:bodyPr wrap="square" rtlCol="0">
            <a:spAutoFit/>
          </a:bodyPr>
          <a:lstStyle/>
          <a:p>
            <a:pPr algn="just"/>
            <a:r>
              <a:rPr lang="es-MX" sz="3000" dirty="0">
                <a:solidFill>
                  <a:schemeClr val="bg1"/>
                </a:solidFill>
                <a:latin typeface="Raleway Black" pitchFamily="2" charset="0"/>
                <a:ea typeface="Open Sans SemiBold" panose="020B0706030804020204" pitchFamily="34" charset="0"/>
                <a:cs typeface="Open Sans SemiBold" panose="020B0706030804020204" pitchFamily="34" charset="0"/>
              </a:rPr>
              <a:t>¿ Como podemos mejorar la productividad y reducir el tiempo de desarrollo de los ingenieros de software a la hora de desarrollar interfaces graficas de usuario con el lenguaje CSS utilizando una herramienta que no tenga una curva de aprendizaje elevada ?</a:t>
            </a:r>
            <a:endParaRPr lang="en-US" sz="3000" dirty="0">
              <a:solidFill>
                <a:schemeClr val="bg1"/>
              </a:solidFill>
              <a:latin typeface="Raleway Black" pitchFamily="2" charset="0"/>
              <a:ea typeface="Open Sans SemiBold" panose="020B0706030804020204" pitchFamily="34" charset="0"/>
              <a:cs typeface="Open Sans SemiBold" panose="020B0706030804020204" pitchFamily="34" charset="0"/>
            </a:endParaRPr>
          </a:p>
        </p:txBody>
      </p:sp>
    </p:spTree>
    <p:extLst>
      <p:ext uri="{BB962C8B-B14F-4D97-AF65-F5344CB8AC3E}">
        <p14:creationId xmlns:p14="http://schemas.microsoft.com/office/powerpoint/2010/main" val="2871276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o 5">
            <a:extLst>
              <a:ext uri="{FF2B5EF4-FFF2-40B4-BE49-F238E27FC236}">
                <a16:creationId xmlns:a16="http://schemas.microsoft.com/office/drawing/2014/main" id="{A6325750-8222-65DA-24A4-28CE5B3365AE}"/>
              </a:ext>
            </a:extLst>
          </p:cNvPr>
          <p:cNvSpPr/>
          <p:nvPr/>
        </p:nvSpPr>
        <p:spPr>
          <a:xfrm rot="18695745">
            <a:off x="1073149" y="-3313074"/>
            <a:ext cx="2688817" cy="2799422"/>
          </a:xfrm>
          <a:prstGeom prst="frame">
            <a:avLst>
              <a:gd name="adj1" fmla="val 17453"/>
            </a:avLst>
          </a:prstGeom>
          <a:noFill/>
          <a:ln w="12700">
            <a:solidFill>
              <a:schemeClr val="bg1">
                <a:alpha val="56000"/>
              </a:schemeClr>
            </a:solidFill>
          </a:ln>
          <a:effectLst>
            <a:glow rad="228600">
              <a:srgbClr val="00F1FF"/>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Marco 6">
            <a:extLst>
              <a:ext uri="{FF2B5EF4-FFF2-40B4-BE49-F238E27FC236}">
                <a16:creationId xmlns:a16="http://schemas.microsoft.com/office/drawing/2014/main" id="{DED5D3D2-CF7B-CF94-F27F-DFF8CC012AE1}"/>
              </a:ext>
            </a:extLst>
          </p:cNvPr>
          <p:cNvSpPr/>
          <p:nvPr/>
        </p:nvSpPr>
        <p:spPr>
          <a:xfrm rot="19996613">
            <a:off x="1628583" y="6890347"/>
            <a:ext cx="2316595" cy="2174662"/>
          </a:xfrm>
          <a:prstGeom prst="frame">
            <a:avLst>
              <a:gd name="adj1" fmla="val 31126"/>
            </a:avLst>
          </a:prstGeom>
          <a:noFill/>
          <a:ln w="12700">
            <a:solidFill>
              <a:schemeClr val="bg1">
                <a:alpha val="56000"/>
              </a:schemeClr>
            </a:solidFill>
          </a:ln>
          <a:effectLst>
            <a:glow rad="228600">
              <a:srgbClr val="E10DFF"/>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Marco 7">
            <a:extLst>
              <a:ext uri="{FF2B5EF4-FFF2-40B4-BE49-F238E27FC236}">
                <a16:creationId xmlns:a16="http://schemas.microsoft.com/office/drawing/2014/main" id="{4CC59E32-888E-E818-D715-A0D4183F521C}"/>
              </a:ext>
            </a:extLst>
          </p:cNvPr>
          <p:cNvSpPr/>
          <p:nvPr/>
        </p:nvSpPr>
        <p:spPr>
          <a:xfrm rot="5944558" flipH="1" flipV="1">
            <a:off x="-2174762" y="2343768"/>
            <a:ext cx="1963784" cy="1666032"/>
          </a:xfrm>
          <a:prstGeom prst="frame">
            <a:avLst>
              <a:gd name="adj1" fmla="val 50000"/>
            </a:avLst>
          </a:prstGeom>
          <a:noFill/>
          <a:ln w="12700">
            <a:solidFill>
              <a:schemeClr val="bg1">
                <a:alpha val="56000"/>
              </a:schemeClr>
            </a:solidFill>
          </a:ln>
          <a:effectLst>
            <a:glow rad="228600">
              <a:srgbClr val="E7AD2A"/>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CuadroTexto 8">
            <a:extLst>
              <a:ext uri="{FF2B5EF4-FFF2-40B4-BE49-F238E27FC236}">
                <a16:creationId xmlns:a16="http://schemas.microsoft.com/office/drawing/2014/main" id="{6000D7A3-C136-915E-B6EE-13E2200E6F0C}"/>
              </a:ext>
            </a:extLst>
          </p:cNvPr>
          <p:cNvSpPr txBox="1"/>
          <p:nvPr/>
        </p:nvSpPr>
        <p:spPr>
          <a:xfrm>
            <a:off x="12409403" y="4870207"/>
            <a:ext cx="3977371" cy="707886"/>
          </a:xfrm>
          <a:prstGeom prst="rect">
            <a:avLst/>
          </a:prstGeom>
          <a:noFill/>
        </p:spPr>
        <p:txBody>
          <a:bodyPr wrap="none" rtlCol="0">
            <a:spAutoFit/>
          </a:bodyPr>
          <a:lstStyle/>
          <a:p>
            <a:r>
              <a:rPr lang="es-CO" sz="4000" dirty="0">
                <a:solidFill>
                  <a:srgbClr val="00F1FF"/>
                </a:solidFill>
                <a:latin typeface="Raleway Black" pitchFamily="2" charset="0"/>
                <a:ea typeface="Open Sans SemiBold" panose="020B0706030804020204" pitchFamily="34" charset="0"/>
                <a:cs typeface="Open Sans SemiBold" panose="020B0706030804020204" pitchFamily="34" charset="0"/>
              </a:rPr>
              <a:t>Información 01</a:t>
            </a:r>
            <a:endParaRPr lang="en-US" sz="4000" dirty="0">
              <a:solidFill>
                <a:srgbClr val="00F1FF"/>
              </a:solidFill>
              <a:latin typeface="Raleway Black" pitchFamily="2" charset="0"/>
              <a:ea typeface="Open Sans SemiBold" panose="020B0706030804020204" pitchFamily="34" charset="0"/>
              <a:cs typeface="Open Sans SemiBold" panose="020B0706030804020204" pitchFamily="34" charset="0"/>
            </a:endParaRPr>
          </a:p>
        </p:txBody>
      </p:sp>
      <p:sp>
        <p:nvSpPr>
          <p:cNvPr id="10" name="CuadroTexto 9">
            <a:extLst>
              <a:ext uri="{FF2B5EF4-FFF2-40B4-BE49-F238E27FC236}">
                <a16:creationId xmlns:a16="http://schemas.microsoft.com/office/drawing/2014/main" id="{1C0856B9-1A77-C2D5-189E-F947E4B9F0AC}"/>
              </a:ext>
            </a:extLst>
          </p:cNvPr>
          <p:cNvSpPr txBox="1"/>
          <p:nvPr/>
        </p:nvSpPr>
        <p:spPr>
          <a:xfrm>
            <a:off x="13514202" y="3523118"/>
            <a:ext cx="4004622" cy="707886"/>
          </a:xfrm>
          <a:prstGeom prst="rect">
            <a:avLst/>
          </a:prstGeom>
          <a:noFill/>
        </p:spPr>
        <p:txBody>
          <a:bodyPr wrap="none" rtlCol="0">
            <a:spAutoFit/>
          </a:bodyPr>
          <a:lstStyle/>
          <a:p>
            <a:r>
              <a:rPr lang="es-CO" sz="4000" dirty="0">
                <a:solidFill>
                  <a:srgbClr val="F03CED"/>
                </a:solidFill>
                <a:latin typeface="Raleway Black" pitchFamily="2" charset="0"/>
                <a:ea typeface="Open Sans SemiBold" panose="020B0706030804020204" pitchFamily="34" charset="0"/>
                <a:cs typeface="Open Sans SemiBold" panose="020B0706030804020204" pitchFamily="34" charset="0"/>
              </a:rPr>
              <a:t>Información 02</a:t>
            </a:r>
            <a:endParaRPr lang="en-US" sz="4000" dirty="0">
              <a:solidFill>
                <a:srgbClr val="F03CED"/>
              </a:solidFill>
              <a:latin typeface="Raleway Black" pitchFamily="2" charset="0"/>
              <a:ea typeface="Open Sans SemiBold" panose="020B0706030804020204" pitchFamily="34" charset="0"/>
              <a:cs typeface="Open Sans SemiBold" panose="020B0706030804020204" pitchFamily="34" charset="0"/>
            </a:endParaRPr>
          </a:p>
        </p:txBody>
      </p:sp>
      <p:sp>
        <p:nvSpPr>
          <p:cNvPr id="11" name="CuadroTexto 10">
            <a:extLst>
              <a:ext uri="{FF2B5EF4-FFF2-40B4-BE49-F238E27FC236}">
                <a16:creationId xmlns:a16="http://schemas.microsoft.com/office/drawing/2014/main" id="{7AC3BBA7-30F1-130A-AA16-8F17A62A42A8}"/>
              </a:ext>
            </a:extLst>
          </p:cNvPr>
          <p:cNvSpPr txBox="1"/>
          <p:nvPr/>
        </p:nvSpPr>
        <p:spPr>
          <a:xfrm>
            <a:off x="14334939" y="2133012"/>
            <a:ext cx="3995004" cy="707886"/>
          </a:xfrm>
          <a:prstGeom prst="rect">
            <a:avLst/>
          </a:prstGeom>
          <a:noFill/>
        </p:spPr>
        <p:txBody>
          <a:bodyPr wrap="none" rtlCol="0">
            <a:spAutoFit/>
          </a:bodyPr>
          <a:lstStyle/>
          <a:p>
            <a:r>
              <a:rPr lang="es-CO" sz="4000" b="1" dirty="0">
                <a:solidFill>
                  <a:srgbClr val="FFFF00"/>
                </a:solidFill>
                <a:latin typeface="Raleway Black" pitchFamily="2" charset="0"/>
                <a:ea typeface="Open Sans SemiBold" panose="020B0706030804020204" pitchFamily="34" charset="0"/>
                <a:cs typeface="Open Sans SemiBold" panose="020B0706030804020204" pitchFamily="34" charset="0"/>
              </a:rPr>
              <a:t>Información 03</a:t>
            </a:r>
            <a:endParaRPr lang="en-US" sz="4000" b="1" dirty="0">
              <a:solidFill>
                <a:srgbClr val="FFFF00"/>
              </a:solidFill>
              <a:latin typeface="Raleway Black" pitchFamily="2" charset="0"/>
              <a:ea typeface="Open Sans SemiBold" panose="020B0706030804020204" pitchFamily="34" charset="0"/>
              <a:cs typeface="Open Sans SemiBold" panose="020B0706030804020204" pitchFamily="34" charset="0"/>
            </a:endParaRPr>
          </a:p>
        </p:txBody>
      </p:sp>
      <p:sp>
        <p:nvSpPr>
          <p:cNvPr id="12" name="CuadroTexto 11">
            <a:extLst>
              <a:ext uri="{FF2B5EF4-FFF2-40B4-BE49-F238E27FC236}">
                <a16:creationId xmlns:a16="http://schemas.microsoft.com/office/drawing/2014/main" id="{C45266AA-5C4A-16DB-0FB4-056116179EA1}"/>
              </a:ext>
            </a:extLst>
          </p:cNvPr>
          <p:cNvSpPr txBox="1"/>
          <p:nvPr/>
        </p:nvSpPr>
        <p:spPr>
          <a:xfrm>
            <a:off x="12409403" y="5393427"/>
            <a:ext cx="3969373" cy="1569660"/>
          </a:xfrm>
          <a:prstGeom prst="rect">
            <a:avLst/>
          </a:prstGeom>
          <a:noFill/>
        </p:spPr>
        <p:txBody>
          <a:bodyPr wrap="square" rtlCol="0">
            <a:spAutoFit/>
          </a:bodyPr>
          <a:lstStyle>
            <a:defPPr>
              <a:defRPr lang="en-US"/>
            </a:defPPr>
            <a:lvl1pPr algn="just">
              <a:defRPr sz="1600">
                <a:solidFill>
                  <a:schemeClr val="tx1">
                    <a:lumMod val="50000"/>
                    <a:lumOff val="50000"/>
                  </a:schemeClr>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r>
              <a:rPr lang="es-CO" sz="2400" dirty="0">
                <a:solidFill>
                  <a:schemeClr val="bg1"/>
                </a:solidFill>
              </a:rPr>
              <a:t>Lorem ipsum dolor sit amet, consectetuer adipiscing elit. Maecenas porttitor congue massa. </a:t>
            </a:r>
            <a:endParaRPr lang="en-US" sz="2400" dirty="0">
              <a:solidFill>
                <a:schemeClr val="bg1"/>
              </a:solidFill>
            </a:endParaRPr>
          </a:p>
        </p:txBody>
      </p:sp>
      <p:sp>
        <p:nvSpPr>
          <p:cNvPr id="13" name="CuadroTexto 12">
            <a:extLst>
              <a:ext uri="{FF2B5EF4-FFF2-40B4-BE49-F238E27FC236}">
                <a16:creationId xmlns:a16="http://schemas.microsoft.com/office/drawing/2014/main" id="{1A7145C2-5DEB-EDEA-35DE-C5F2857B5A81}"/>
              </a:ext>
            </a:extLst>
          </p:cNvPr>
          <p:cNvSpPr txBox="1"/>
          <p:nvPr/>
        </p:nvSpPr>
        <p:spPr>
          <a:xfrm>
            <a:off x="13514203" y="4024211"/>
            <a:ext cx="4051656" cy="1569660"/>
          </a:xfrm>
          <a:prstGeom prst="rect">
            <a:avLst/>
          </a:prstGeom>
          <a:noFill/>
        </p:spPr>
        <p:txBody>
          <a:bodyPr wrap="square" rtlCol="0">
            <a:spAutoFit/>
          </a:bodyPr>
          <a:lstStyle>
            <a:defPPr>
              <a:defRPr lang="en-US"/>
            </a:defPPr>
            <a:lvl1pPr algn="just">
              <a:defRPr sz="1600">
                <a:solidFill>
                  <a:schemeClr val="tx1">
                    <a:lumMod val="50000"/>
                    <a:lumOff val="50000"/>
                  </a:schemeClr>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r>
              <a:rPr lang="es-CO" sz="2400" dirty="0">
                <a:solidFill>
                  <a:schemeClr val="bg1"/>
                </a:solidFill>
              </a:rPr>
              <a:t>Lorem ipsum dolor sit amet, consectetuer adipiscing elit. Maecenas porttitor congue massa. </a:t>
            </a:r>
            <a:endParaRPr lang="en-US" sz="2400" dirty="0">
              <a:solidFill>
                <a:schemeClr val="bg1"/>
              </a:solidFill>
            </a:endParaRPr>
          </a:p>
        </p:txBody>
      </p:sp>
      <p:sp>
        <p:nvSpPr>
          <p:cNvPr id="14" name="CuadroTexto 13">
            <a:extLst>
              <a:ext uri="{FF2B5EF4-FFF2-40B4-BE49-F238E27FC236}">
                <a16:creationId xmlns:a16="http://schemas.microsoft.com/office/drawing/2014/main" id="{8CFE7A4D-2064-A12D-BD6E-44E81092CBC8}"/>
              </a:ext>
            </a:extLst>
          </p:cNvPr>
          <p:cNvSpPr txBox="1"/>
          <p:nvPr/>
        </p:nvSpPr>
        <p:spPr>
          <a:xfrm>
            <a:off x="14359829" y="2598003"/>
            <a:ext cx="4150909" cy="1569660"/>
          </a:xfrm>
          <a:prstGeom prst="rect">
            <a:avLst/>
          </a:prstGeom>
          <a:noFill/>
        </p:spPr>
        <p:txBody>
          <a:bodyPr wrap="square" rtlCol="0">
            <a:spAutoFit/>
          </a:bodyPr>
          <a:lstStyle/>
          <a:p>
            <a:pPr algn="just"/>
            <a:r>
              <a:rPr lang="es-CO" sz="2400" dirty="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rPr>
              <a:t>Lorem ipsum dolor sit amet, consectetuer adipiscing elit. Maecenas porttitor congue massa. </a:t>
            </a:r>
            <a:endParaRPr lang="en-US" sz="2400" dirty="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grpSp>
        <p:nvGrpSpPr>
          <p:cNvPr id="15" name="Grupo 14">
            <a:extLst>
              <a:ext uri="{FF2B5EF4-FFF2-40B4-BE49-F238E27FC236}">
                <a16:creationId xmlns:a16="http://schemas.microsoft.com/office/drawing/2014/main" id="{973DBB14-65D7-BC6A-2530-31F7B7F02396}"/>
              </a:ext>
            </a:extLst>
          </p:cNvPr>
          <p:cNvGrpSpPr/>
          <p:nvPr/>
        </p:nvGrpSpPr>
        <p:grpSpPr>
          <a:xfrm rot="17832459">
            <a:off x="-1520900" y="1613970"/>
            <a:ext cx="1645920" cy="533400"/>
            <a:chOff x="6096000" y="3017520"/>
            <a:chExt cx="1645920" cy="533400"/>
          </a:xfrm>
          <a:effectLst>
            <a:glow rad="228600">
              <a:schemeClr val="accent4">
                <a:satMod val="175000"/>
                <a:alpha val="40000"/>
              </a:schemeClr>
            </a:glow>
          </a:effectLst>
        </p:grpSpPr>
        <p:cxnSp>
          <p:nvCxnSpPr>
            <p:cNvPr id="16" name="Conector recto 15">
              <a:extLst>
                <a:ext uri="{FF2B5EF4-FFF2-40B4-BE49-F238E27FC236}">
                  <a16:creationId xmlns:a16="http://schemas.microsoft.com/office/drawing/2014/main" id="{2A22A933-1640-11CA-4331-31E7D1010D0B}"/>
                </a:ext>
              </a:extLst>
            </p:cNvPr>
            <p:cNvCxnSpPr>
              <a:cxnSpLocks/>
            </p:cNvCxnSpPr>
            <p:nvPr/>
          </p:nvCxnSpPr>
          <p:spPr>
            <a:xfrm>
              <a:off x="6096000" y="3550920"/>
              <a:ext cx="716280" cy="0"/>
            </a:xfrm>
            <a:prstGeom prst="line">
              <a:avLst/>
            </a:prstGeom>
            <a:ln w="28575">
              <a:solidFill>
                <a:schemeClr val="bg1"/>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17" name="Conector recto 16">
              <a:extLst>
                <a:ext uri="{FF2B5EF4-FFF2-40B4-BE49-F238E27FC236}">
                  <a16:creationId xmlns:a16="http://schemas.microsoft.com/office/drawing/2014/main" id="{F5A5B847-5FCE-4082-83B6-DFD34DFD7C3D}"/>
                </a:ext>
              </a:extLst>
            </p:cNvPr>
            <p:cNvCxnSpPr>
              <a:cxnSpLocks/>
            </p:cNvCxnSpPr>
            <p:nvPr/>
          </p:nvCxnSpPr>
          <p:spPr>
            <a:xfrm flipV="1">
              <a:off x="6812280" y="3017520"/>
              <a:ext cx="259080" cy="533400"/>
            </a:xfrm>
            <a:prstGeom prst="line">
              <a:avLst/>
            </a:prstGeom>
            <a:ln w="28575">
              <a:solidFill>
                <a:schemeClr val="bg1"/>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18" name="Conector recto 17">
              <a:extLst>
                <a:ext uri="{FF2B5EF4-FFF2-40B4-BE49-F238E27FC236}">
                  <a16:creationId xmlns:a16="http://schemas.microsoft.com/office/drawing/2014/main" id="{911699F8-65B8-D502-3474-C6500CA6418C}"/>
                </a:ext>
              </a:extLst>
            </p:cNvPr>
            <p:cNvCxnSpPr>
              <a:cxnSpLocks/>
            </p:cNvCxnSpPr>
            <p:nvPr/>
          </p:nvCxnSpPr>
          <p:spPr>
            <a:xfrm>
              <a:off x="7071360" y="3017520"/>
              <a:ext cx="670560" cy="0"/>
            </a:xfrm>
            <a:prstGeom prst="line">
              <a:avLst/>
            </a:prstGeom>
            <a:ln w="28575">
              <a:solidFill>
                <a:schemeClr val="bg1"/>
              </a:solidFill>
              <a:headEnd type="oval"/>
              <a:tailEnd type="oval"/>
            </a:ln>
          </p:spPr>
          <p:style>
            <a:lnRef idx="1">
              <a:schemeClr val="accent2"/>
            </a:lnRef>
            <a:fillRef idx="0">
              <a:schemeClr val="accent2"/>
            </a:fillRef>
            <a:effectRef idx="0">
              <a:schemeClr val="accent2"/>
            </a:effectRef>
            <a:fontRef idx="minor">
              <a:schemeClr val="tx1"/>
            </a:fontRef>
          </p:style>
        </p:cxnSp>
      </p:grpSp>
      <p:grpSp>
        <p:nvGrpSpPr>
          <p:cNvPr id="19" name="Grupo 18">
            <a:extLst>
              <a:ext uri="{FF2B5EF4-FFF2-40B4-BE49-F238E27FC236}">
                <a16:creationId xmlns:a16="http://schemas.microsoft.com/office/drawing/2014/main" id="{41D7AAFB-C444-D693-E951-333C5A9AFD3A}"/>
              </a:ext>
            </a:extLst>
          </p:cNvPr>
          <p:cNvGrpSpPr/>
          <p:nvPr/>
        </p:nvGrpSpPr>
        <p:grpSpPr>
          <a:xfrm rot="6651366">
            <a:off x="-1833149" y="3333298"/>
            <a:ext cx="2348819" cy="533400"/>
            <a:chOff x="5651178" y="3017520"/>
            <a:chExt cx="2348819" cy="533400"/>
          </a:xfrm>
          <a:effectLst>
            <a:glow rad="127000">
              <a:srgbClr val="E10DFF"/>
            </a:glow>
          </a:effectLst>
        </p:grpSpPr>
        <p:cxnSp>
          <p:nvCxnSpPr>
            <p:cNvPr id="20" name="Conector recto 19">
              <a:extLst>
                <a:ext uri="{FF2B5EF4-FFF2-40B4-BE49-F238E27FC236}">
                  <a16:creationId xmlns:a16="http://schemas.microsoft.com/office/drawing/2014/main" id="{00417A29-1A8F-E2F9-ECB6-9875AC7ADD2C}"/>
                </a:ext>
              </a:extLst>
            </p:cNvPr>
            <p:cNvCxnSpPr>
              <a:cxnSpLocks/>
            </p:cNvCxnSpPr>
            <p:nvPr/>
          </p:nvCxnSpPr>
          <p:spPr>
            <a:xfrm>
              <a:off x="5651178" y="3550920"/>
              <a:ext cx="1161102" cy="0"/>
            </a:xfrm>
            <a:prstGeom prst="line">
              <a:avLst/>
            </a:prstGeom>
            <a:ln w="28575">
              <a:solidFill>
                <a:schemeClr val="bg1"/>
              </a:solidFill>
              <a:headEnd type="oval"/>
            </a:ln>
          </p:spPr>
          <p:style>
            <a:lnRef idx="1">
              <a:schemeClr val="accent2"/>
            </a:lnRef>
            <a:fillRef idx="0">
              <a:schemeClr val="accent2"/>
            </a:fillRef>
            <a:effectRef idx="0">
              <a:schemeClr val="accent2"/>
            </a:effectRef>
            <a:fontRef idx="minor">
              <a:schemeClr val="tx1"/>
            </a:fontRef>
          </p:style>
        </p:cxnSp>
        <p:cxnSp>
          <p:nvCxnSpPr>
            <p:cNvPr id="21" name="Conector recto 20">
              <a:extLst>
                <a:ext uri="{FF2B5EF4-FFF2-40B4-BE49-F238E27FC236}">
                  <a16:creationId xmlns:a16="http://schemas.microsoft.com/office/drawing/2014/main" id="{2CBB25C7-463F-8B81-4A5A-8852C7B667C9}"/>
                </a:ext>
              </a:extLst>
            </p:cNvPr>
            <p:cNvCxnSpPr>
              <a:cxnSpLocks/>
            </p:cNvCxnSpPr>
            <p:nvPr/>
          </p:nvCxnSpPr>
          <p:spPr>
            <a:xfrm flipV="1">
              <a:off x="6812280" y="3017520"/>
              <a:ext cx="259080" cy="533400"/>
            </a:xfrm>
            <a:prstGeom prst="line">
              <a:avLst/>
            </a:prstGeom>
            <a:ln w="28575">
              <a:solidFill>
                <a:schemeClr val="bg1"/>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22" name="Conector recto 21">
              <a:extLst>
                <a:ext uri="{FF2B5EF4-FFF2-40B4-BE49-F238E27FC236}">
                  <a16:creationId xmlns:a16="http://schemas.microsoft.com/office/drawing/2014/main" id="{94ED5E5A-F27C-76C2-FBB9-42155D65AE9E}"/>
                </a:ext>
              </a:extLst>
            </p:cNvPr>
            <p:cNvCxnSpPr>
              <a:cxnSpLocks/>
            </p:cNvCxnSpPr>
            <p:nvPr/>
          </p:nvCxnSpPr>
          <p:spPr>
            <a:xfrm>
              <a:off x="7071360" y="3017520"/>
              <a:ext cx="928637" cy="0"/>
            </a:xfrm>
            <a:prstGeom prst="line">
              <a:avLst/>
            </a:prstGeom>
            <a:ln w="28575">
              <a:solidFill>
                <a:schemeClr val="bg1"/>
              </a:solidFill>
              <a:tailEnd type="oval"/>
            </a:ln>
          </p:spPr>
          <p:style>
            <a:lnRef idx="1">
              <a:schemeClr val="accent2"/>
            </a:lnRef>
            <a:fillRef idx="0">
              <a:schemeClr val="accent2"/>
            </a:fillRef>
            <a:effectRef idx="0">
              <a:schemeClr val="accent2"/>
            </a:effectRef>
            <a:fontRef idx="minor">
              <a:schemeClr val="tx1"/>
            </a:fontRef>
          </p:style>
        </p:cxnSp>
      </p:grpSp>
      <p:grpSp>
        <p:nvGrpSpPr>
          <p:cNvPr id="23" name="Grupo 22">
            <a:extLst>
              <a:ext uri="{FF2B5EF4-FFF2-40B4-BE49-F238E27FC236}">
                <a16:creationId xmlns:a16="http://schemas.microsoft.com/office/drawing/2014/main" id="{7406EA65-FE68-247B-0429-F10B545CBD7F}"/>
              </a:ext>
            </a:extLst>
          </p:cNvPr>
          <p:cNvGrpSpPr/>
          <p:nvPr/>
        </p:nvGrpSpPr>
        <p:grpSpPr>
          <a:xfrm rot="5400000">
            <a:off x="-2013007" y="5469764"/>
            <a:ext cx="2879148" cy="533400"/>
            <a:chOff x="5120849" y="3017520"/>
            <a:chExt cx="2879148" cy="533400"/>
          </a:xfrm>
          <a:effectLst>
            <a:glow rad="228600">
              <a:srgbClr val="00F1FF">
                <a:alpha val="40000"/>
              </a:srgbClr>
            </a:glow>
          </a:effectLst>
        </p:grpSpPr>
        <p:cxnSp>
          <p:nvCxnSpPr>
            <p:cNvPr id="24" name="Conector recto 23">
              <a:extLst>
                <a:ext uri="{FF2B5EF4-FFF2-40B4-BE49-F238E27FC236}">
                  <a16:creationId xmlns:a16="http://schemas.microsoft.com/office/drawing/2014/main" id="{E2072E24-3E13-53C9-4124-8735E9B3540A}"/>
                </a:ext>
              </a:extLst>
            </p:cNvPr>
            <p:cNvCxnSpPr>
              <a:cxnSpLocks/>
            </p:cNvCxnSpPr>
            <p:nvPr/>
          </p:nvCxnSpPr>
          <p:spPr>
            <a:xfrm>
              <a:off x="5120849" y="3550920"/>
              <a:ext cx="1691431" cy="0"/>
            </a:xfrm>
            <a:prstGeom prst="line">
              <a:avLst/>
            </a:prstGeom>
            <a:ln w="28575">
              <a:solidFill>
                <a:schemeClr val="bg1"/>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25" name="Conector recto 24">
              <a:extLst>
                <a:ext uri="{FF2B5EF4-FFF2-40B4-BE49-F238E27FC236}">
                  <a16:creationId xmlns:a16="http://schemas.microsoft.com/office/drawing/2014/main" id="{6571AFCD-BC3C-5B8C-7590-748045A44C0B}"/>
                </a:ext>
              </a:extLst>
            </p:cNvPr>
            <p:cNvCxnSpPr>
              <a:cxnSpLocks/>
            </p:cNvCxnSpPr>
            <p:nvPr/>
          </p:nvCxnSpPr>
          <p:spPr>
            <a:xfrm flipV="1">
              <a:off x="6812280" y="3017520"/>
              <a:ext cx="259080" cy="533400"/>
            </a:xfrm>
            <a:prstGeom prst="line">
              <a:avLst/>
            </a:prstGeom>
            <a:ln w="28575">
              <a:solidFill>
                <a:schemeClr val="bg1"/>
              </a:solidFill>
              <a:tailEnd type="oval"/>
            </a:ln>
          </p:spPr>
          <p:style>
            <a:lnRef idx="1">
              <a:schemeClr val="accent2"/>
            </a:lnRef>
            <a:fillRef idx="0">
              <a:schemeClr val="accent2"/>
            </a:fillRef>
            <a:effectRef idx="0">
              <a:schemeClr val="accent2"/>
            </a:effectRef>
            <a:fontRef idx="minor">
              <a:schemeClr val="tx1"/>
            </a:fontRef>
          </p:style>
        </p:cxnSp>
        <p:cxnSp>
          <p:nvCxnSpPr>
            <p:cNvPr id="26" name="Conector recto 25">
              <a:extLst>
                <a:ext uri="{FF2B5EF4-FFF2-40B4-BE49-F238E27FC236}">
                  <a16:creationId xmlns:a16="http://schemas.microsoft.com/office/drawing/2014/main" id="{BDAE3A95-6881-70A1-11C6-965A495D1899}"/>
                </a:ext>
              </a:extLst>
            </p:cNvPr>
            <p:cNvCxnSpPr>
              <a:cxnSpLocks/>
            </p:cNvCxnSpPr>
            <p:nvPr/>
          </p:nvCxnSpPr>
          <p:spPr>
            <a:xfrm>
              <a:off x="7071360" y="3017520"/>
              <a:ext cx="928637" cy="0"/>
            </a:xfrm>
            <a:prstGeom prst="line">
              <a:avLst/>
            </a:prstGeom>
            <a:ln w="28575">
              <a:solidFill>
                <a:schemeClr val="bg1"/>
              </a:solidFill>
              <a:tailEnd type="oval"/>
            </a:ln>
          </p:spPr>
          <p:style>
            <a:lnRef idx="1">
              <a:schemeClr val="accent2"/>
            </a:lnRef>
            <a:fillRef idx="0">
              <a:schemeClr val="accent2"/>
            </a:fillRef>
            <a:effectRef idx="0">
              <a:schemeClr val="accent2"/>
            </a:effectRef>
            <a:fontRef idx="minor">
              <a:schemeClr val="tx1"/>
            </a:fontRef>
          </p:style>
        </p:cxnSp>
      </p:grpSp>
      <p:sp>
        <p:nvSpPr>
          <p:cNvPr id="27" name="CuadroTexto 26">
            <a:extLst>
              <a:ext uri="{FF2B5EF4-FFF2-40B4-BE49-F238E27FC236}">
                <a16:creationId xmlns:a16="http://schemas.microsoft.com/office/drawing/2014/main" id="{F4980541-A99B-E1FD-BCFC-A60BA2097147}"/>
              </a:ext>
            </a:extLst>
          </p:cNvPr>
          <p:cNvSpPr txBox="1"/>
          <p:nvPr/>
        </p:nvSpPr>
        <p:spPr>
          <a:xfrm>
            <a:off x="4543222" y="-709683"/>
            <a:ext cx="2483372" cy="338554"/>
          </a:xfrm>
          <a:prstGeom prst="rect">
            <a:avLst/>
          </a:prstGeom>
          <a:noFill/>
          <a:effectLst>
            <a:glow rad="228600">
              <a:srgbClr val="00F1FF">
                <a:alpha val="40000"/>
              </a:srgbClr>
            </a:glow>
          </a:effectLst>
        </p:spPr>
        <p:txBody>
          <a:bodyPr wrap="none" rtlCol="0">
            <a:spAutoFit/>
          </a:bodyPr>
          <a:lstStyle/>
          <a:p>
            <a:r>
              <a:rPr lang="es-CO" sz="1600" dirty="0">
                <a:solidFill>
                  <a:schemeClr val="bg1"/>
                </a:solidFill>
                <a:latin typeface="Raleway Black" pitchFamily="2" charset="0"/>
              </a:rPr>
              <a:t>INFOGRAFIA</a:t>
            </a:r>
            <a:r>
              <a:rPr lang="es-CO" sz="1600" dirty="0">
                <a:latin typeface="Raleway Black" pitchFamily="2" charset="0"/>
              </a:rPr>
              <a:t> </a:t>
            </a:r>
            <a:r>
              <a:rPr lang="es-CO" sz="1600" dirty="0">
                <a:solidFill>
                  <a:srgbClr val="00F1FF"/>
                </a:solidFill>
                <a:latin typeface="Raleway Black" pitchFamily="2" charset="0"/>
              </a:rPr>
              <a:t>3 NIVELES</a:t>
            </a:r>
            <a:endParaRPr lang="en-US" sz="1600" dirty="0">
              <a:solidFill>
                <a:srgbClr val="00F1FF"/>
              </a:solidFill>
              <a:latin typeface="Raleway Black" pitchFamily="2" charset="0"/>
            </a:endParaRPr>
          </a:p>
        </p:txBody>
      </p:sp>
      <p:sp>
        <p:nvSpPr>
          <p:cNvPr id="28" name="CuadroTexto 27">
            <a:extLst>
              <a:ext uri="{FF2B5EF4-FFF2-40B4-BE49-F238E27FC236}">
                <a16:creationId xmlns:a16="http://schemas.microsoft.com/office/drawing/2014/main" id="{2FE935DD-CA9B-4670-B07D-795FF99D9332}"/>
              </a:ext>
            </a:extLst>
          </p:cNvPr>
          <p:cNvSpPr txBox="1"/>
          <p:nvPr/>
        </p:nvSpPr>
        <p:spPr>
          <a:xfrm>
            <a:off x="5433339" y="-336943"/>
            <a:ext cx="1184940" cy="307777"/>
          </a:xfrm>
          <a:prstGeom prst="rect">
            <a:avLst/>
          </a:prstGeom>
          <a:noFill/>
        </p:spPr>
        <p:txBody>
          <a:bodyPr wrap="none" rtlCol="0">
            <a:spAutoFit/>
          </a:bodyPr>
          <a:lstStyle/>
          <a:p>
            <a:r>
              <a:rPr lang="es-CO" sz="1400" dirty="0">
                <a:solidFill>
                  <a:srgbClr val="F03CED"/>
                </a:solidFill>
                <a:latin typeface="Open Sans SemiBold" panose="020B0706030804020204" pitchFamily="34" charset="0"/>
                <a:ea typeface="Open Sans SemiBold" panose="020B0706030804020204" pitchFamily="34" charset="0"/>
                <a:cs typeface="Open Sans SemiBold" panose="020B0706030804020204" pitchFamily="34" charset="0"/>
              </a:rPr>
              <a:t>PowerPoint</a:t>
            </a:r>
            <a:endParaRPr lang="en-US" sz="1400" dirty="0">
              <a:solidFill>
                <a:srgbClr val="F03CED"/>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pic>
        <p:nvPicPr>
          <p:cNvPr id="3" name="Imagen 2">
            <a:extLst>
              <a:ext uri="{FF2B5EF4-FFF2-40B4-BE49-F238E27FC236}">
                <a16:creationId xmlns:a16="http://schemas.microsoft.com/office/drawing/2014/main" id="{8D3667A9-A011-DAE7-444D-EA99F3DD97BE}"/>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4" name="CuadroTexto 3">
            <a:extLst>
              <a:ext uri="{FF2B5EF4-FFF2-40B4-BE49-F238E27FC236}">
                <a16:creationId xmlns:a16="http://schemas.microsoft.com/office/drawing/2014/main" id="{84349706-DE84-F8D4-AB5D-4C96B460565D}"/>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9" name="CuadroTexto 28">
            <a:extLst>
              <a:ext uri="{FF2B5EF4-FFF2-40B4-BE49-F238E27FC236}">
                <a16:creationId xmlns:a16="http://schemas.microsoft.com/office/drawing/2014/main" id="{20BCAB0B-5AD1-0328-D445-92127DD69211}"/>
              </a:ext>
            </a:extLst>
          </p:cNvPr>
          <p:cNvSpPr txBox="1"/>
          <p:nvPr/>
        </p:nvSpPr>
        <p:spPr>
          <a:xfrm>
            <a:off x="2708842" y="2902198"/>
            <a:ext cx="7274254" cy="707886"/>
          </a:xfrm>
          <a:prstGeom prst="rect">
            <a:avLst/>
          </a:prstGeom>
          <a:noFill/>
        </p:spPr>
        <p:txBody>
          <a:bodyPr wrap="square">
            <a:spAutoFit/>
          </a:bodyPr>
          <a:lstStyle/>
          <a:p>
            <a:r>
              <a:rPr lang="es-CO" sz="4000" dirty="0">
                <a:solidFill>
                  <a:srgbClr val="00F1FF"/>
                </a:solidFill>
                <a:latin typeface="Raleway Black" pitchFamily="2" charset="0"/>
              </a:rPr>
              <a:t>ABORDAJE DE LA SOLUCIÓN</a:t>
            </a:r>
            <a:endParaRPr lang="en-US" sz="4000" dirty="0">
              <a:solidFill>
                <a:srgbClr val="00F1FF"/>
              </a:solidFill>
              <a:latin typeface="Raleway Black" pitchFamily="2" charset="0"/>
            </a:endParaRPr>
          </a:p>
        </p:txBody>
      </p:sp>
    </p:spTree>
    <p:extLst>
      <p:ext uri="{BB962C8B-B14F-4D97-AF65-F5344CB8AC3E}">
        <p14:creationId xmlns:p14="http://schemas.microsoft.com/office/powerpoint/2010/main" val="10134488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o 5">
            <a:extLst>
              <a:ext uri="{FF2B5EF4-FFF2-40B4-BE49-F238E27FC236}">
                <a16:creationId xmlns:a16="http://schemas.microsoft.com/office/drawing/2014/main" id="{A6325750-8222-65DA-24A4-28CE5B3365AE}"/>
              </a:ext>
            </a:extLst>
          </p:cNvPr>
          <p:cNvSpPr/>
          <p:nvPr/>
        </p:nvSpPr>
        <p:spPr>
          <a:xfrm rot="19072500">
            <a:off x="4238932" y="3527063"/>
            <a:ext cx="2979110" cy="2812282"/>
          </a:xfrm>
          <a:prstGeom prst="frame">
            <a:avLst>
              <a:gd name="adj1" fmla="val 17453"/>
            </a:avLst>
          </a:prstGeom>
          <a:noFill/>
          <a:ln w="12700">
            <a:solidFill>
              <a:schemeClr val="bg1">
                <a:alpha val="56000"/>
              </a:schemeClr>
            </a:solidFill>
          </a:ln>
          <a:effectLst>
            <a:glow rad="203200">
              <a:srgbClr val="00F1FF"/>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CuadroTexto 8">
            <a:extLst>
              <a:ext uri="{FF2B5EF4-FFF2-40B4-BE49-F238E27FC236}">
                <a16:creationId xmlns:a16="http://schemas.microsoft.com/office/drawing/2014/main" id="{6000D7A3-C136-915E-B6EE-13E2200E6F0C}"/>
              </a:ext>
            </a:extLst>
          </p:cNvPr>
          <p:cNvSpPr txBox="1"/>
          <p:nvPr/>
        </p:nvSpPr>
        <p:spPr>
          <a:xfrm>
            <a:off x="7846741" y="1655945"/>
            <a:ext cx="4052959" cy="369332"/>
          </a:xfrm>
          <a:prstGeom prst="rect">
            <a:avLst/>
          </a:prstGeom>
          <a:noFill/>
        </p:spPr>
        <p:txBody>
          <a:bodyPr wrap="square" rtlCol="0">
            <a:spAutoFit/>
          </a:bodyPr>
          <a:lstStyle/>
          <a:p>
            <a:r>
              <a:rPr lang="es-CO" dirty="0">
                <a:solidFill>
                  <a:srgbClr val="00F1FF"/>
                </a:solidFill>
                <a:latin typeface="Raleway Black" pitchFamily="2" charset="0"/>
                <a:ea typeface="Open Sans SemiBold" panose="020B0706030804020204" pitchFamily="34" charset="0"/>
                <a:cs typeface="Open Sans SemiBold" panose="020B0706030804020204" pitchFamily="34" charset="0"/>
              </a:rPr>
              <a:t>Modelo generador de CSS</a:t>
            </a:r>
            <a:endParaRPr lang="en-US" dirty="0">
              <a:solidFill>
                <a:srgbClr val="00F1FF"/>
              </a:solidFill>
              <a:latin typeface="Raleway Black" pitchFamily="2" charset="0"/>
              <a:ea typeface="Open Sans SemiBold" panose="020B0706030804020204" pitchFamily="34" charset="0"/>
              <a:cs typeface="Open Sans SemiBold" panose="020B0706030804020204" pitchFamily="34" charset="0"/>
            </a:endParaRPr>
          </a:p>
        </p:txBody>
      </p:sp>
      <p:grpSp>
        <p:nvGrpSpPr>
          <p:cNvPr id="23" name="Grupo 22">
            <a:extLst>
              <a:ext uri="{FF2B5EF4-FFF2-40B4-BE49-F238E27FC236}">
                <a16:creationId xmlns:a16="http://schemas.microsoft.com/office/drawing/2014/main" id="{7406EA65-FE68-247B-0429-F10B545CBD7F}"/>
              </a:ext>
            </a:extLst>
          </p:cNvPr>
          <p:cNvGrpSpPr/>
          <p:nvPr/>
        </p:nvGrpSpPr>
        <p:grpSpPr>
          <a:xfrm>
            <a:off x="6869167" y="2077447"/>
            <a:ext cx="931159" cy="533400"/>
            <a:chOff x="5120849" y="3017520"/>
            <a:chExt cx="2879148" cy="533400"/>
          </a:xfrm>
          <a:effectLst>
            <a:glow rad="228600">
              <a:srgbClr val="00F1FF">
                <a:alpha val="40000"/>
              </a:srgbClr>
            </a:glow>
          </a:effectLst>
        </p:grpSpPr>
        <p:cxnSp>
          <p:nvCxnSpPr>
            <p:cNvPr id="24" name="Conector recto 23">
              <a:extLst>
                <a:ext uri="{FF2B5EF4-FFF2-40B4-BE49-F238E27FC236}">
                  <a16:creationId xmlns:a16="http://schemas.microsoft.com/office/drawing/2014/main" id="{E2072E24-3E13-53C9-4124-8735E9B3540A}"/>
                </a:ext>
              </a:extLst>
            </p:cNvPr>
            <p:cNvCxnSpPr>
              <a:cxnSpLocks/>
            </p:cNvCxnSpPr>
            <p:nvPr/>
          </p:nvCxnSpPr>
          <p:spPr>
            <a:xfrm>
              <a:off x="5120849" y="3550920"/>
              <a:ext cx="1691431" cy="0"/>
            </a:xfrm>
            <a:prstGeom prst="line">
              <a:avLst/>
            </a:prstGeom>
            <a:ln w="28575">
              <a:solidFill>
                <a:schemeClr val="bg1"/>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25" name="Conector recto 24">
              <a:extLst>
                <a:ext uri="{FF2B5EF4-FFF2-40B4-BE49-F238E27FC236}">
                  <a16:creationId xmlns:a16="http://schemas.microsoft.com/office/drawing/2014/main" id="{6571AFCD-BC3C-5B8C-7590-748045A44C0B}"/>
                </a:ext>
              </a:extLst>
            </p:cNvPr>
            <p:cNvCxnSpPr>
              <a:cxnSpLocks/>
            </p:cNvCxnSpPr>
            <p:nvPr/>
          </p:nvCxnSpPr>
          <p:spPr>
            <a:xfrm flipV="1">
              <a:off x="6812280" y="3017520"/>
              <a:ext cx="259080" cy="533400"/>
            </a:xfrm>
            <a:prstGeom prst="line">
              <a:avLst/>
            </a:prstGeom>
            <a:ln w="28575">
              <a:solidFill>
                <a:schemeClr val="bg1"/>
              </a:solidFill>
              <a:tailEnd type="oval"/>
            </a:ln>
          </p:spPr>
          <p:style>
            <a:lnRef idx="1">
              <a:schemeClr val="accent2"/>
            </a:lnRef>
            <a:fillRef idx="0">
              <a:schemeClr val="accent2"/>
            </a:fillRef>
            <a:effectRef idx="0">
              <a:schemeClr val="accent2"/>
            </a:effectRef>
            <a:fontRef idx="minor">
              <a:schemeClr val="tx1"/>
            </a:fontRef>
          </p:style>
        </p:cxnSp>
        <p:cxnSp>
          <p:nvCxnSpPr>
            <p:cNvPr id="26" name="Conector recto 25">
              <a:extLst>
                <a:ext uri="{FF2B5EF4-FFF2-40B4-BE49-F238E27FC236}">
                  <a16:creationId xmlns:a16="http://schemas.microsoft.com/office/drawing/2014/main" id="{BDAE3A95-6881-70A1-11C6-965A495D1899}"/>
                </a:ext>
              </a:extLst>
            </p:cNvPr>
            <p:cNvCxnSpPr>
              <a:cxnSpLocks/>
            </p:cNvCxnSpPr>
            <p:nvPr/>
          </p:nvCxnSpPr>
          <p:spPr>
            <a:xfrm>
              <a:off x="7071360" y="3017520"/>
              <a:ext cx="928637" cy="0"/>
            </a:xfrm>
            <a:prstGeom prst="line">
              <a:avLst/>
            </a:prstGeom>
            <a:ln w="28575">
              <a:solidFill>
                <a:schemeClr val="bg1"/>
              </a:solidFill>
              <a:tailEnd type="oval"/>
            </a:ln>
          </p:spPr>
          <p:style>
            <a:lnRef idx="1">
              <a:schemeClr val="accent2"/>
            </a:lnRef>
            <a:fillRef idx="0">
              <a:schemeClr val="accent2"/>
            </a:fillRef>
            <a:effectRef idx="0">
              <a:schemeClr val="accent2"/>
            </a:effectRef>
            <a:fontRef idx="minor">
              <a:schemeClr val="tx1"/>
            </a:fontRef>
          </p:style>
        </p:cxnSp>
      </p:grpSp>
      <p:sp>
        <p:nvSpPr>
          <p:cNvPr id="27" name="CuadroTexto 26">
            <a:extLst>
              <a:ext uri="{FF2B5EF4-FFF2-40B4-BE49-F238E27FC236}">
                <a16:creationId xmlns:a16="http://schemas.microsoft.com/office/drawing/2014/main" id="{F4980541-A99B-E1FD-BCFC-A60BA2097147}"/>
              </a:ext>
            </a:extLst>
          </p:cNvPr>
          <p:cNvSpPr txBox="1"/>
          <p:nvPr/>
        </p:nvSpPr>
        <p:spPr>
          <a:xfrm>
            <a:off x="3527785" y="242101"/>
            <a:ext cx="5136429" cy="523220"/>
          </a:xfrm>
          <a:prstGeom prst="rect">
            <a:avLst/>
          </a:prstGeom>
          <a:noFill/>
          <a:effectLst>
            <a:glow rad="228600">
              <a:srgbClr val="00F1FF">
                <a:alpha val="40000"/>
              </a:srgbClr>
            </a:glow>
          </a:effectLst>
        </p:spPr>
        <p:txBody>
          <a:bodyPr wrap="square" rtlCol="0">
            <a:spAutoFit/>
          </a:bodyPr>
          <a:lstStyle/>
          <a:p>
            <a:r>
              <a:rPr lang="es-CO" sz="2800" dirty="0">
                <a:solidFill>
                  <a:srgbClr val="00F1FF"/>
                </a:solidFill>
                <a:latin typeface="Raleway Black" pitchFamily="2" charset="0"/>
              </a:rPr>
              <a:t>ABORDAJE DE LA SOLUCIÓN</a:t>
            </a:r>
            <a:endParaRPr lang="en-US" sz="2800" dirty="0">
              <a:solidFill>
                <a:srgbClr val="00F1FF"/>
              </a:solidFill>
              <a:latin typeface="Raleway Black" pitchFamily="2" charset="0"/>
            </a:endParaRPr>
          </a:p>
        </p:txBody>
      </p:sp>
      <p:pic>
        <p:nvPicPr>
          <p:cNvPr id="2" name="Imagen 1">
            <a:extLst>
              <a:ext uri="{FF2B5EF4-FFF2-40B4-BE49-F238E27FC236}">
                <a16:creationId xmlns:a16="http://schemas.microsoft.com/office/drawing/2014/main" id="{0A2AE551-3CEA-9593-466A-39938953B98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3" name="CuadroTexto 2">
            <a:extLst>
              <a:ext uri="{FF2B5EF4-FFF2-40B4-BE49-F238E27FC236}">
                <a16:creationId xmlns:a16="http://schemas.microsoft.com/office/drawing/2014/main" id="{122B3866-391A-0DD1-55EC-BD5BA30F30D8}"/>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5" name="Imagen 4">
            <a:extLst>
              <a:ext uri="{FF2B5EF4-FFF2-40B4-BE49-F238E27FC236}">
                <a16:creationId xmlns:a16="http://schemas.microsoft.com/office/drawing/2014/main" id="{98FC7E35-A700-9E29-DF67-16FD1E992B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30844" y="2155922"/>
            <a:ext cx="2707316" cy="2707316"/>
          </a:xfrm>
          <a:prstGeom prst="rect">
            <a:avLst/>
          </a:prstGeom>
        </p:spPr>
      </p:pic>
      <p:grpSp>
        <p:nvGrpSpPr>
          <p:cNvPr id="28" name="Grupo 27">
            <a:extLst>
              <a:ext uri="{FF2B5EF4-FFF2-40B4-BE49-F238E27FC236}">
                <a16:creationId xmlns:a16="http://schemas.microsoft.com/office/drawing/2014/main" id="{2660A1FE-3BC2-DFB1-F17F-A56B09915BF1}"/>
              </a:ext>
            </a:extLst>
          </p:cNvPr>
          <p:cNvGrpSpPr/>
          <p:nvPr/>
        </p:nvGrpSpPr>
        <p:grpSpPr>
          <a:xfrm>
            <a:off x="7194266" y="3325985"/>
            <a:ext cx="1031633" cy="533400"/>
            <a:chOff x="5120849" y="3017520"/>
            <a:chExt cx="2879148" cy="533400"/>
          </a:xfrm>
          <a:effectLst>
            <a:glow rad="228600">
              <a:srgbClr val="00F1FF">
                <a:alpha val="40000"/>
              </a:srgbClr>
            </a:glow>
          </a:effectLst>
        </p:grpSpPr>
        <p:cxnSp>
          <p:nvCxnSpPr>
            <p:cNvPr id="29" name="Conector recto 28">
              <a:extLst>
                <a:ext uri="{FF2B5EF4-FFF2-40B4-BE49-F238E27FC236}">
                  <a16:creationId xmlns:a16="http://schemas.microsoft.com/office/drawing/2014/main" id="{5CA3C669-98E9-01E7-E61E-79112CDE1C02}"/>
                </a:ext>
              </a:extLst>
            </p:cNvPr>
            <p:cNvCxnSpPr>
              <a:cxnSpLocks/>
            </p:cNvCxnSpPr>
            <p:nvPr/>
          </p:nvCxnSpPr>
          <p:spPr>
            <a:xfrm>
              <a:off x="5120849" y="3550920"/>
              <a:ext cx="1691431" cy="0"/>
            </a:xfrm>
            <a:prstGeom prst="line">
              <a:avLst/>
            </a:prstGeom>
            <a:ln w="28575">
              <a:solidFill>
                <a:schemeClr val="bg1"/>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30" name="Conector recto 29">
              <a:extLst>
                <a:ext uri="{FF2B5EF4-FFF2-40B4-BE49-F238E27FC236}">
                  <a16:creationId xmlns:a16="http://schemas.microsoft.com/office/drawing/2014/main" id="{696C0562-86AB-A760-123A-20AF1BFB7752}"/>
                </a:ext>
              </a:extLst>
            </p:cNvPr>
            <p:cNvCxnSpPr>
              <a:cxnSpLocks/>
            </p:cNvCxnSpPr>
            <p:nvPr/>
          </p:nvCxnSpPr>
          <p:spPr>
            <a:xfrm flipV="1">
              <a:off x="6812280" y="3017520"/>
              <a:ext cx="259080" cy="533400"/>
            </a:xfrm>
            <a:prstGeom prst="line">
              <a:avLst/>
            </a:prstGeom>
            <a:ln w="28575">
              <a:solidFill>
                <a:schemeClr val="bg1"/>
              </a:solidFill>
              <a:tailEnd type="oval"/>
            </a:ln>
          </p:spPr>
          <p:style>
            <a:lnRef idx="1">
              <a:schemeClr val="accent2"/>
            </a:lnRef>
            <a:fillRef idx="0">
              <a:schemeClr val="accent2"/>
            </a:fillRef>
            <a:effectRef idx="0">
              <a:schemeClr val="accent2"/>
            </a:effectRef>
            <a:fontRef idx="minor">
              <a:schemeClr val="tx1"/>
            </a:fontRef>
          </p:style>
        </p:cxnSp>
        <p:cxnSp>
          <p:nvCxnSpPr>
            <p:cNvPr id="31" name="Conector recto 30">
              <a:extLst>
                <a:ext uri="{FF2B5EF4-FFF2-40B4-BE49-F238E27FC236}">
                  <a16:creationId xmlns:a16="http://schemas.microsoft.com/office/drawing/2014/main" id="{8F9EE661-EEE8-3A6D-155D-6A84B763B7AC}"/>
                </a:ext>
              </a:extLst>
            </p:cNvPr>
            <p:cNvCxnSpPr>
              <a:cxnSpLocks/>
            </p:cNvCxnSpPr>
            <p:nvPr/>
          </p:nvCxnSpPr>
          <p:spPr>
            <a:xfrm>
              <a:off x="7071360" y="3017520"/>
              <a:ext cx="928637" cy="0"/>
            </a:xfrm>
            <a:prstGeom prst="line">
              <a:avLst/>
            </a:prstGeom>
            <a:ln w="28575">
              <a:solidFill>
                <a:schemeClr val="bg1"/>
              </a:solidFill>
              <a:tailEnd type="oval"/>
            </a:ln>
          </p:spPr>
          <p:style>
            <a:lnRef idx="1">
              <a:schemeClr val="accent2"/>
            </a:lnRef>
            <a:fillRef idx="0">
              <a:schemeClr val="accent2"/>
            </a:fillRef>
            <a:effectRef idx="0">
              <a:schemeClr val="accent2"/>
            </a:effectRef>
            <a:fontRef idx="minor">
              <a:schemeClr val="tx1"/>
            </a:fontRef>
          </p:style>
        </p:cxnSp>
      </p:grpSp>
      <p:grpSp>
        <p:nvGrpSpPr>
          <p:cNvPr id="40" name="Grupo 39">
            <a:extLst>
              <a:ext uri="{FF2B5EF4-FFF2-40B4-BE49-F238E27FC236}">
                <a16:creationId xmlns:a16="http://schemas.microsoft.com/office/drawing/2014/main" id="{6B6153A7-F259-27EE-A8C5-759D3B317FB7}"/>
              </a:ext>
            </a:extLst>
          </p:cNvPr>
          <p:cNvGrpSpPr/>
          <p:nvPr/>
        </p:nvGrpSpPr>
        <p:grpSpPr>
          <a:xfrm flipH="1">
            <a:off x="3637225" y="2066176"/>
            <a:ext cx="1069404" cy="533400"/>
            <a:chOff x="5120849" y="3017520"/>
            <a:chExt cx="2879148" cy="533400"/>
          </a:xfrm>
          <a:effectLst>
            <a:glow rad="228600">
              <a:srgbClr val="00F1FF">
                <a:alpha val="40000"/>
              </a:srgbClr>
            </a:glow>
          </a:effectLst>
        </p:grpSpPr>
        <p:cxnSp>
          <p:nvCxnSpPr>
            <p:cNvPr id="41" name="Conector recto 40">
              <a:extLst>
                <a:ext uri="{FF2B5EF4-FFF2-40B4-BE49-F238E27FC236}">
                  <a16:creationId xmlns:a16="http://schemas.microsoft.com/office/drawing/2014/main" id="{7A3A800F-B8CE-E2CD-7B99-EC36867A761B}"/>
                </a:ext>
              </a:extLst>
            </p:cNvPr>
            <p:cNvCxnSpPr>
              <a:cxnSpLocks/>
            </p:cNvCxnSpPr>
            <p:nvPr/>
          </p:nvCxnSpPr>
          <p:spPr>
            <a:xfrm>
              <a:off x="5120849" y="3550920"/>
              <a:ext cx="1691431" cy="0"/>
            </a:xfrm>
            <a:prstGeom prst="line">
              <a:avLst/>
            </a:prstGeom>
            <a:ln w="28575">
              <a:solidFill>
                <a:schemeClr val="bg1"/>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42" name="Conector recto 41">
              <a:extLst>
                <a:ext uri="{FF2B5EF4-FFF2-40B4-BE49-F238E27FC236}">
                  <a16:creationId xmlns:a16="http://schemas.microsoft.com/office/drawing/2014/main" id="{10F5EDCF-CDB0-6FEE-BE50-301096C29354}"/>
                </a:ext>
              </a:extLst>
            </p:cNvPr>
            <p:cNvCxnSpPr>
              <a:cxnSpLocks/>
            </p:cNvCxnSpPr>
            <p:nvPr/>
          </p:nvCxnSpPr>
          <p:spPr>
            <a:xfrm flipV="1">
              <a:off x="6812280" y="3017520"/>
              <a:ext cx="259080" cy="533400"/>
            </a:xfrm>
            <a:prstGeom prst="line">
              <a:avLst/>
            </a:prstGeom>
            <a:ln w="28575">
              <a:solidFill>
                <a:schemeClr val="bg1"/>
              </a:solidFill>
              <a:tailEnd type="oval"/>
            </a:ln>
          </p:spPr>
          <p:style>
            <a:lnRef idx="1">
              <a:schemeClr val="accent2"/>
            </a:lnRef>
            <a:fillRef idx="0">
              <a:schemeClr val="accent2"/>
            </a:fillRef>
            <a:effectRef idx="0">
              <a:schemeClr val="accent2"/>
            </a:effectRef>
            <a:fontRef idx="minor">
              <a:schemeClr val="tx1"/>
            </a:fontRef>
          </p:style>
        </p:cxnSp>
        <p:cxnSp>
          <p:nvCxnSpPr>
            <p:cNvPr id="43" name="Conector recto 42">
              <a:extLst>
                <a:ext uri="{FF2B5EF4-FFF2-40B4-BE49-F238E27FC236}">
                  <a16:creationId xmlns:a16="http://schemas.microsoft.com/office/drawing/2014/main" id="{761FF778-FEE5-30B7-0BA0-F43A35AA505C}"/>
                </a:ext>
              </a:extLst>
            </p:cNvPr>
            <p:cNvCxnSpPr>
              <a:cxnSpLocks/>
            </p:cNvCxnSpPr>
            <p:nvPr/>
          </p:nvCxnSpPr>
          <p:spPr>
            <a:xfrm>
              <a:off x="7071360" y="3017520"/>
              <a:ext cx="928637" cy="0"/>
            </a:xfrm>
            <a:prstGeom prst="line">
              <a:avLst/>
            </a:prstGeom>
            <a:ln w="28575">
              <a:solidFill>
                <a:schemeClr val="bg1"/>
              </a:solidFill>
              <a:tailEnd type="oval"/>
            </a:ln>
          </p:spPr>
          <p:style>
            <a:lnRef idx="1">
              <a:schemeClr val="accent2"/>
            </a:lnRef>
            <a:fillRef idx="0">
              <a:schemeClr val="accent2"/>
            </a:fillRef>
            <a:effectRef idx="0">
              <a:schemeClr val="accent2"/>
            </a:effectRef>
            <a:fontRef idx="minor">
              <a:schemeClr val="tx1"/>
            </a:fontRef>
          </p:style>
        </p:cxnSp>
      </p:grpSp>
      <p:grpSp>
        <p:nvGrpSpPr>
          <p:cNvPr id="44" name="Grupo 43">
            <a:extLst>
              <a:ext uri="{FF2B5EF4-FFF2-40B4-BE49-F238E27FC236}">
                <a16:creationId xmlns:a16="http://schemas.microsoft.com/office/drawing/2014/main" id="{42A2C09D-5341-A8FD-5841-DAB40F82870A}"/>
              </a:ext>
            </a:extLst>
          </p:cNvPr>
          <p:cNvGrpSpPr/>
          <p:nvPr/>
        </p:nvGrpSpPr>
        <p:grpSpPr>
          <a:xfrm flipH="1">
            <a:off x="3424584" y="3325985"/>
            <a:ext cx="975485" cy="533400"/>
            <a:chOff x="5120849" y="3017520"/>
            <a:chExt cx="2879148" cy="533400"/>
          </a:xfrm>
          <a:effectLst>
            <a:glow rad="228600">
              <a:srgbClr val="00F1FF">
                <a:alpha val="40000"/>
              </a:srgbClr>
            </a:glow>
          </a:effectLst>
        </p:grpSpPr>
        <p:cxnSp>
          <p:nvCxnSpPr>
            <p:cNvPr id="45" name="Conector recto 44">
              <a:extLst>
                <a:ext uri="{FF2B5EF4-FFF2-40B4-BE49-F238E27FC236}">
                  <a16:creationId xmlns:a16="http://schemas.microsoft.com/office/drawing/2014/main" id="{D9B96796-8D12-1BE0-5179-5E6522319D1F}"/>
                </a:ext>
              </a:extLst>
            </p:cNvPr>
            <p:cNvCxnSpPr>
              <a:cxnSpLocks/>
            </p:cNvCxnSpPr>
            <p:nvPr/>
          </p:nvCxnSpPr>
          <p:spPr>
            <a:xfrm>
              <a:off x="5120849" y="3550920"/>
              <a:ext cx="1691431" cy="0"/>
            </a:xfrm>
            <a:prstGeom prst="line">
              <a:avLst/>
            </a:prstGeom>
            <a:ln w="28575">
              <a:solidFill>
                <a:schemeClr val="bg1"/>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46" name="Conector recto 45">
              <a:extLst>
                <a:ext uri="{FF2B5EF4-FFF2-40B4-BE49-F238E27FC236}">
                  <a16:creationId xmlns:a16="http://schemas.microsoft.com/office/drawing/2014/main" id="{AC4113A2-0DA5-D1F0-B3EC-AD0CC32EE0DA}"/>
                </a:ext>
              </a:extLst>
            </p:cNvPr>
            <p:cNvCxnSpPr>
              <a:cxnSpLocks/>
            </p:cNvCxnSpPr>
            <p:nvPr/>
          </p:nvCxnSpPr>
          <p:spPr>
            <a:xfrm flipV="1">
              <a:off x="6812280" y="3017520"/>
              <a:ext cx="259080" cy="533400"/>
            </a:xfrm>
            <a:prstGeom prst="line">
              <a:avLst/>
            </a:prstGeom>
            <a:ln w="28575">
              <a:solidFill>
                <a:schemeClr val="bg1"/>
              </a:solidFill>
              <a:tailEnd type="oval"/>
            </a:ln>
          </p:spPr>
          <p:style>
            <a:lnRef idx="1">
              <a:schemeClr val="accent2"/>
            </a:lnRef>
            <a:fillRef idx="0">
              <a:schemeClr val="accent2"/>
            </a:fillRef>
            <a:effectRef idx="0">
              <a:schemeClr val="accent2"/>
            </a:effectRef>
            <a:fontRef idx="minor">
              <a:schemeClr val="tx1"/>
            </a:fontRef>
          </p:style>
        </p:cxnSp>
        <p:cxnSp>
          <p:nvCxnSpPr>
            <p:cNvPr id="47" name="Conector recto 46">
              <a:extLst>
                <a:ext uri="{FF2B5EF4-FFF2-40B4-BE49-F238E27FC236}">
                  <a16:creationId xmlns:a16="http://schemas.microsoft.com/office/drawing/2014/main" id="{E7DB5015-C468-9CA2-6850-501A162F7E49}"/>
                </a:ext>
              </a:extLst>
            </p:cNvPr>
            <p:cNvCxnSpPr>
              <a:cxnSpLocks/>
            </p:cNvCxnSpPr>
            <p:nvPr/>
          </p:nvCxnSpPr>
          <p:spPr>
            <a:xfrm>
              <a:off x="7071360" y="3017520"/>
              <a:ext cx="928637" cy="0"/>
            </a:xfrm>
            <a:prstGeom prst="line">
              <a:avLst/>
            </a:prstGeom>
            <a:ln w="28575">
              <a:solidFill>
                <a:schemeClr val="bg1"/>
              </a:solidFill>
              <a:tailEnd type="oval"/>
            </a:ln>
          </p:spPr>
          <p:style>
            <a:lnRef idx="1">
              <a:schemeClr val="accent2"/>
            </a:lnRef>
            <a:fillRef idx="0">
              <a:schemeClr val="accent2"/>
            </a:fillRef>
            <a:effectRef idx="0">
              <a:schemeClr val="accent2"/>
            </a:effectRef>
            <a:fontRef idx="minor">
              <a:schemeClr val="tx1"/>
            </a:fontRef>
          </p:style>
        </p:cxnSp>
      </p:grpSp>
      <p:sp>
        <p:nvSpPr>
          <p:cNvPr id="51" name="CuadroTexto 50">
            <a:extLst>
              <a:ext uri="{FF2B5EF4-FFF2-40B4-BE49-F238E27FC236}">
                <a16:creationId xmlns:a16="http://schemas.microsoft.com/office/drawing/2014/main" id="{52500A0D-FC60-A4FE-A818-BB3674DB4360}"/>
              </a:ext>
            </a:extLst>
          </p:cNvPr>
          <p:cNvSpPr txBox="1"/>
          <p:nvPr/>
        </p:nvSpPr>
        <p:spPr>
          <a:xfrm>
            <a:off x="8318730" y="3002819"/>
            <a:ext cx="4052959" cy="646331"/>
          </a:xfrm>
          <a:prstGeom prst="rect">
            <a:avLst/>
          </a:prstGeom>
          <a:noFill/>
        </p:spPr>
        <p:txBody>
          <a:bodyPr wrap="square" rtlCol="0">
            <a:spAutoFit/>
          </a:bodyPr>
          <a:lstStyle/>
          <a:p>
            <a:r>
              <a:rPr lang="es-MX" dirty="0">
                <a:solidFill>
                  <a:srgbClr val="00F1FF"/>
                </a:solidFill>
                <a:latin typeface="Raleway Black" pitchFamily="2" charset="0"/>
                <a:ea typeface="Open Sans SemiBold" panose="020B0706030804020204" pitchFamily="34" charset="0"/>
                <a:cs typeface="Open Sans SemiBold" panose="020B0706030804020204" pitchFamily="34" charset="0"/>
              </a:rPr>
              <a:t>Procesamiento del lenguaje natural (</a:t>
            </a:r>
            <a:r>
              <a:rPr lang="es-MX" dirty="0" err="1">
                <a:solidFill>
                  <a:srgbClr val="00F1FF"/>
                </a:solidFill>
                <a:latin typeface="Raleway Black" pitchFamily="2" charset="0"/>
                <a:ea typeface="Open Sans SemiBold" panose="020B0706030804020204" pitchFamily="34" charset="0"/>
                <a:cs typeface="Open Sans SemiBold" panose="020B0706030804020204" pitchFamily="34" charset="0"/>
              </a:rPr>
              <a:t>NLP</a:t>
            </a:r>
            <a:r>
              <a:rPr lang="es-MX" dirty="0">
                <a:solidFill>
                  <a:srgbClr val="00F1FF"/>
                </a:solidFill>
                <a:latin typeface="Raleway Black" pitchFamily="2" charset="0"/>
                <a:ea typeface="Open Sans SemiBold" panose="020B0706030804020204" pitchFamily="34" charset="0"/>
                <a:cs typeface="Open Sans SemiBold" panose="020B0706030804020204" pitchFamily="34" charset="0"/>
              </a:rPr>
              <a:t>)</a:t>
            </a:r>
            <a:endParaRPr lang="en-US" dirty="0">
              <a:solidFill>
                <a:srgbClr val="00F1FF"/>
              </a:solidFill>
              <a:latin typeface="Raleway Black" pitchFamily="2" charset="0"/>
              <a:ea typeface="Open Sans SemiBold" panose="020B0706030804020204" pitchFamily="34" charset="0"/>
              <a:cs typeface="Open Sans SemiBold" panose="020B0706030804020204" pitchFamily="34" charset="0"/>
            </a:endParaRPr>
          </a:p>
        </p:txBody>
      </p:sp>
      <p:sp>
        <p:nvSpPr>
          <p:cNvPr id="52" name="CuadroTexto 51">
            <a:extLst>
              <a:ext uri="{FF2B5EF4-FFF2-40B4-BE49-F238E27FC236}">
                <a16:creationId xmlns:a16="http://schemas.microsoft.com/office/drawing/2014/main" id="{8CEEC69C-63B9-E12A-5EAD-5038F7D1BB7E}"/>
              </a:ext>
            </a:extLst>
          </p:cNvPr>
          <p:cNvSpPr txBox="1"/>
          <p:nvPr/>
        </p:nvSpPr>
        <p:spPr>
          <a:xfrm>
            <a:off x="199901" y="2891173"/>
            <a:ext cx="3326253" cy="646331"/>
          </a:xfrm>
          <a:prstGeom prst="rect">
            <a:avLst/>
          </a:prstGeom>
          <a:noFill/>
        </p:spPr>
        <p:txBody>
          <a:bodyPr wrap="square" rtlCol="0">
            <a:spAutoFit/>
          </a:bodyPr>
          <a:lstStyle/>
          <a:p>
            <a:r>
              <a:rPr lang="en-US" dirty="0">
                <a:solidFill>
                  <a:srgbClr val="00F1FF"/>
                </a:solidFill>
                <a:latin typeface="Raleway Black" pitchFamily="2" charset="0"/>
                <a:ea typeface="Open Sans SemiBold" panose="020B0706030804020204" pitchFamily="34" charset="0"/>
                <a:cs typeface="Open Sans SemiBold" panose="020B0706030804020204" pitchFamily="34" charset="0"/>
              </a:rPr>
              <a:t>Modulo de </a:t>
            </a:r>
            <a:r>
              <a:rPr lang="en-US" dirty="0" err="1">
                <a:solidFill>
                  <a:srgbClr val="00F1FF"/>
                </a:solidFill>
                <a:latin typeface="Raleway Black" pitchFamily="2" charset="0"/>
                <a:ea typeface="Open Sans SemiBold" panose="020B0706030804020204" pitchFamily="34" charset="0"/>
                <a:cs typeface="Open Sans SemiBold" panose="020B0706030804020204" pitchFamily="34" charset="0"/>
              </a:rPr>
              <a:t>Previsualizacion</a:t>
            </a:r>
            <a:r>
              <a:rPr lang="en-US" dirty="0">
                <a:solidFill>
                  <a:srgbClr val="00F1FF"/>
                </a:solidFill>
                <a:latin typeface="Raleway Black" pitchFamily="2" charset="0"/>
                <a:ea typeface="Open Sans SemiBold" panose="020B0706030804020204" pitchFamily="34" charset="0"/>
                <a:cs typeface="Open Sans SemiBold" panose="020B0706030804020204" pitchFamily="34" charset="0"/>
              </a:rPr>
              <a:t> </a:t>
            </a:r>
            <a:r>
              <a:rPr lang="en-US" dirty="0" err="1">
                <a:solidFill>
                  <a:srgbClr val="00F1FF"/>
                </a:solidFill>
                <a:latin typeface="Raleway Black" pitchFamily="2" charset="0"/>
                <a:ea typeface="Open Sans SemiBold" panose="020B0706030804020204" pitchFamily="34" charset="0"/>
                <a:cs typeface="Open Sans SemiBold" panose="020B0706030804020204" pitchFamily="34" charset="0"/>
              </a:rPr>
              <a:t>en</a:t>
            </a:r>
            <a:r>
              <a:rPr lang="en-US" dirty="0">
                <a:solidFill>
                  <a:srgbClr val="00F1FF"/>
                </a:solidFill>
                <a:latin typeface="Raleway Black" pitchFamily="2" charset="0"/>
                <a:ea typeface="Open Sans SemiBold" panose="020B0706030804020204" pitchFamily="34" charset="0"/>
                <a:cs typeface="Open Sans SemiBold" panose="020B0706030804020204" pitchFamily="34" charset="0"/>
              </a:rPr>
              <a:t> </a:t>
            </a:r>
            <a:r>
              <a:rPr lang="en-US" dirty="0" err="1">
                <a:solidFill>
                  <a:srgbClr val="00F1FF"/>
                </a:solidFill>
                <a:latin typeface="Raleway Black" pitchFamily="2" charset="0"/>
                <a:ea typeface="Open Sans SemiBold" panose="020B0706030804020204" pitchFamily="34" charset="0"/>
                <a:cs typeface="Open Sans SemiBold" panose="020B0706030804020204" pitchFamily="34" charset="0"/>
              </a:rPr>
              <a:t>tiempo</a:t>
            </a:r>
            <a:r>
              <a:rPr lang="en-US" dirty="0">
                <a:solidFill>
                  <a:srgbClr val="00F1FF"/>
                </a:solidFill>
                <a:latin typeface="Raleway Black" pitchFamily="2" charset="0"/>
                <a:ea typeface="Open Sans SemiBold" panose="020B0706030804020204" pitchFamily="34" charset="0"/>
                <a:cs typeface="Open Sans SemiBold" panose="020B0706030804020204" pitchFamily="34" charset="0"/>
              </a:rPr>
              <a:t> real</a:t>
            </a:r>
          </a:p>
        </p:txBody>
      </p:sp>
      <p:sp>
        <p:nvSpPr>
          <p:cNvPr id="53" name="CuadroTexto 52">
            <a:extLst>
              <a:ext uri="{FF2B5EF4-FFF2-40B4-BE49-F238E27FC236}">
                <a16:creationId xmlns:a16="http://schemas.microsoft.com/office/drawing/2014/main" id="{42C2EEEE-7E25-BF46-6661-E6B9BAD3A65B}"/>
              </a:ext>
            </a:extLst>
          </p:cNvPr>
          <p:cNvSpPr txBox="1"/>
          <p:nvPr/>
        </p:nvSpPr>
        <p:spPr>
          <a:xfrm>
            <a:off x="1552226" y="1861643"/>
            <a:ext cx="2171312" cy="369332"/>
          </a:xfrm>
          <a:prstGeom prst="rect">
            <a:avLst/>
          </a:prstGeom>
          <a:noFill/>
        </p:spPr>
        <p:txBody>
          <a:bodyPr wrap="square" rtlCol="0">
            <a:spAutoFit/>
          </a:bodyPr>
          <a:lstStyle/>
          <a:p>
            <a:r>
              <a:rPr lang="es-CO" dirty="0">
                <a:solidFill>
                  <a:srgbClr val="00F1FF"/>
                </a:solidFill>
                <a:latin typeface="Raleway Black" pitchFamily="2" charset="0"/>
                <a:ea typeface="Open Sans SemiBold" panose="020B0706030804020204" pitchFamily="34" charset="0"/>
                <a:cs typeface="Open Sans SemiBold" panose="020B0706030804020204" pitchFamily="34" charset="0"/>
              </a:rPr>
              <a:t>Aplicación Web</a:t>
            </a:r>
            <a:endParaRPr lang="en-US" dirty="0">
              <a:solidFill>
                <a:srgbClr val="00F1FF"/>
              </a:solidFill>
              <a:latin typeface="Raleway Black" pitchFamily="2" charset="0"/>
              <a:ea typeface="Open Sans SemiBold" panose="020B0706030804020204" pitchFamily="34" charset="0"/>
              <a:cs typeface="Open Sans SemiBold" panose="020B0706030804020204" pitchFamily="34" charset="0"/>
            </a:endParaRPr>
          </a:p>
        </p:txBody>
      </p:sp>
    </p:spTree>
    <p:extLst>
      <p:ext uri="{BB962C8B-B14F-4D97-AF65-F5344CB8AC3E}">
        <p14:creationId xmlns:p14="http://schemas.microsoft.com/office/powerpoint/2010/main" val="20547951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o 5">
            <a:extLst>
              <a:ext uri="{FF2B5EF4-FFF2-40B4-BE49-F238E27FC236}">
                <a16:creationId xmlns:a16="http://schemas.microsoft.com/office/drawing/2014/main" id="{A6325750-8222-65DA-24A4-28CE5B3365AE}"/>
              </a:ext>
            </a:extLst>
          </p:cNvPr>
          <p:cNvSpPr/>
          <p:nvPr/>
        </p:nvSpPr>
        <p:spPr>
          <a:xfrm rot="19072500">
            <a:off x="3873926" y="4413529"/>
            <a:ext cx="4444145" cy="4328044"/>
          </a:xfrm>
          <a:prstGeom prst="frame">
            <a:avLst>
              <a:gd name="adj1" fmla="val 17453"/>
            </a:avLst>
          </a:prstGeom>
          <a:noFill/>
          <a:ln w="12700">
            <a:solidFill>
              <a:schemeClr val="bg1">
                <a:alpha val="56000"/>
              </a:schemeClr>
            </a:solidFill>
          </a:ln>
          <a:effectLst>
            <a:glow rad="203200">
              <a:srgbClr val="00F1FF"/>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7" name="CuadroTexto 26">
            <a:extLst>
              <a:ext uri="{FF2B5EF4-FFF2-40B4-BE49-F238E27FC236}">
                <a16:creationId xmlns:a16="http://schemas.microsoft.com/office/drawing/2014/main" id="{F4980541-A99B-E1FD-BCFC-A60BA2097147}"/>
              </a:ext>
            </a:extLst>
          </p:cNvPr>
          <p:cNvSpPr txBox="1"/>
          <p:nvPr/>
        </p:nvSpPr>
        <p:spPr>
          <a:xfrm>
            <a:off x="3527785" y="242101"/>
            <a:ext cx="5136429" cy="523220"/>
          </a:xfrm>
          <a:prstGeom prst="rect">
            <a:avLst/>
          </a:prstGeom>
          <a:noFill/>
          <a:effectLst>
            <a:glow rad="228600">
              <a:srgbClr val="00F1FF">
                <a:alpha val="40000"/>
              </a:srgbClr>
            </a:glow>
          </a:effectLst>
        </p:spPr>
        <p:txBody>
          <a:bodyPr wrap="square" rtlCol="0">
            <a:spAutoFit/>
          </a:bodyPr>
          <a:lstStyle/>
          <a:p>
            <a:r>
              <a:rPr lang="es-CO" sz="2800" dirty="0">
                <a:solidFill>
                  <a:srgbClr val="00F1FF"/>
                </a:solidFill>
                <a:latin typeface="Raleway Black" pitchFamily="2" charset="0"/>
              </a:rPr>
              <a:t>ABORDAJE DE LA SOLUCIÓN</a:t>
            </a:r>
            <a:endParaRPr lang="en-US" sz="2800" dirty="0">
              <a:solidFill>
                <a:srgbClr val="00F1FF"/>
              </a:solidFill>
              <a:latin typeface="Raleway Black" pitchFamily="2" charset="0"/>
            </a:endParaRPr>
          </a:p>
        </p:txBody>
      </p:sp>
      <p:pic>
        <p:nvPicPr>
          <p:cNvPr id="2" name="Imagen 1">
            <a:extLst>
              <a:ext uri="{FF2B5EF4-FFF2-40B4-BE49-F238E27FC236}">
                <a16:creationId xmlns:a16="http://schemas.microsoft.com/office/drawing/2014/main" id="{0A2AE551-3CEA-9593-466A-39938953B98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3" name="CuadroTexto 2">
            <a:extLst>
              <a:ext uri="{FF2B5EF4-FFF2-40B4-BE49-F238E27FC236}">
                <a16:creationId xmlns:a16="http://schemas.microsoft.com/office/drawing/2014/main" id="{122B3866-391A-0DD1-55EC-BD5BA30F30D8}"/>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5" name="Imagen 4">
            <a:extLst>
              <a:ext uri="{FF2B5EF4-FFF2-40B4-BE49-F238E27FC236}">
                <a16:creationId xmlns:a16="http://schemas.microsoft.com/office/drawing/2014/main" id="{98FC7E35-A700-9E29-DF67-16FD1E992B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31508" y="2820686"/>
            <a:ext cx="1003127" cy="1003127"/>
          </a:xfrm>
          <a:prstGeom prst="rect">
            <a:avLst/>
          </a:prstGeom>
        </p:spPr>
      </p:pic>
      <p:pic>
        <p:nvPicPr>
          <p:cNvPr id="7" name="Imagen 6">
            <a:extLst>
              <a:ext uri="{FF2B5EF4-FFF2-40B4-BE49-F238E27FC236}">
                <a16:creationId xmlns:a16="http://schemas.microsoft.com/office/drawing/2014/main" id="{09F7D65A-9D02-6D47-A222-88A989EFB5FF}"/>
              </a:ext>
            </a:extLst>
          </p:cNvPr>
          <p:cNvPicPr>
            <a:picLocks noChangeAspect="1"/>
          </p:cNvPicPr>
          <p:nvPr/>
        </p:nvPicPr>
        <p:blipFill>
          <a:blip r:embed="rId4"/>
          <a:stretch>
            <a:fillRect/>
          </a:stretch>
        </p:blipFill>
        <p:spPr>
          <a:xfrm>
            <a:off x="551157" y="2780793"/>
            <a:ext cx="995933" cy="995933"/>
          </a:xfrm>
          <a:prstGeom prst="rect">
            <a:avLst/>
          </a:prstGeom>
        </p:spPr>
      </p:pic>
      <p:pic>
        <p:nvPicPr>
          <p:cNvPr id="14" name="Imagen 13">
            <a:extLst>
              <a:ext uri="{FF2B5EF4-FFF2-40B4-BE49-F238E27FC236}">
                <a16:creationId xmlns:a16="http://schemas.microsoft.com/office/drawing/2014/main" id="{D656C9D1-ED6F-53ED-8D5E-D999EDC7874D}"/>
              </a:ext>
            </a:extLst>
          </p:cNvPr>
          <p:cNvPicPr>
            <a:picLocks noChangeAspect="1"/>
          </p:cNvPicPr>
          <p:nvPr/>
        </p:nvPicPr>
        <p:blipFill>
          <a:blip r:embed="rId5"/>
          <a:stretch>
            <a:fillRect/>
          </a:stretch>
        </p:blipFill>
        <p:spPr>
          <a:xfrm>
            <a:off x="561538" y="997997"/>
            <a:ext cx="952907" cy="952907"/>
          </a:xfrm>
          <a:prstGeom prst="rect">
            <a:avLst/>
          </a:prstGeom>
        </p:spPr>
      </p:pic>
      <p:pic>
        <p:nvPicPr>
          <p:cNvPr id="18" name="Imagen 17">
            <a:extLst>
              <a:ext uri="{FF2B5EF4-FFF2-40B4-BE49-F238E27FC236}">
                <a16:creationId xmlns:a16="http://schemas.microsoft.com/office/drawing/2014/main" id="{BB7D9A63-41E5-CA3F-263D-81815112ED02}"/>
              </a:ext>
            </a:extLst>
          </p:cNvPr>
          <p:cNvPicPr>
            <a:picLocks noChangeAspect="1"/>
          </p:cNvPicPr>
          <p:nvPr/>
        </p:nvPicPr>
        <p:blipFill>
          <a:blip r:embed="rId6"/>
          <a:stretch>
            <a:fillRect/>
          </a:stretch>
        </p:blipFill>
        <p:spPr>
          <a:xfrm>
            <a:off x="2519652" y="2687626"/>
            <a:ext cx="1166648" cy="1166648"/>
          </a:xfrm>
          <a:prstGeom prst="rect">
            <a:avLst/>
          </a:prstGeom>
        </p:spPr>
      </p:pic>
      <p:pic>
        <p:nvPicPr>
          <p:cNvPr id="19" name="Imagen 18">
            <a:extLst>
              <a:ext uri="{FF2B5EF4-FFF2-40B4-BE49-F238E27FC236}">
                <a16:creationId xmlns:a16="http://schemas.microsoft.com/office/drawing/2014/main" id="{D3D94F19-EEFC-741E-4BCE-B0DF36E02A65}"/>
              </a:ext>
            </a:extLst>
          </p:cNvPr>
          <p:cNvPicPr>
            <a:picLocks noChangeAspect="1"/>
          </p:cNvPicPr>
          <p:nvPr/>
        </p:nvPicPr>
        <p:blipFill>
          <a:blip r:embed="rId7"/>
          <a:stretch>
            <a:fillRect/>
          </a:stretch>
        </p:blipFill>
        <p:spPr>
          <a:xfrm>
            <a:off x="1589681" y="2875161"/>
            <a:ext cx="807195" cy="807195"/>
          </a:xfrm>
          <a:prstGeom prst="rect">
            <a:avLst/>
          </a:prstGeom>
        </p:spPr>
      </p:pic>
      <p:pic>
        <p:nvPicPr>
          <p:cNvPr id="21" name="Imagen 20">
            <a:extLst>
              <a:ext uri="{FF2B5EF4-FFF2-40B4-BE49-F238E27FC236}">
                <a16:creationId xmlns:a16="http://schemas.microsoft.com/office/drawing/2014/main" id="{377BFF89-BDC6-061C-38E3-BD24859DF9AB}"/>
              </a:ext>
            </a:extLst>
          </p:cNvPr>
          <p:cNvPicPr>
            <a:picLocks noChangeAspect="1"/>
          </p:cNvPicPr>
          <p:nvPr/>
        </p:nvPicPr>
        <p:blipFill>
          <a:blip r:embed="rId7"/>
          <a:stretch>
            <a:fillRect/>
          </a:stretch>
        </p:blipFill>
        <p:spPr>
          <a:xfrm>
            <a:off x="5840485" y="2846517"/>
            <a:ext cx="807195" cy="807195"/>
          </a:xfrm>
          <a:prstGeom prst="rect">
            <a:avLst/>
          </a:prstGeom>
        </p:spPr>
      </p:pic>
      <p:pic>
        <p:nvPicPr>
          <p:cNvPr id="32" name="Imagen 31">
            <a:extLst>
              <a:ext uri="{FF2B5EF4-FFF2-40B4-BE49-F238E27FC236}">
                <a16:creationId xmlns:a16="http://schemas.microsoft.com/office/drawing/2014/main" id="{B6DBFF3B-6788-0647-6B4B-D068A78D313A}"/>
              </a:ext>
            </a:extLst>
          </p:cNvPr>
          <p:cNvPicPr>
            <a:picLocks noChangeAspect="1"/>
          </p:cNvPicPr>
          <p:nvPr/>
        </p:nvPicPr>
        <p:blipFill>
          <a:blip r:embed="rId8"/>
          <a:stretch>
            <a:fillRect/>
          </a:stretch>
        </p:blipFill>
        <p:spPr>
          <a:xfrm>
            <a:off x="6645329" y="2712429"/>
            <a:ext cx="1003127" cy="1003127"/>
          </a:xfrm>
          <a:prstGeom prst="rect">
            <a:avLst/>
          </a:prstGeom>
        </p:spPr>
      </p:pic>
      <p:pic>
        <p:nvPicPr>
          <p:cNvPr id="33" name="Imagen 32">
            <a:extLst>
              <a:ext uri="{FF2B5EF4-FFF2-40B4-BE49-F238E27FC236}">
                <a16:creationId xmlns:a16="http://schemas.microsoft.com/office/drawing/2014/main" id="{599185C8-9BBE-2E4A-C44F-E6002D3573D1}"/>
              </a:ext>
            </a:extLst>
          </p:cNvPr>
          <p:cNvPicPr>
            <a:picLocks noChangeAspect="1"/>
          </p:cNvPicPr>
          <p:nvPr/>
        </p:nvPicPr>
        <p:blipFill>
          <a:blip r:embed="rId7"/>
          <a:stretch>
            <a:fillRect/>
          </a:stretch>
        </p:blipFill>
        <p:spPr>
          <a:xfrm>
            <a:off x="7646105" y="2820686"/>
            <a:ext cx="807195" cy="807195"/>
          </a:xfrm>
          <a:prstGeom prst="rect">
            <a:avLst/>
          </a:prstGeom>
        </p:spPr>
      </p:pic>
      <p:pic>
        <p:nvPicPr>
          <p:cNvPr id="35" name="Imagen 34">
            <a:extLst>
              <a:ext uri="{FF2B5EF4-FFF2-40B4-BE49-F238E27FC236}">
                <a16:creationId xmlns:a16="http://schemas.microsoft.com/office/drawing/2014/main" id="{7C7FD6EF-20F2-04DC-B90D-6CDDF1CFAD7B}"/>
              </a:ext>
            </a:extLst>
          </p:cNvPr>
          <p:cNvPicPr>
            <a:picLocks noChangeAspect="1"/>
          </p:cNvPicPr>
          <p:nvPr/>
        </p:nvPicPr>
        <p:blipFill>
          <a:blip r:embed="rId9"/>
          <a:stretch>
            <a:fillRect/>
          </a:stretch>
        </p:blipFill>
        <p:spPr>
          <a:xfrm>
            <a:off x="10671336" y="2662411"/>
            <a:ext cx="925577" cy="925577"/>
          </a:xfrm>
          <a:prstGeom prst="rect">
            <a:avLst/>
          </a:prstGeom>
        </p:spPr>
      </p:pic>
      <p:pic>
        <p:nvPicPr>
          <p:cNvPr id="39" name="Imagen 38">
            <a:extLst>
              <a:ext uri="{FF2B5EF4-FFF2-40B4-BE49-F238E27FC236}">
                <a16:creationId xmlns:a16="http://schemas.microsoft.com/office/drawing/2014/main" id="{5B968E2E-569D-2FA4-C27B-2EC5B2836562}"/>
              </a:ext>
            </a:extLst>
          </p:cNvPr>
          <p:cNvPicPr>
            <a:picLocks noChangeAspect="1"/>
          </p:cNvPicPr>
          <p:nvPr/>
        </p:nvPicPr>
        <p:blipFill>
          <a:blip r:embed="rId10"/>
          <a:stretch>
            <a:fillRect/>
          </a:stretch>
        </p:blipFill>
        <p:spPr>
          <a:xfrm>
            <a:off x="8559150" y="2622580"/>
            <a:ext cx="1003127" cy="1003127"/>
          </a:xfrm>
          <a:prstGeom prst="rect">
            <a:avLst/>
          </a:prstGeom>
        </p:spPr>
      </p:pic>
      <p:pic>
        <p:nvPicPr>
          <p:cNvPr id="50" name="Imagen 49">
            <a:extLst>
              <a:ext uri="{FF2B5EF4-FFF2-40B4-BE49-F238E27FC236}">
                <a16:creationId xmlns:a16="http://schemas.microsoft.com/office/drawing/2014/main" id="{D8BC3FEB-67E8-4A44-0169-4B19B0D117AE}"/>
              </a:ext>
            </a:extLst>
          </p:cNvPr>
          <p:cNvPicPr>
            <a:picLocks noChangeAspect="1"/>
          </p:cNvPicPr>
          <p:nvPr/>
        </p:nvPicPr>
        <p:blipFill>
          <a:blip r:embed="rId7"/>
          <a:stretch>
            <a:fillRect/>
          </a:stretch>
        </p:blipFill>
        <p:spPr>
          <a:xfrm rot="5400000">
            <a:off x="8642926" y="1976470"/>
            <a:ext cx="656603" cy="656603"/>
          </a:xfrm>
          <a:prstGeom prst="rect">
            <a:avLst/>
          </a:prstGeom>
        </p:spPr>
      </p:pic>
      <p:pic>
        <p:nvPicPr>
          <p:cNvPr id="56" name="Imagen 55">
            <a:extLst>
              <a:ext uri="{FF2B5EF4-FFF2-40B4-BE49-F238E27FC236}">
                <a16:creationId xmlns:a16="http://schemas.microsoft.com/office/drawing/2014/main" id="{6394B5FA-F8F1-9AA8-7AB0-3E33B8962C60}"/>
              </a:ext>
            </a:extLst>
          </p:cNvPr>
          <p:cNvPicPr>
            <a:picLocks noChangeAspect="1"/>
          </p:cNvPicPr>
          <p:nvPr/>
        </p:nvPicPr>
        <p:blipFill>
          <a:blip r:embed="rId7"/>
          <a:stretch>
            <a:fillRect/>
          </a:stretch>
        </p:blipFill>
        <p:spPr>
          <a:xfrm>
            <a:off x="9665776" y="2780793"/>
            <a:ext cx="807195" cy="807195"/>
          </a:xfrm>
          <a:prstGeom prst="rect">
            <a:avLst/>
          </a:prstGeom>
        </p:spPr>
      </p:pic>
      <p:pic>
        <p:nvPicPr>
          <p:cNvPr id="57" name="Imagen 56">
            <a:extLst>
              <a:ext uri="{FF2B5EF4-FFF2-40B4-BE49-F238E27FC236}">
                <a16:creationId xmlns:a16="http://schemas.microsoft.com/office/drawing/2014/main" id="{01ACE241-24D3-257F-DF79-4D3E55F6E744}"/>
              </a:ext>
            </a:extLst>
          </p:cNvPr>
          <p:cNvPicPr>
            <a:picLocks noChangeAspect="1"/>
          </p:cNvPicPr>
          <p:nvPr/>
        </p:nvPicPr>
        <p:blipFill>
          <a:blip r:embed="rId7"/>
          <a:stretch>
            <a:fillRect/>
          </a:stretch>
        </p:blipFill>
        <p:spPr>
          <a:xfrm>
            <a:off x="3813852" y="2847313"/>
            <a:ext cx="807195" cy="807195"/>
          </a:xfrm>
          <a:prstGeom prst="rect">
            <a:avLst/>
          </a:prstGeom>
        </p:spPr>
      </p:pic>
      <p:grpSp>
        <p:nvGrpSpPr>
          <p:cNvPr id="61" name="Grupo 60">
            <a:extLst>
              <a:ext uri="{FF2B5EF4-FFF2-40B4-BE49-F238E27FC236}">
                <a16:creationId xmlns:a16="http://schemas.microsoft.com/office/drawing/2014/main" id="{6872F688-8845-AD5C-830A-615C5D82B13C}"/>
              </a:ext>
            </a:extLst>
          </p:cNvPr>
          <p:cNvGrpSpPr/>
          <p:nvPr/>
        </p:nvGrpSpPr>
        <p:grpSpPr>
          <a:xfrm>
            <a:off x="7886212" y="882445"/>
            <a:ext cx="2176267" cy="1198114"/>
            <a:chOff x="7101725" y="1198712"/>
            <a:chExt cx="2176267" cy="1198114"/>
          </a:xfrm>
        </p:grpSpPr>
        <p:pic>
          <p:nvPicPr>
            <p:cNvPr id="58" name="Imagen 57">
              <a:extLst>
                <a:ext uri="{FF2B5EF4-FFF2-40B4-BE49-F238E27FC236}">
                  <a16:creationId xmlns:a16="http://schemas.microsoft.com/office/drawing/2014/main" id="{A7D704DC-12F4-7B43-9E7F-BC0D2401404A}"/>
                </a:ext>
              </a:extLst>
            </p:cNvPr>
            <p:cNvPicPr>
              <a:picLocks noChangeAspect="1"/>
            </p:cNvPicPr>
            <p:nvPr/>
          </p:nvPicPr>
          <p:blipFill>
            <a:blip r:embed="rId8"/>
            <a:stretch>
              <a:fillRect/>
            </a:stretch>
          </p:blipFill>
          <p:spPr>
            <a:xfrm>
              <a:off x="8455695" y="1332593"/>
              <a:ext cx="822297" cy="822297"/>
            </a:xfrm>
            <a:prstGeom prst="rect">
              <a:avLst/>
            </a:prstGeom>
          </p:spPr>
        </p:pic>
        <p:pic>
          <p:nvPicPr>
            <p:cNvPr id="59" name="Imagen 58">
              <a:extLst>
                <a:ext uri="{FF2B5EF4-FFF2-40B4-BE49-F238E27FC236}">
                  <a16:creationId xmlns:a16="http://schemas.microsoft.com/office/drawing/2014/main" id="{F00948F5-1097-47A9-64A5-00758D92912B}"/>
                </a:ext>
              </a:extLst>
            </p:cNvPr>
            <p:cNvPicPr>
              <a:picLocks noChangeAspect="1"/>
            </p:cNvPicPr>
            <p:nvPr/>
          </p:nvPicPr>
          <p:blipFill>
            <a:blip r:embed="rId4"/>
            <a:stretch>
              <a:fillRect/>
            </a:stretch>
          </p:blipFill>
          <p:spPr>
            <a:xfrm>
              <a:off x="7101725" y="1343115"/>
              <a:ext cx="811775" cy="811775"/>
            </a:xfrm>
            <a:prstGeom prst="rect">
              <a:avLst/>
            </a:prstGeom>
          </p:spPr>
        </p:pic>
        <p:pic>
          <p:nvPicPr>
            <p:cNvPr id="60" name="Imagen 59">
              <a:extLst>
                <a:ext uri="{FF2B5EF4-FFF2-40B4-BE49-F238E27FC236}">
                  <a16:creationId xmlns:a16="http://schemas.microsoft.com/office/drawing/2014/main" id="{D1F42EAE-75A6-E20A-859E-3FDDAC3B0010}"/>
                </a:ext>
              </a:extLst>
            </p:cNvPr>
            <p:cNvPicPr>
              <a:picLocks noChangeAspect="1"/>
            </p:cNvPicPr>
            <p:nvPr/>
          </p:nvPicPr>
          <p:blipFill>
            <a:blip r:embed="rId11"/>
            <a:stretch>
              <a:fillRect/>
            </a:stretch>
          </p:blipFill>
          <p:spPr>
            <a:xfrm>
              <a:off x="7587684" y="1198712"/>
              <a:ext cx="1198114" cy="1198114"/>
            </a:xfrm>
            <a:prstGeom prst="rect">
              <a:avLst/>
            </a:prstGeom>
          </p:spPr>
        </p:pic>
      </p:grpSp>
      <p:pic>
        <p:nvPicPr>
          <p:cNvPr id="62" name="Imagen 61">
            <a:extLst>
              <a:ext uri="{FF2B5EF4-FFF2-40B4-BE49-F238E27FC236}">
                <a16:creationId xmlns:a16="http://schemas.microsoft.com/office/drawing/2014/main" id="{D5E1A5DC-E56C-058D-B6C7-D907826533EE}"/>
              </a:ext>
            </a:extLst>
          </p:cNvPr>
          <p:cNvPicPr>
            <a:picLocks noChangeAspect="1"/>
          </p:cNvPicPr>
          <p:nvPr/>
        </p:nvPicPr>
        <p:blipFill>
          <a:blip r:embed="rId7"/>
          <a:stretch>
            <a:fillRect/>
          </a:stretch>
        </p:blipFill>
        <p:spPr>
          <a:xfrm rot="5400000">
            <a:off x="709689" y="2018597"/>
            <a:ext cx="656603" cy="656603"/>
          </a:xfrm>
          <a:prstGeom prst="rect">
            <a:avLst/>
          </a:prstGeom>
        </p:spPr>
      </p:pic>
      <p:pic>
        <p:nvPicPr>
          <p:cNvPr id="8" name="Imagen 7">
            <a:extLst>
              <a:ext uri="{FF2B5EF4-FFF2-40B4-BE49-F238E27FC236}">
                <a16:creationId xmlns:a16="http://schemas.microsoft.com/office/drawing/2014/main" id="{A6AED8E9-FDDB-CF5D-AEDA-7BF859B0276A}"/>
              </a:ext>
            </a:extLst>
          </p:cNvPr>
          <p:cNvPicPr>
            <a:picLocks noChangeAspect="1"/>
          </p:cNvPicPr>
          <p:nvPr/>
        </p:nvPicPr>
        <p:blipFill>
          <a:blip r:embed="rId12"/>
          <a:stretch>
            <a:fillRect/>
          </a:stretch>
        </p:blipFill>
        <p:spPr>
          <a:xfrm>
            <a:off x="2505554" y="4935348"/>
            <a:ext cx="876448" cy="1149202"/>
          </a:xfrm>
          <a:prstGeom prst="rect">
            <a:avLst/>
          </a:prstGeom>
        </p:spPr>
      </p:pic>
      <p:sp>
        <p:nvSpPr>
          <p:cNvPr id="11" name="CuadroTexto 10">
            <a:extLst>
              <a:ext uri="{FF2B5EF4-FFF2-40B4-BE49-F238E27FC236}">
                <a16:creationId xmlns:a16="http://schemas.microsoft.com/office/drawing/2014/main" id="{994B1E13-427C-7F52-D1A7-2186549D84D3}"/>
              </a:ext>
            </a:extLst>
          </p:cNvPr>
          <p:cNvSpPr txBox="1"/>
          <p:nvPr/>
        </p:nvSpPr>
        <p:spPr>
          <a:xfrm>
            <a:off x="507231" y="4131232"/>
            <a:ext cx="5191490" cy="369332"/>
          </a:xfrm>
          <a:prstGeom prst="rect">
            <a:avLst/>
          </a:prstGeom>
          <a:noFill/>
          <a:effectLst>
            <a:glow rad="228600">
              <a:srgbClr val="00F1FF">
                <a:alpha val="40000"/>
              </a:srgbClr>
            </a:glow>
          </a:effectLst>
        </p:spPr>
        <p:txBody>
          <a:bodyPr wrap="square" rtlCol="0">
            <a:spAutoFit/>
          </a:bodyPr>
          <a:lstStyle/>
          <a:p>
            <a:r>
              <a:rPr lang="es-CO" dirty="0">
                <a:solidFill>
                  <a:srgbClr val="00F1FF"/>
                </a:solidFill>
                <a:latin typeface="Raleway Black" pitchFamily="2" charset="0"/>
              </a:rPr>
              <a:t>AJUSTE FINO DE MODELO PRE-ENTRENADO</a:t>
            </a:r>
            <a:endParaRPr lang="en-US" dirty="0">
              <a:solidFill>
                <a:srgbClr val="00F1FF"/>
              </a:solidFill>
              <a:latin typeface="Raleway Black" pitchFamily="2" charset="0"/>
            </a:endParaRPr>
          </a:p>
        </p:txBody>
      </p:sp>
      <p:pic>
        <p:nvPicPr>
          <p:cNvPr id="12" name="Imagen 11">
            <a:extLst>
              <a:ext uri="{FF2B5EF4-FFF2-40B4-BE49-F238E27FC236}">
                <a16:creationId xmlns:a16="http://schemas.microsoft.com/office/drawing/2014/main" id="{DF5B0D0C-90F0-B0BA-2D7A-D922A1C2A15C}"/>
              </a:ext>
            </a:extLst>
          </p:cNvPr>
          <p:cNvPicPr>
            <a:picLocks noChangeAspect="1"/>
          </p:cNvPicPr>
          <p:nvPr/>
        </p:nvPicPr>
        <p:blipFill>
          <a:blip r:embed="rId8"/>
          <a:stretch>
            <a:fillRect/>
          </a:stretch>
        </p:blipFill>
        <p:spPr>
          <a:xfrm>
            <a:off x="501651" y="4949440"/>
            <a:ext cx="1003127" cy="1003127"/>
          </a:xfrm>
          <a:prstGeom prst="rect">
            <a:avLst/>
          </a:prstGeom>
        </p:spPr>
      </p:pic>
      <p:pic>
        <p:nvPicPr>
          <p:cNvPr id="13" name="Imagen 12">
            <a:extLst>
              <a:ext uri="{FF2B5EF4-FFF2-40B4-BE49-F238E27FC236}">
                <a16:creationId xmlns:a16="http://schemas.microsoft.com/office/drawing/2014/main" id="{8C7321F8-2B7A-E325-813B-BE4AC86F8698}"/>
              </a:ext>
            </a:extLst>
          </p:cNvPr>
          <p:cNvPicPr>
            <a:picLocks noChangeAspect="1"/>
          </p:cNvPicPr>
          <p:nvPr/>
        </p:nvPicPr>
        <p:blipFill>
          <a:blip r:embed="rId7"/>
          <a:stretch>
            <a:fillRect/>
          </a:stretch>
        </p:blipFill>
        <p:spPr>
          <a:xfrm>
            <a:off x="1502427" y="5057697"/>
            <a:ext cx="807195" cy="807195"/>
          </a:xfrm>
          <a:prstGeom prst="rect">
            <a:avLst/>
          </a:prstGeom>
        </p:spPr>
      </p:pic>
      <p:pic>
        <p:nvPicPr>
          <p:cNvPr id="15" name="Imagen 14">
            <a:extLst>
              <a:ext uri="{FF2B5EF4-FFF2-40B4-BE49-F238E27FC236}">
                <a16:creationId xmlns:a16="http://schemas.microsoft.com/office/drawing/2014/main" id="{F355149A-9133-0576-C0A0-D382384E9FBC}"/>
              </a:ext>
            </a:extLst>
          </p:cNvPr>
          <p:cNvPicPr>
            <a:picLocks noChangeAspect="1"/>
          </p:cNvPicPr>
          <p:nvPr/>
        </p:nvPicPr>
        <p:blipFill>
          <a:blip r:embed="rId7"/>
          <a:stretch>
            <a:fillRect/>
          </a:stretch>
        </p:blipFill>
        <p:spPr>
          <a:xfrm>
            <a:off x="3678106" y="5057697"/>
            <a:ext cx="807195" cy="807195"/>
          </a:xfrm>
          <a:prstGeom prst="rect">
            <a:avLst/>
          </a:prstGeom>
        </p:spPr>
      </p:pic>
      <p:pic>
        <p:nvPicPr>
          <p:cNvPr id="16" name="Imagen 15">
            <a:extLst>
              <a:ext uri="{FF2B5EF4-FFF2-40B4-BE49-F238E27FC236}">
                <a16:creationId xmlns:a16="http://schemas.microsoft.com/office/drawing/2014/main" id="{E8B698D2-F6D7-F89A-12F4-4C24FF74B0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76992" y="4920260"/>
            <a:ext cx="1003127" cy="1003127"/>
          </a:xfrm>
          <a:prstGeom prst="rect">
            <a:avLst/>
          </a:prstGeom>
        </p:spPr>
      </p:pic>
      <p:pic>
        <p:nvPicPr>
          <p:cNvPr id="17" name="Imagen 16">
            <a:extLst>
              <a:ext uri="{FF2B5EF4-FFF2-40B4-BE49-F238E27FC236}">
                <a16:creationId xmlns:a16="http://schemas.microsoft.com/office/drawing/2014/main" id="{7E0BCF3C-9E78-DA51-F1A1-2AAA79043D34}"/>
              </a:ext>
            </a:extLst>
          </p:cNvPr>
          <p:cNvPicPr>
            <a:picLocks noChangeAspect="1"/>
          </p:cNvPicPr>
          <p:nvPr/>
        </p:nvPicPr>
        <p:blipFill>
          <a:blip r:embed="rId7"/>
          <a:stretch>
            <a:fillRect/>
          </a:stretch>
        </p:blipFill>
        <p:spPr>
          <a:xfrm>
            <a:off x="6073693" y="5040855"/>
            <a:ext cx="807195" cy="807195"/>
          </a:xfrm>
          <a:prstGeom prst="rect">
            <a:avLst/>
          </a:prstGeom>
        </p:spPr>
      </p:pic>
      <p:pic>
        <p:nvPicPr>
          <p:cNvPr id="24" name="Imagen 23">
            <a:extLst>
              <a:ext uri="{FF2B5EF4-FFF2-40B4-BE49-F238E27FC236}">
                <a16:creationId xmlns:a16="http://schemas.microsoft.com/office/drawing/2014/main" id="{A0154002-3CAC-72DC-4E5D-05FC274FE5A5}"/>
              </a:ext>
            </a:extLst>
          </p:cNvPr>
          <p:cNvPicPr>
            <a:picLocks noChangeAspect="1"/>
          </p:cNvPicPr>
          <p:nvPr/>
        </p:nvPicPr>
        <p:blipFill>
          <a:blip r:embed="rId13"/>
          <a:stretch>
            <a:fillRect/>
          </a:stretch>
        </p:blipFill>
        <p:spPr>
          <a:xfrm>
            <a:off x="4748645" y="4931059"/>
            <a:ext cx="985990" cy="985990"/>
          </a:xfrm>
          <a:prstGeom prst="rect">
            <a:avLst/>
          </a:prstGeom>
        </p:spPr>
      </p:pic>
    </p:spTree>
    <p:extLst>
      <p:ext uri="{BB962C8B-B14F-4D97-AF65-F5344CB8AC3E}">
        <p14:creationId xmlns:p14="http://schemas.microsoft.com/office/powerpoint/2010/main" val="40156902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42884454-84A6-6FD6-E809-FF1D32EF8294}"/>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8" name="CuadroTexto 7">
            <a:extLst>
              <a:ext uri="{FF2B5EF4-FFF2-40B4-BE49-F238E27FC236}">
                <a16:creationId xmlns:a16="http://schemas.microsoft.com/office/drawing/2014/main" id="{7B181F70-7A71-453A-DB15-AC4D8CD8A335}"/>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 name="CuadroTexto 1">
            <a:extLst>
              <a:ext uri="{FF2B5EF4-FFF2-40B4-BE49-F238E27FC236}">
                <a16:creationId xmlns:a16="http://schemas.microsoft.com/office/drawing/2014/main" id="{6E2C753E-031A-A0F4-0EE3-13832C10421D}"/>
              </a:ext>
            </a:extLst>
          </p:cNvPr>
          <p:cNvSpPr txBox="1"/>
          <p:nvPr/>
        </p:nvSpPr>
        <p:spPr>
          <a:xfrm>
            <a:off x="3527785" y="242101"/>
            <a:ext cx="5136429" cy="523220"/>
          </a:xfrm>
          <a:prstGeom prst="rect">
            <a:avLst/>
          </a:prstGeom>
          <a:noFill/>
          <a:effectLst>
            <a:glow rad="228600">
              <a:srgbClr val="00F1FF">
                <a:alpha val="40000"/>
              </a:srgbClr>
            </a:glow>
          </a:effectLst>
        </p:spPr>
        <p:txBody>
          <a:bodyPr wrap="square" rtlCol="0">
            <a:spAutoFit/>
          </a:bodyPr>
          <a:lstStyle/>
          <a:p>
            <a:r>
              <a:rPr lang="es-CO" sz="2800" dirty="0">
                <a:solidFill>
                  <a:srgbClr val="00F1FF"/>
                </a:solidFill>
                <a:latin typeface="Raleway Black" pitchFamily="2" charset="0"/>
              </a:rPr>
              <a:t>ABORDAJE DE LA SOLUCIÓN</a:t>
            </a:r>
            <a:endParaRPr lang="en-US" sz="2800" dirty="0">
              <a:solidFill>
                <a:srgbClr val="00F1FF"/>
              </a:solidFill>
              <a:latin typeface="Raleway Black" pitchFamily="2" charset="0"/>
            </a:endParaRPr>
          </a:p>
        </p:txBody>
      </p:sp>
      <p:pic>
        <p:nvPicPr>
          <p:cNvPr id="3" name="Imagen 2">
            <a:extLst>
              <a:ext uri="{FF2B5EF4-FFF2-40B4-BE49-F238E27FC236}">
                <a16:creationId xmlns:a16="http://schemas.microsoft.com/office/drawing/2014/main" id="{9931345E-3A9F-6870-A9C0-48440B29ACD2}"/>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69986" y="992394"/>
            <a:ext cx="7652025" cy="518590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14400934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o 5">
            <a:extLst>
              <a:ext uri="{FF2B5EF4-FFF2-40B4-BE49-F238E27FC236}">
                <a16:creationId xmlns:a16="http://schemas.microsoft.com/office/drawing/2014/main" id="{574890B2-6849-58DC-4362-6D97A2022F05}"/>
              </a:ext>
            </a:extLst>
          </p:cNvPr>
          <p:cNvSpPr/>
          <p:nvPr/>
        </p:nvSpPr>
        <p:spPr>
          <a:xfrm rot="20150460">
            <a:off x="613552" y="6777334"/>
            <a:ext cx="3468704" cy="3346996"/>
          </a:xfrm>
          <a:prstGeom prst="frame">
            <a:avLst>
              <a:gd name="adj1" fmla="val 17453"/>
            </a:avLst>
          </a:prstGeom>
          <a:solidFill>
            <a:srgbClr val="929CA0"/>
          </a:solidFill>
          <a:ln>
            <a:noFill/>
          </a:ln>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Marco 6">
            <a:extLst>
              <a:ext uri="{FF2B5EF4-FFF2-40B4-BE49-F238E27FC236}">
                <a16:creationId xmlns:a16="http://schemas.microsoft.com/office/drawing/2014/main" id="{FC6ABC61-5852-AABB-A16D-4051CECBD36C}"/>
              </a:ext>
            </a:extLst>
          </p:cNvPr>
          <p:cNvSpPr/>
          <p:nvPr/>
        </p:nvSpPr>
        <p:spPr>
          <a:xfrm rot="6903560">
            <a:off x="1425061" y="-2607988"/>
            <a:ext cx="2776936" cy="2679500"/>
          </a:xfrm>
          <a:prstGeom prst="frame">
            <a:avLst>
              <a:gd name="adj1" fmla="val 31126"/>
            </a:avLst>
          </a:prstGeom>
          <a:solidFill>
            <a:srgbClr val="009B90"/>
          </a:solidFill>
          <a:ln>
            <a:noFill/>
          </a:ln>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Marco 7">
            <a:extLst>
              <a:ext uri="{FF2B5EF4-FFF2-40B4-BE49-F238E27FC236}">
                <a16:creationId xmlns:a16="http://schemas.microsoft.com/office/drawing/2014/main" id="{B25B7CBB-5B0D-3F05-D7F3-575EFB2515CF}"/>
              </a:ext>
            </a:extLst>
          </p:cNvPr>
          <p:cNvSpPr/>
          <p:nvPr/>
        </p:nvSpPr>
        <p:spPr>
          <a:xfrm rot="9889402">
            <a:off x="-1910492" y="2755442"/>
            <a:ext cx="1298862" cy="1266716"/>
          </a:xfrm>
          <a:prstGeom prst="frame">
            <a:avLst>
              <a:gd name="adj1" fmla="val 50000"/>
            </a:avLst>
          </a:prstGeom>
          <a:solidFill>
            <a:srgbClr val="EF9B35"/>
          </a:solidFill>
          <a:ln>
            <a:noFill/>
          </a:ln>
          <a:scene3d>
            <a:camera prst="isometricTopUp">
              <a:rot lat="19476219" lon="18883143" rev="909743"/>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CuadroTexto 9">
            <a:extLst>
              <a:ext uri="{FF2B5EF4-FFF2-40B4-BE49-F238E27FC236}">
                <a16:creationId xmlns:a16="http://schemas.microsoft.com/office/drawing/2014/main" id="{5D6C2A9A-6F58-2CC9-E33F-5F46A26A68AC}"/>
              </a:ext>
            </a:extLst>
          </p:cNvPr>
          <p:cNvSpPr txBox="1"/>
          <p:nvPr/>
        </p:nvSpPr>
        <p:spPr>
          <a:xfrm>
            <a:off x="12192000" y="4850129"/>
            <a:ext cx="2840842" cy="523220"/>
          </a:xfrm>
          <a:prstGeom prst="rect">
            <a:avLst/>
          </a:prstGeom>
          <a:noFill/>
        </p:spPr>
        <p:txBody>
          <a:bodyPr wrap="none" rtlCol="0">
            <a:spAutoFit/>
          </a:bodyPr>
          <a:lstStyle/>
          <a:p>
            <a:r>
              <a:rPr lang="es-CO" sz="2800" dirty="0">
                <a:solidFill>
                  <a:schemeClr val="tx1">
                    <a:lumMod val="65000"/>
                    <a:lumOff val="35000"/>
                  </a:schemeClr>
                </a:solidFill>
                <a:latin typeface="Raleway Black" pitchFamily="2" charset="0"/>
                <a:ea typeface="Open Sans SemiBold" panose="020B0706030804020204" pitchFamily="34" charset="0"/>
                <a:cs typeface="Open Sans SemiBold" panose="020B0706030804020204" pitchFamily="34" charset="0"/>
              </a:rPr>
              <a:t>Información 01</a:t>
            </a:r>
            <a:endParaRPr lang="en-US" sz="2800" dirty="0">
              <a:solidFill>
                <a:schemeClr val="tx1">
                  <a:lumMod val="65000"/>
                  <a:lumOff val="35000"/>
                </a:schemeClr>
              </a:solidFill>
              <a:latin typeface="Raleway Black" pitchFamily="2" charset="0"/>
              <a:ea typeface="Open Sans SemiBold" panose="020B0706030804020204" pitchFamily="34" charset="0"/>
              <a:cs typeface="Open Sans SemiBold" panose="020B0706030804020204" pitchFamily="34" charset="0"/>
            </a:endParaRPr>
          </a:p>
        </p:txBody>
      </p:sp>
      <p:sp>
        <p:nvSpPr>
          <p:cNvPr id="11" name="CuadroTexto 10">
            <a:extLst>
              <a:ext uri="{FF2B5EF4-FFF2-40B4-BE49-F238E27FC236}">
                <a16:creationId xmlns:a16="http://schemas.microsoft.com/office/drawing/2014/main" id="{E6364B03-8BE8-6ED5-4CCE-26078AB0B956}"/>
              </a:ext>
            </a:extLst>
          </p:cNvPr>
          <p:cNvSpPr txBox="1"/>
          <p:nvPr/>
        </p:nvSpPr>
        <p:spPr>
          <a:xfrm>
            <a:off x="12192000" y="3248214"/>
            <a:ext cx="2858475" cy="523220"/>
          </a:xfrm>
          <a:prstGeom prst="rect">
            <a:avLst/>
          </a:prstGeom>
          <a:noFill/>
        </p:spPr>
        <p:txBody>
          <a:bodyPr wrap="none" rtlCol="0">
            <a:spAutoFit/>
          </a:bodyPr>
          <a:lstStyle/>
          <a:p>
            <a:r>
              <a:rPr lang="es-CO" sz="2800" dirty="0">
                <a:solidFill>
                  <a:srgbClr val="009A90"/>
                </a:solidFill>
                <a:latin typeface="Raleway Black" pitchFamily="2" charset="0"/>
                <a:ea typeface="Open Sans SemiBold" panose="020B0706030804020204" pitchFamily="34" charset="0"/>
                <a:cs typeface="Open Sans SemiBold" panose="020B0706030804020204" pitchFamily="34" charset="0"/>
              </a:rPr>
              <a:t>Información 02</a:t>
            </a:r>
            <a:endParaRPr lang="en-US" sz="2800" dirty="0">
              <a:solidFill>
                <a:srgbClr val="009A90"/>
              </a:solidFill>
              <a:latin typeface="Raleway Black" pitchFamily="2" charset="0"/>
              <a:ea typeface="Open Sans SemiBold" panose="020B0706030804020204" pitchFamily="34" charset="0"/>
              <a:cs typeface="Open Sans SemiBold" panose="020B0706030804020204" pitchFamily="34" charset="0"/>
            </a:endParaRPr>
          </a:p>
        </p:txBody>
      </p:sp>
      <p:sp>
        <p:nvSpPr>
          <p:cNvPr id="12" name="CuadroTexto 11">
            <a:extLst>
              <a:ext uri="{FF2B5EF4-FFF2-40B4-BE49-F238E27FC236}">
                <a16:creationId xmlns:a16="http://schemas.microsoft.com/office/drawing/2014/main" id="{BBA8378A-01B3-B9B5-4AA8-DE5194191A37}"/>
              </a:ext>
            </a:extLst>
          </p:cNvPr>
          <p:cNvSpPr txBox="1"/>
          <p:nvPr/>
        </p:nvSpPr>
        <p:spPr>
          <a:xfrm>
            <a:off x="12192000" y="1660274"/>
            <a:ext cx="2852063" cy="523220"/>
          </a:xfrm>
          <a:prstGeom prst="rect">
            <a:avLst/>
          </a:prstGeom>
          <a:noFill/>
        </p:spPr>
        <p:txBody>
          <a:bodyPr wrap="none" rtlCol="0">
            <a:spAutoFit/>
          </a:bodyPr>
          <a:lstStyle/>
          <a:p>
            <a:r>
              <a:rPr lang="es-CO" sz="2800" b="1" dirty="0">
                <a:solidFill>
                  <a:srgbClr val="FFC000"/>
                </a:solidFill>
                <a:latin typeface="Raleway Black" pitchFamily="2" charset="0"/>
                <a:ea typeface="Open Sans SemiBold" panose="020B0706030804020204" pitchFamily="34" charset="0"/>
                <a:cs typeface="Open Sans SemiBold" panose="020B0706030804020204" pitchFamily="34" charset="0"/>
              </a:rPr>
              <a:t>Información 03</a:t>
            </a:r>
            <a:endParaRPr lang="en-US" sz="2800" b="1" dirty="0">
              <a:solidFill>
                <a:srgbClr val="FFC000"/>
              </a:solidFill>
              <a:latin typeface="Raleway Black" pitchFamily="2" charset="0"/>
              <a:ea typeface="Open Sans SemiBold" panose="020B0706030804020204" pitchFamily="34" charset="0"/>
              <a:cs typeface="Open Sans SemiBold" panose="020B0706030804020204" pitchFamily="34" charset="0"/>
            </a:endParaRPr>
          </a:p>
        </p:txBody>
      </p:sp>
      <p:sp>
        <p:nvSpPr>
          <p:cNvPr id="13" name="CuadroTexto 12">
            <a:extLst>
              <a:ext uri="{FF2B5EF4-FFF2-40B4-BE49-F238E27FC236}">
                <a16:creationId xmlns:a16="http://schemas.microsoft.com/office/drawing/2014/main" id="{8E9CEBB9-A46D-42C6-45A9-9CFF85F44F97}"/>
              </a:ext>
            </a:extLst>
          </p:cNvPr>
          <p:cNvSpPr txBox="1"/>
          <p:nvPr/>
        </p:nvSpPr>
        <p:spPr>
          <a:xfrm>
            <a:off x="12192000" y="5373349"/>
            <a:ext cx="3969373" cy="830997"/>
          </a:xfrm>
          <a:prstGeom prst="rect">
            <a:avLst/>
          </a:prstGeom>
          <a:noFill/>
        </p:spPr>
        <p:txBody>
          <a:bodyPr wrap="square" rtlCol="0">
            <a:spAutoFit/>
          </a:bodyPr>
          <a:lstStyle>
            <a:defPPr>
              <a:defRPr lang="en-US"/>
            </a:defPPr>
            <a:lvl1pPr algn="just">
              <a:defRPr sz="1600">
                <a:solidFill>
                  <a:schemeClr val="tx1">
                    <a:lumMod val="50000"/>
                    <a:lumOff val="50000"/>
                  </a:schemeClr>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r>
              <a:rPr lang="es-CO" dirty="0"/>
              <a:t>Lorem ipsum dolor sit amet, consectetuer adipiscing elit. Maecenas porttitor congue massa. </a:t>
            </a:r>
            <a:endParaRPr lang="en-US" dirty="0"/>
          </a:p>
        </p:txBody>
      </p:sp>
      <p:sp>
        <p:nvSpPr>
          <p:cNvPr id="14" name="CuadroTexto 13">
            <a:extLst>
              <a:ext uri="{FF2B5EF4-FFF2-40B4-BE49-F238E27FC236}">
                <a16:creationId xmlns:a16="http://schemas.microsoft.com/office/drawing/2014/main" id="{2A0B7788-4EDD-A102-F50A-AA203AACB5A8}"/>
              </a:ext>
            </a:extLst>
          </p:cNvPr>
          <p:cNvSpPr txBox="1"/>
          <p:nvPr/>
        </p:nvSpPr>
        <p:spPr>
          <a:xfrm>
            <a:off x="12192001" y="3749307"/>
            <a:ext cx="4051656" cy="830997"/>
          </a:xfrm>
          <a:prstGeom prst="rect">
            <a:avLst/>
          </a:prstGeom>
          <a:noFill/>
        </p:spPr>
        <p:txBody>
          <a:bodyPr wrap="square" rtlCol="0">
            <a:spAutoFit/>
          </a:bodyPr>
          <a:lstStyle>
            <a:defPPr>
              <a:defRPr lang="en-US"/>
            </a:defPPr>
            <a:lvl1pPr algn="just">
              <a:defRPr sz="1600">
                <a:solidFill>
                  <a:schemeClr val="tx1">
                    <a:lumMod val="50000"/>
                    <a:lumOff val="50000"/>
                  </a:schemeClr>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r>
              <a:rPr lang="es-CO" dirty="0"/>
              <a:t>Lorem ipsum dolor sit amet, consectetuer adipiscing elit. Maecenas porttitor congue massa. </a:t>
            </a:r>
            <a:endParaRPr lang="en-US" dirty="0"/>
          </a:p>
        </p:txBody>
      </p:sp>
      <p:sp>
        <p:nvSpPr>
          <p:cNvPr id="15" name="CuadroTexto 14">
            <a:extLst>
              <a:ext uri="{FF2B5EF4-FFF2-40B4-BE49-F238E27FC236}">
                <a16:creationId xmlns:a16="http://schemas.microsoft.com/office/drawing/2014/main" id="{98DF08A6-30CB-BA1C-E2DF-0370D45DFA38}"/>
              </a:ext>
            </a:extLst>
          </p:cNvPr>
          <p:cNvSpPr txBox="1"/>
          <p:nvPr/>
        </p:nvSpPr>
        <p:spPr>
          <a:xfrm>
            <a:off x="12216890" y="2125265"/>
            <a:ext cx="4150909" cy="830997"/>
          </a:xfrm>
          <a:prstGeom prst="rect">
            <a:avLst/>
          </a:prstGeom>
          <a:noFill/>
        </p:spPr>
        <p:txBody>
          <a:bodyPr wrap="square" rtlCol="0">
            <a:spAutoFit/>
          </a:bodyPr>
          <a:lstStyle/>
          <a:p>
            <a:pPr algn="just"/>
            <a:r>
              <a:rPr lang="es-CO" sz="1600" dirty="0">
                <a:solidFill>
                  <a:schemeClr val="tx1">
                    <a:lumMod val="50000"/>
                    <a:lumOff val="50000"/>
                  </a:schemeClr>
                </a:solidFill>
                <a:latin typeface="Open Sans SemiBold" panose="020B0706030804020204" pitchFamily="34" charset="0"/>
                <a:ea typeface="Open Sans SemiBold" panose="020B0706030804020204" pitchFamily="34" charset="0"/>
                <a:cs typeface="Open Sans SemiBold" panose="020B0706030804020204" pitchFamily="34" charset="0"/>
              </a:rPr>
              <a:t>Lorem ipsum dolor sit amet, consectetuer adipiscing elit. Maecenas porttitor congue massa. </a:t>
            </a:r>
            <a:endParaRPr lang="en-US" sz="1600" dirty="0">
              <a:solidFill>
                <a:schemeClr val="tx1">
                  <a:lumMod val="50000"/>
                  <a:lumOff val="50000"/>
                </a:schemeClr>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grpSp>
        <p:nvGrpSpPr>
          <p:cNvPr id="2" name="Grupo 1">
            <a:extLst>
              <a:ext uri="{FF2B5EF4-FFF2-40B4-BE49-F238E27FC236}">
                <a16:creationId xmlns:a16="http://schemas.microsoft.com/office/drawing/2014/main" id="{D0684625-07F3-9A7B-CB3B-C7E0DA365720}"/>
              </a:ext>
            </a:extLst>
          </p:cNvPr>
          <p:cNvGrpSpPr/>
          <p:nvPr/>
        </p:nvGrpSpPr>
        <p:grpSpPr>
          <a:xfrm>
            <a:off x="-1874312" y="1776645"/>
            <a:ext cx="1645920" cy="533400"/>
            <a:chOff x="6096000" y="3017520"/>
            <a:chExt cx="1645920" cy="533400"/>
          </a:xfrm>
        </p:grpSpPr>
        <p:cxnSp>
          <p:nvCxnSpPr>
            <p:cNvPr id="3" name="Conector recto 2">
              <a:extLst>
                <a:ext uri="{FF2B5EF4-FFF2-40B4-BE49-F238E27FC236}">
                  <a16:creationId xmlns:a16="http://schemas.microsoft.com/office/drawing/2014/main" id="{5DAA5603-4AB7-E7B2-7EC7-56C03F91355F}"/>
                </a:ext>
              </a:extLst>
            </p:cNvPr>
            <p:cNvCxnSpPr>
              <a:cxnSpLocks/>
            </p:cNvCxnSpPr>
            <p:nvPr/>
          </p:nvCxnSpPr>
          <p:spPr>
            <a:xfrm>
              <a:off x="6096000" y="3550920"/>
              <a:ext cx="716280" cy="0"/>
            </a:xfrm>
            <a:prstGeom prst="line">
              <a:avLst/>
            </a:prstGeom>
            <a:ln w="28575">
              <a:solidFill>
                <a:srgbClr val="EB9734"/>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4" name="Conector recto 3">
              <a:extLst>
                <a:ext uri="{FF2B5EF4-FFF2-40B4-BE49-F238E27FC236}">
                  <a16:creationId xmlns:a16="http://schemas.microsoft.com/office/drawing/2014/main" id="{370E3F82-FD03-B086-448D-EA3A0CEED72A}"/>
                </a:ext>
              </a:extLst>
            </p:cNvPr>
            <p:cNvCxnSpPr>
              <a:cxnSpLocks/>
            </p:cNvCxnSpPr>
            <p:nvPr/>
          </p:nvCxnSpPr>
          <p:spPr>
            <a:xfrm flipV="1">
              <a:off x="6812280" y="3017520"/>
              <a:ext cx="259080" cy="533400"/>
            </a:xfrm>
            <a:prstGeom prst="line">
              <a:avLst/>
            </a:prstGeom>
            <a:ln w="28575">
              <a:solidFill>
                <a:srgbClr val="EB9734"/>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5" name="Conector recto 4">
              <a:extLst>
                <a:ext uri="{FF2B5EF4-FFF2-40B4-BE49-F238E27FC236}">
                  <a16:creationId xmlns:a16="http://schemas.microsoft.com/office/drawing/2014/main" id="{12EC1A90-9226-0175-F179-D15E12D44378}"/>
                </a:ext>
              </a:extLst>
            </p:cNvPr>
            <p:cNvCxnSpPr>
              <a:cxnSpLocks/>
            </p:cNvCxnSpPr>
            <p:nvPr/>
          </p:nvCxnSpPr>
          <p:spPr>
            <a:xfrm>
              <a:off x="7071360" y="3017520"/>
              <a:ext cx="670560" cy="0"/>
            </a:xfrm>
            <a:prstGeom prst="line">
              <a:avLst/>
            </a:prstGeom>
            <a:ln w="28575">
              <a:solidFill>
                <a:srgbClr val="EB9734"/>
              </a:solidFill>
              <a:headEnd type="oval"/>
              <a:tailEnd type="oval"/>
            </a:ln>
          </p:spPr>
          <p:style>
            <a:lnRef idx="1">
              <a:schemeClr val="accent2"/>
            </a:lnRef>
            <a:fillRef idx="0">
              <a:schemeClr val="accent2"/>
            </a:fillRef>
            <a:effectRef idx="0">
              <a:schemeClr val="accent2"/>
            </a:effectRef>
            <a:fontRef idx="minor">
              <a:schemeClr val="tx1"/>
            </a:fontRef>
          </p:style>
        </p:cxnSp>
      </p:grpSp>
      <p:grpSp>
        <p:nvGrpSpPr>
          <p:cNvPr id="9" name="Grupo 8">
            <a:extLst>
              <a:ext uri="{FF2B5EF4-FFF2-40B4-BE49-F238E27FC236}">
                <a16:creationId xmlns:a16="http://schemas.microsoft.com/office/drawing/2014/main" id="{5E6707C5-F6F1-8A91-3BD9-21E23CBDEB3A}"/>
              </a:ext>
            </a:extLst>
          </p:cNvPr>
          <p:cNvGrpSpPr/>
          <p:nvPr/>
        </p:nvGrpSpPr>
        <p:grpSpPr>
          <a:xfrm>
            <a:off x="-2435471" y="3636687"/>
            <a:ext cx="2348819" cy="533400"/>
            <a:chOff x="5651178" y="3017520"/>
            <a:chExt cx="2348819" cy="533400"/>
          </a:xfrm>
        </p:grpSpPr>
        <p:cxnSp>
          <p:nvCxnSpPr>
            <p:cNvPr id="16" name="Conector recto 15">
              <a:extLst>
                <a:ext uri="{FF2B5EF4-FFF2-40B4-BE49-F238E27FC236}">
                  <a16:creationId xmlns:a16="http://schemas.microsoft.com/office/drawing/2014/main" id="{6838BA70-5BE0-1AAB-272C-5D9139645C4A}"/>
                </a:ext>
              </a:extLst>
            </p:cNvPr>
            <p:cNvCxnSpPr>
              <a:cxnSpLocks/>
            </p:cNvCxnSpPr>
            <p:nvPr/>
          </p:nvCxnSpPr>
          <p:spPr>
            <a:xfrm>
              <a:off x="5651178" y="3550920"/>
              <a:ext cx="1161102" cy="0"/>
            </a:xfrm>
            <a:prstGeom prst="line">
              <a:avLst/>
            </a:prstGeom>
            <a:ln w="28575">
              <a:solidFill>
                <a:srgbClr val="00978D"/>
              </a:solidFill>
              <a:headEnd type="oval"/>
            </a:ln>
          </p:spPr>
          <p:style>
            <a:lnRef idx="1">
              <a:schemeClr val="accent2"/>
            </a:lnRef>
            <a:fillRef idx="0">
              <a:schemeClr val="accent2"/>
            </a:fillRef>
            <a:effectRef idx="0">
              <a:schemeClr val="accent2"/>
            </a:effectRef>
            <a:fontRef idx="minor">
              <a:schemeClr val="tx1"/>
            </a:fontRef>
          </p:style>
        </p:cxnSp>
        <p:cxnSp>
          <p:nvCxnSpPr>
            <p:cNvPr id="17" name="Conector recto 16">
              <a:extLst>
                <a:ext uri="{FF2B5EF4-FFF2-40B4-BE49-F238E27FC236}">
                  <a16:creationId xmlns:a16="http://schemas.microsoft.com/office/drawing/2014/main" id="{E0BCA83F-BC25-54AD-A568-74739C072892}"/>
                </a:ext>
              </a:extLst>
            </p:cNvPr>
            <p:cNvCxnSpPr>
              <a:cxnSpLocks/>
            </p:cNvCxnSpPr>
            <p:nvPr/>
          </p:nvCxnSpPr>
          <p:spPr>
            <a:xfrm flipV="1">
              <a:off x="6812280" y="3017520"/>
              <a:ext cx="259080" cy="533400"/>
            </a:xfrm>
            <a:prstGeom prst="line">
              <a:avLst/>
            </a:prstGeom>
            <a:ln w="28575">
              <a:solidFill>
                <a:srgbClr val="00978D"/>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18" name="Conector recto 17">
              <a:extLst>
                <a:ext uri="{FF2B5EF4-FFF2-40B4-BE49-F238E27FC236}">
                  <a16:creationId xmlns:a16="http://schemas.microsoft.com/office/drawing/2014/main" id="{7F2B1CEA-A7AA-9F2E-BE33-266B2FEF8B8F}"/>
                </a:ext>
              </a:extLst>
            </p:cNvPr>
            <p:cNvCxnSpPr>
              <a:cxnSpLocks/>
            </p:cNvCxnSpPr>
            <p:nvPr/>
          </p:nvCxnSpPr>
          <p:spPr>
            <a:xfrm>
              <a:off x="7071360" y="3017520"/>
              <a:ext cx="928637" cy="0"/>
            </a:xfrm>
            <a:prstGeom prst="line">
              <a:avLst/>
            </a:prstGeom>
            <a:ln w="28575">
              <a:solidFill>
                <a:srgbClr val="00978D"/>
              </a:solidFill>
              <a:tailEnd type="oval"/>
            </a:ln>
          </p:spPr>
          <p:style>
            <a:lnRef idx="1">
              <a:schemeClr val="accent2"/>
            </a:lnRef>
            <a:fillRef idx="0">
              <a:schemeClr val="accent2"/>
            </a:fillRef>
            <a:effectRef idx="0">
              <a:schemeClr val="accent2"/>
            </a:effectRef>
            <a:fontRef idx="minor">
              <a:schemeClr val="tx1"/>
            </a:fontRef>
          </p:style>
        </p:cxnSp>
      </p:grpSp>
      <p:grpSp>
        <p:nvGrpSpPr>
          <p:cNvPr id="22" name="Grupo 21">
            <a:extLst>
              <a:ext uri="{FF2B5EF4-FFF2-40B4-BE49-F238E27FC236}">
                <a16:creationId xmlns:a16="http://schemas.microsoft.com/office/drawing/2014/main" id="{E57E67D4-32F3-F8AF-ECC0-250D2F43AD9C}"/>
              </a:ext>
            </a:extLst>
          </p:cNvPr>
          <p:cNvGrpSpPr/>
          <p:nvPr/>
        </p:nvGrpSpPr>
        <p:grpSpPr>
          <a:xfrm>
            <a:off x="-3107540" y="5029850"/>
            <a:ext cx="2879148" cy="533400"/>
            <a:chOff x="5120849" y="3017520"/>
            <a:chExt cx="2879148" cy="533400"/>
          </a:xfrm>
        </p:grpSpPr>
        <p:cxnSp>
          <p:nvCxnSpPr>
            <p:cNvPr id="23" name="Conector recto 22">
              <a:extLst>
                <a:ext uri="{FF2B5EF4-FFF2-40B4-BE49-F238E27FC236}">
                  <a16:creationId xmlns:a16="http://schemas.microsoft.com/office/drawing/2014/main" id="{BB7DBEC1-D575-FFE5-CC80-D3FEFB49FFA8}"/>
                </a:ext>
              </a:extLst>
            </p:cNvPr>
            <p:cNvCxnSpPr>
              <a:cxnSpLocks/>
            </p:cNvCxnSpPr>
            <p:nvPr/>
          </p:nvCxnSpPr>
          <p:spPr>
            <a:xfrm>
              <a:off x="5120849" y="3550920"/>
              <a:ext cx="1691431" cy="0"/>
            </a:xfrm>
            <a:prstGeom prst="line">
              <a:avLst/>
            </a:prstGeom>
            <a:ln w="28575">
              <a:solidFill>
                <a:srgbClr val="8F999D"/>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24" name="Conector recto 23">
              <a:extLst>
                <a:ext uri="{FF2B5EF4-FFF2-40B4-BE49-F238E27FC236}">
                  <a16:creationId xmlns:a16="http://schemas.microsoft.com/office/drawing/2014/main" id="{5CCC6452-CA0A-CB66-9D26-1A151CE74DAA}"/>
                </a:ext>
              </a:extLst>
            </p:cNvPr>
            <p:cNvCxnSpPr>
              <a:cxnSpLocks/>
            </p:cNvCxnSpPr>
            <p:nvPr/>
          </p:nvCxnSpPr>
          <p:spPr>
            <a:xfrm flipV="1">
              <a:off x="6812280" y="3017520"/>
              <a:ext cx="259080" cy="533400"/>
            </a:xfrm>
            <a:prstGeom prst="line">
              <a:avLst/>
            </a:prstGeom>
            <a:ln w="28575">
              <a:solidFill>
                <a:srgbClr val="8F999D"/>
              </a:solidFill>
              <a:tailEnd type="oval"/>
            </a:ln>
          </p:spPr>
          <p:style>
            <a:lnRef idx="1">
              <a:schemeClr val="accent2"/>
            </a:lnRef>
            <a:fillRef idx="0">
              <a:schemeClr val="accent2"/>
            </a:fillRef>
            <a:effectRef idx="0">
              <a:schemeClr val="accent2"/>
            </a:effectRef>
            <a:fontRef idx="minor">
              <a:schemeClr val="tx1"/>
            </a:fontRef>
          </p:style>
        </p:cxnSp>
        <p:cxnSp>
          <p:nvCxnSpPr>
            <p:cNvPr id="25" name="Conector recto 24">
              <a:extLst>
                <a:ext uri="{FF2B5EF4-FFF2-40B4-BE49-F238E27FC236}">
                  <a16:creationId xmlns:a16="http://schemas.microsoft.com/office/drawing/2014/main" id="{198BEBE2-823D-7AFB-D991-9F69BBBE1496}"/>
                </a:ext>
              </a:extLst>
            </p:cNvPr>
            <p:cNvCxnSpPr>
              <a:cxnSpLocks/>
            </p:cNvCxnSpPr>
            <p:nvPr/>
          </p:nvCxnSpPr>
          <p:spPr>
            <a:xfrm>
              <a:off x="7071360" y="3017520"/>
              <a:ext cx="928637" cy="0"/>
            </a:xfrm>
            <a:prstGeom prst="line">
              <a:avLst/>
            </a:prstGeom>
            <a:ln w="28575">
              <a:solidFill>
                <a:srgbClr val="8F999D"/>
              </a:solidFill>
              <a:tailEnd type="oval"/>
            </a:ln>
          </p:spPr>
          <p:style>
            <a:lnRef idx="1">
              <a:schemeClr val="accent2"/>
            </a:lnRef>
            <a:fillRef idx="0">
              <a:schemeClr val="accent2"/>
            </a:fillRef>
            <a:effectRef idx="0">
              <a:schemeClr val="accent2"/>
            </a:effectRef>
            <a:fontRef idx="minor">
              <a:schemeClr val="tx1"/>
            </a:fontRef>
          </p:style>
        </p:cxnSp>
      </p:grpSp>
      <p:sp>
        <p:nvSpPr>
          <p:cNvPr id="27" name="CuadroTexto 26">
            <a:extLst>
              <a:ext uri="{FF2B5EF4-FFF2-40B4-BE49-F238E27FC236}">
                <a16:creationId xmlns:a16="http://schemas.microsoft.com/office/drawing/2014/main" id="{87B13D7A-39B9-23F1-8BBE-7195185A6185}"/>
              </a:ext>
            </a:extLst>
          </p:cNvPr>
          <p:cNvSpPr txBox="1"/>
          <p:nvPr/>
        </p:nvSpPr>
        <p:spPr>
          <a:xfrm>
            <a:off x="2357052" y="-1337703"/>
            <a:ext cx="7077579" cy="830997"/>
          </a:xfrm>
          <a:prstGeom prst="rect">
            <a:avLst/>
          </a:prstGeom>
          <a:noFill/>
        </p:spPr>
        <p:txBody>
          <a:bodyPr wrap="none" rtlCol="0">
            <a:spAutoFit/>
          </a:bodyPr>
          <a:lstStyle/>
          <a:p>
            <a:r>
              <a:rPr lang="es-CO" sz="4800" dirty="0">
                <a:solidFill>
                  <a:srgbClr val="8F999D"/>
                </a:solidFill>
                <a:latin typeface="Raleway Black" pitchFamily="2" charset="0"/>
              </a:rPr>
              <a:t>INFOGRAFIA</a:t>
            </a:r>
            <a:r>
              <a:rPr lang="es-CO" sz="4800" dirty="0">
                <a:latin typeface="Raleway Black" pitchFamily="2" charset="0"/>
              </a:rPr>
              <a:t> </a:t>
            </a:r>
            <a:r>
              <a:rPr lang="es-CO" sz="4800" dirty="0">
                <a:solidFill>
                  <a:srgbClr val="EB9734"/>
                </a:solidFill>
                <a:latin typeface="Raleway Black" pitchFamily="2" charset="0"/>
              </a:rPr>
              <a:t>3 NIVELES</a:t>
            </a:r>
            <a:endParaRPr lang="en-US" sz="4800" dirty="0">
              <a:solidFill>
                <a:srgbClr val="EB9734"/>
              </a:solidFill>
              <a:latin typeface="Raleway Black" pitchFamily="2" charset="0"/>
            </a:endParaRPr>
          </a:p>
        </p:txBody>
      </p:sp>
      <p:sp>
        <p:nvSpPr>
          <p:cNvPr id="28" name="CuadroTexto 27">
            <a:extLst>
              <a:ext uri="{FF2B5EF4-FFF2-40B4-BE49-F238E27FC236}">
                <a16:creationId xmlns:a16="http://schemas.microsoft.com/office/drawing/2014/main" id="{A2A04ECC-758B-6B54-E1C7-5AE25C11F09C}"/>
              </a:ext>
            </a:extLst>
          </p:cNvPr>
          <p:cNvSpPr txBox="1"/>
          <p:nvPr/>
        </p:nvSpPr>
        <p:spPr>
          <a:xfrm>
            <a:off x="4462279" y="-744298"/>
            <a:ext cx="3336170" cy="769441"/>
          </a:xfrm>
          <a:prstGeom prst="rect">
            <a:avLst/>
          </a:prstGeom>
          <a:noFill/>
        </p:spPr>
        <p:txBody>
          <a:bodyPr wrap="none" rtlCol="0">
            <a:spAutoFit/>
          </a:bodyPr>
          <a:lstStyle/>
          <a:p>
            <a:r>
              <a:rPr lang="es-CO" sz="4400" dirty="0">
                <a:solidFill>
                  <a:srgbClr val="8F999D"/>
                </a:solidFill>
                <a:latin typeface="Open Sans SemiBold" panose="020B0706030804020204" pitchFamily="34" charset="0"/>
                <a:ea typeface="Open Sans SemiBold" panose="020B0706030804020204" pitchFamily="34" charset="0"/>
                <a:cs typeface="Open Sans SemiBold" panose="020B0706030804020204" pitchFamily="34" charset="0"/>
              </a:rPr>
              <a:t>PowerPoint</a:t>
            </a:r>
            <a:endParaRPr lang="en-US" sz="4400" dirty="0">
              <a:solidFill>
                <a:srgbClr val="EB9734"/>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pic>
        <p:nvPicPr>
          <p:cNvPr id="19" name="Imagen 18">
            <a:extLst>
              <a:ext uri="{FF2B5EF4-FFF2-40B4-BE49-F238E27FC236}">
                <a16:creationId xmlns:a16="http://schemas.microsoft.com/office/drawing/2014/main" id="{62C6D977-9648-E1D9-BC85-0D8635D84765}"/>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20" name="CuadroTexto 19">
            <a:extLst>
              <a:ext uri="{FF2B5EF4-FFF2-40B4-BE49-F238E27FC236}">
                <a16:creationId xmlns:a16="http://schemas.microsoft.com/office/drawing/2014/main" id="{654009D5-1278-ABFC-D4B1-D8579885ADD5}"/>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6" name="CuadroTexto 25">
            <a:extLst>
              <a:ext uri="{FF2B5EF4-FFF2-40B4-BE49-F238E27FC236}">
                <a16:creationId xmlns:a16="http://schemas.microsoft.com/office/drawing/2014/main" id="{157DDE8A-C49B-F4EE-236E-D0109EF8ADD2}"/>
              </a:ext>
            </a:extLst>
          </p:cNvPr>
          <p:cNvSpPr txBox="1"/>
          <p:nvPr/>
        </p:nvSpPr>
        <p:spPr>
          <a:xfrm>
            <a:off x="3456451" y="2832295"/>
            <a:ext cx="5192447" cy="707886"/>
          </a:xfrm>
          <a:prstGeom prst="rect">
            <a:avLst/>
          </a:prstGeom>
          <a:noFill/>
        </p:spPr>
        <p:txBody>
          <a:bodyPr wrap="none" rtlCol="0">
            <a:spAutoFit/>
          </a:bodyPr>
          <a:lstStyle/>
          <a:p>
            <a:r>
              <a:rPr lang="en-US" sz="4000" dirty="0" err="1">
                <a:solidFill>
                  <a:srgbClr val="EB9734"/>
                </a:solidFill>
                <a:latin typeface="Raleway Black" pitchFamily="2" charset="0"/>
              </a:rPr>
              <a:t>OBJETIVO</a:t>
            </a:r>
            <a:r>
              <a:rPr lang="en-US" sz="4000" dirty="0">
                <a:solidFill>
                  <a:srgbClr val="EB9734"/>
                </a:solidFill>
                <a:latin typeface="Raleway Black" pitchFamily="2" charset="0"/>
              </a:rPr>
              <a:t> GENERAL</a:t>
            </a:r>
          </a:p>
        </p:txBody>
      </p:sp>
    </p:spTree>
    <p:extLst>
      <p:ext uri="{BB962C8B-B14F-4D97-AF65-F5344CB8AC3E}">
        <p14:creationId xmlns:p14="http://schemas.microsoft.com/office/powerpoint/2010/main" val="30033423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uadroTexto 10">
            <a:extLst>
              <a:ext uri="{FF2B5EF4-FFF2-40B4-BE49-F238E27FC236}">
                <a16:creationId xmlns:a16="http://schemas.microsoft.com/office/drawing/2014/main" id="{E6364B03-8BE8-6ED5-4CCE-26078AB0B956}"/>
              </a:ext>
            </a:extLst>
          </p:cNvPr>
          <p:cNvSpPr txBox="1"/>
          <p:nvPr/>
        </p:nvSpPr>
        <p:spPr>
          <a:xfrm>
            <a:off x="1459845" y="1919667"/>
            <a:ext cx="9447892" cy="2308324"/>
          </a:xfrm>
          <a:prstGeom prst="rect">
            <a:avLst/>
          </a:prstGeom>
          <a:noFill/>
        </p:spPr>
        <p:txBody>
          <a:bodyPr wrap="square" rtlCol="0">
            <a:spAutoFit/>
          </a:bodyPr>
          <a:lstStyle/>
          <a:p>
            <a:pPr algn="just"/>
            <a:r>
              <a:rPr lang="es-MX" sz="2400" dirty="0">
                <a:solidFill>
                  <a:schemeClr val="bg1"/>
                </a:solidFill>
                <a:latin typeface="Raleway Black" pitchFamily="2" charset="0"/>
                <a:ea typeface="Open Sans SemiBold" panose="020B0706030804020204" pitchFamily="34" charset="0"/>
                <a:cs typeface="Open Sans SemiBold" panose="020B0706030804020204" pitchFamily="34" charset="0"/>
              </a:rPr>
              <a:t>Desarrollar un modelo de inteligencia artificial basado en el campo del Procesamiento del Lenguaje Natural para la </a:t>
            </a:r>
            <a:r>
              <a:rPr lang="es-MX" sz="2400" dirty="0">
                <a:solidFill>
                  <a:schemeClr val="accent2"/>
                </a:solidFill>
                <a:latin typeface="Raleway Black" pitchFamily="2" charset="0"/>
                <a:ea typeface="Open Sans SemiBold" panose="020B0706030804020204" pitchFamily="34" charset="0"/>
                <a:cs typeface="Open Sans SemiBold" panose="020B0706030804020204" pitchFamily="34" charset="0"/>
              </a:rPr>
              <a:t>generación de código CSS predefinido</a:t>
            </a:r>
            <a:r>
              <a:rPr lang="es-MX" sz="2400" dirty="0">
                <a:solidFill>
                  <a:schemeClr val="bg1"/>
                </a:solidFill>
                <a:latin typeface="Raleway Black" pitchFamily="2" charset="0"/>
                <a:ea typeface="Open Sans SemiBold" panose="020B0706030804020204" pitchFamily="34" charset="0"/>
                <a:cs typeface="Open Sans SemiBold" panose="020B0706030804020204" pitchFamily="34" charset="0"/>
              </a:rPr>
              <a:t>, que facilite el trabajo de los desarrolladores de software, reduciendo así el tiempo de desarrollo al generar diseños predefinidos y personalizables.</a:t>
            </a:r>
            <a:endParaRPr lang="en-US" sz="2400" dirty="0">
              <a:solidFill>
                <a:schemeClr val="bg1"/>
              </a:solidFill>
              <a:latin typeface="Raleway Black" pitchFamily="2" charset="0"/>
              <a:ea typeface="Open Sans SemiBold" panose="020B0706030804020204" pitchFamily="34" charset="0"/>
              <a:cs typeface="Open Sans SemiBold" panose="020B0706030804020204" pitchFamily="34" charset="0"/>
            </a:endParaRPr>
          </a:p>
        </p:txBody>
      </p:sp>
      <p:sp>
        <p:nvSpPr>
          <p:cNvPr id="27" name="CuadroTexto 26">
            <a:extLst>
              <a:ext uri="{FF2B5EF4-FFF2-40B4-BE49-F238E27FC236}">
                <a16:creationId xmlns:a16="http://schemas.microsoft.com/office/drawing/2014/main" id="{87B13D7A-39B9-23F1-8BBE-7195185A6185}"/>
              </a:ext>
            </a:extLst>
          </p:cNvPr>
          <p:cNvSpPr txBox="1"/>
          <p:nvPr/>
        </p:nvSpPr>
        <p:spPr>
          <a:xfrm>
            <a:off x="4159412" y="307461"/>
            <a:ext cx="3693640" cy="523220"/>
          </a:xfrm>
          <a:prstGeom prst="rect">
            <a:avLst/>
          </a:prstGeom>
          <a:noFill/>
        </p:spPr>
        <p:txBody>
          <a:bodyPr wrap="none" rtlCol="0">
            <a:spAutoFit/>
          </a:bodyPr>
          <a:lstStyle/>
          <a:p>
            <a:r>
              <a:rPr lang="en-US" sz="2800" dirty="0" err="1">
                <a:solidFill>
                  <a:srgbClr val="EB9734"/>
                </a:solidFill>
                <a:latin typeface="Raleway Black" pitchFamily="2" charset="0"/>
              </a:rPr>
              <a:t>OBJETIVO</a:t>
            </a:r>
            <a:r>
              <a:rPr lang="en-US" sz="2800" dirty="0">
                <a:solidFill>
                  <a:srgbClr val="EB9734"/>
                </a:solidFill>
                <a:latin typeface="Raleway Black" pitchFamily="2" charset="0"/>
              </a:rPr>
              <a:t> GENERAL</a:t>
            </a:r>
          </a:p>
        </p:txBody>
      </p:sp>
      <p:pic>
        <p:nvPicPr>
          <p:cNvPr id="19" name="Imagen 18">
            <a:extLst>
              <a:ext uri="{FF2B5EF4-FFF2-40B4-BE49-F238E27FC236}">
                <a16:creationId xmlns:a16="http://schemas.microsoft.com/office/drawing/2014/main" id="{9CFCF00A-BC29-624E-C884-59E3760894F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20" name="CuadroTexto 19">
            <a:extLst>
              <a:ext uri="{FF2B5EF4-FFF2-40B4-BE49-F238E27FC236}">
                <a16:creationId xmlns:a16="http://schemas.microsoft.com/office/drawing/2014/main" id="{862420DE-757B-6285-AF97-EA1907B94B71}"/>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 name="Marco 1">
            <a:extLst>
              <a:ext uri="{FF2B5EF4-FFF2-40B4-BE49-F238E27FC236}">
                <a16:creationId xmlns:a16="http://schemas.microsoft.com/office/drawing/2014/main" id="{5D4D7C5F-06D1-62DB-9343-B07E1EA05D99}"/>
              </a:ext>
            </a:extLst>
          </p:cNvPr>
          <p:cNvSpPr/>
          <p:nvPr/>
        </p:nvSpPr>
        <p:spPr>
          <a:xfrm rot="8561659">
            <a:off x="9502288" y="5266961"/>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Marco 2">
            <a:extLst>
              <a:ext uri="{FF2B5EF4-FFF2-40B4-BE49-F238E27FC236}">
                <a16:creationId xmlns:a16="http://schemas.microsoft.com/office/drawing/2014/main" id="{0D2211A2-FE16-6804-B97B-18D83D4741E2}"/>
              </a:ext>
            </a:extLst>
          </p:cNvPr>
          <p:cNvSpPr/>
          <p:nvPr/>
        </p:nvSpPr>
        <p:spPr>
          <a:xfrm rot="6213016">
            <a:off x="10915527" y="5149328"/>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Marco 3">
            <a:extLst>
              <a:ext uri="{FF2B5EF4-FFF2-40B4-BE49-F238E27FC236}">
                <a16:creationId xmlns:a16="http://schemas.microsoft.com/office/drawing/2014/main" id="{F3AF34A3-B019-932B-2E4C-56148C89CF02}"/>
              </a:ext>
            </a:extLst>
          </p:cNvPr>
          <p:cNvSpPr/>
          <p:nvPr/>
        </p:nvSpPr>
        <p:spPr>
          <a:xfrm rot="8409895">
            <a:off x="1102284" y="5271942"/>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Marco 4">
            <a:extLst>
              <a:ext uri="{FF2B5EF4-FFF2-40B4-BE49-F238E27FC236}">
                <a16:creationId xmlns:a16="http://schemas.microsoft.com/office/drawing/2014/main" id="{200A66D6-3519-314A-51EE-763DF2500C1D}"/>
              </a:ext>
            </a:extLst>
          </p:cNvPr>
          <p:cNvSpPr/>
          <p:nvPr/>
        </p:nvSpPr>
        <p:spPr>
          <a:xfrm rot="2700000">
            <a:off x="10402713" y="101187"/>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Marco 5">
            <a:extLst>
              <a:ext uri="{FF2B5EF4-FFF2-40B4-BE49-F238E27FC236}">
                <a16:creationId xmlns:a16="http://schemas.microsoft.com/office/drawing/2014/main" id="{B8B3D805-BA03-C98E-E01B-D09A4EE7B12A}"/>
              </a:ext>
            </a:extLst>
          </p:cNvPr>
          <p:cNvSpPr/>
          <p:nvPr/>
        </p:nvSpPr>
        <p:spPr>
          <a:xfrm rot="10646673">
            <a:off x="133389" y="5149328"/>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Marco 6">
            <a:extLst>
              <a:ext uri="{FF2B5EF4-FFF2-40B4-BE49-F238E27FC236}">
                <a16:creationId xmlns:a16="http://schemas.microsoft.com/office/drawing/2014/main" id="{3393C719-FE86-45DB-8220-B3DF1F0574E4}"/>
              </a:ext>
            </a:extLst>
          </p:cNvPr>
          <p:cNvSpPr/>
          <p:nvPr/>
        </p:nvSpPr>
        <p:spPr>
          <a:xfrm rot="14378614">
            <a:off x="197875" y="1821143"/>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450065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o 5">
            <a:extLst>
              <a:ext uri="{FF2B5EF4-FFF2-40B4-BE49-F238E27FC236}">
                <a16:creationId xmlns:a16="http://schemas.microsoft.com/office/drawing/2014/main" id="{574890B2-6849-58DC-4362-6D97A2022F05}"/>
              </a:ext>
            </a:extLst>
          </p:cNvPr>
          <p:cNvSpPr/>
          <p:nvPr/>
        </p:nvSpPr>
        <p:spPr>
          <a:xfrm rot="20150460">
            <a:off x="613552" y="6777334"/>
            <a:ext cx="3468704" cy="3346996"/>
          </a:xfrm>
          <a:prstGeom prst="frame">
            <a:avLst>
              <a:gd name="adj1" fmla="val 17453"/>
            </a:avLst>
          </a:prstGeom>
          <a:solidFill>
            <a:srgbClr val="929CA0"/>
          </a:solidFill>
          <a:ln>
            <a:noFill/>
          </a:ln>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Marco 6">
            <a:extLst>
              <a:ext uri="{FF2B5EF4-FFF2-40B4-BE49-F238E27FC236}">
                <a16:creationId xmlns:a16="http://schemas.microsoft.com/office/drawing/2014/main" id="{FC6ABC61-5852-AABB-A16D-4051CECBD36C}"/>
              </a:ext>
            </a:extLst>
          </p:cNvPr>
          <p:cNvSpPr/>
          <p:nvPr/>
        </p:nvSpPr>
        <p:spPr>
          <a:xfrm rot="6903560">
            <a:off x="1425061" y="-2607988"/>
            <a:ext cx="2776936" cy="2679500"/>
          </a:xfrm>
          <a:prstGeom prst="frame">
            <a:avLst>
              <a:gd name="adj1" fmla="val 31126"/>
            </a:avLst>
          </a:prstGeom>
          <a:solidFill>
            <a:srgbClr val="009B90"/>
          </a:solidFill>
          <a:ln>
            <a:noFill/>
          </a:ln>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Marco 7">
            <a:extLst>
              <a:ext uri="{FF2B5EF4-FFF2-40B4-BE49-F238E27FC236}">
                <a16:creationId xmlns:a16="http://schemas.microsoft.com/office/drawing/2014/main" id="{B25B7CBB-5B0D-3F05-D7F3-575EFB2515CF}"/>
              </a:ext>
            </a:extLst>
          </p:cNvPr>
          <p:cNvSpPr/>
          <p:nvPr/>
        </p:nvSpPr>
        <p:spPr>
          <a:xfrm rot="9889402">
            <a:off x="-1910492" y="2755442"/>
            <a:ext cx="1298862" cy="1266716"/>
          </a:xfrm>
          <a:prstGeom prst="frame">
            <a:avLst>
              <a:gd name="adj1" fmla="val 50000"/>
            </a:avLst>
          </a:prstGeom>
          <a:solidFill>
            <a:srgbClr val="EF9B35"/>
          </a:solidFill>
          <a:ln>
            <a:noFill/>
          </a:ln>
          <a:scene3d>
            <a:camera prst="isometricTopUp">
              <a:rot lat="19476219" lon="18883143" rev="909743"/>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CuadroTexto 9">
            <a:extLst>
              <a:ext uri="{FF2B5EF4-FFF2-40B4-BE49-F238E27FC236}">
                <a16:creationId xmlns:a16="http://schemas.microsoft.com/office/drawing/2014/main" id="{5D6C2A9A-6F58-2CC9-E33F-5F46A26A68AC}"/>
              </a:ext>
            </a:extLst>
          </p:cNvPr>
          <p:cNvSpPr txBox="1"/>
          <p:nvPr/>
        </p:nvSpPr>
        <p:spPr>
          <a:xfrm>
            <a:off x="12192000" y="4850129"/>
            <a:ext cx="2840842" cy="523220"/>
          </a:xfrm>
          <a:prstGeom prst="rect">
            <a:avLst/>
          </a:prstGeom>
          <a:noFill/>
        </p:spPr>
        <p:txBody>
          <a:bodyPr wrap="none" rtlCol="0">
            <a:spAutoFit/>
          </a:bodyPr>
          <a:lstStyle/>
          <a:p>
            <a:r>
              <a:rPr lang="es-CO" sz="2800" dirty="0">
                <a:solidFill>
                  <a:schemeClr val="tx1">
                    <a:lumMod val="65000"/>
                    <a:lumOff val="35000"/>
                  </a:schemeClr>
                </a:solidFill>
                <a:latin typeface="Raleway Black" pitchFamily="2" charset="0"/>
                <a:ea typeface="Open Sans SemiBold" panose="020B0706030804020204" pitchFamily="34" charset="0"/>
                <a:cs typeface="Open Sans SemiBold" panose="020B0706030804020204" pitchFamily="34" charset="0"/>
              </a:rPr>
              <a:t>Información 01</a:t>
            </a:r>
            <a:endParaRPr lang="en-US" sz="2800" dirty="0">
              <a:solidFill>
                <a:schemeClr val="tx1">
                  <a:lumMod val="65000"/>
                  <a:lumOff val="35000"/>
                </a:schemeClr>
              </a:solidFill>
              <a:latin typeface="Raleway Black" pitchFamily="2" charset="0"/>
              <a:ea typeface="Open Sans SemiBold" panose="020B0706030804020204" pitchFamily="34" charset="0"/>
              <a:cs typeface="Open Sans SemiBold" panose="020B0706030804020204" pitchFamily="34" charset="0"/>
            </a:endParaRPr>
          </a:p>
        </p:txBody>
      </p:sp>
      <p:sp>
        <p:nvSpPr>
          <p:cNvPr id="11" name="CuadroTexto 10">
            <a:extLst>
              <a:ext uri="{FF2B5EF4-FFF2-40B4-BE49-F238E27FC236}">
                <a16:creationId xmlns:a16="http://schemas.microsoft.com/office/drawing/2014/main" id="{E6364B03-8BE8-6ED5-4CCE-26078AB0B956}"/>
              </a:ext>
            </a:extLst>
          </p:cNvPr>
          <p:cNvSpPr txBox="1"/>
          <p:nvPr/>
        </p:nvSpPr>
        <p:spPr>
          <a:xfrm>
            <a:off x="12192000" y="3248214"/>
            <a:ext cx="2858475" cy="523220"/>
          </a:xfrm>
          <a:prstGeom prst="rect">
            <a:avLst/>
          </a:prstGeom>
          <a:noFill/>
        </p:spPr>
        <p:txBody>
          <a:bodyPr wrap="none" rtlCol="0">
            <a:spAutoFit/>
          </a:bodyPr>
          <a:lstStyle/>
          <a:p>
            <a:r>
              <a:rPr lang="es-CO" sz="2800" dirty="0">
                <a:solidFill>
                  <a:srgbClr val="009A90"/>
                </a:solidFill>
                <a:latin typeface="Raleway Black" pitchFamily="2" charset="0"/>
                <a:ea typeface="Open Sans SemiBold" panose="020B0706030804020204" pitchFamily="34" charset="0"/>
                <a:cs typeface="Open Sans SemiBold" panose="020B0706030804020204" pitchFamily="34" charset="0"/>
              </a:rPr>
              <a:t>Información 02</a:t>
            </a:r>
            <a:endParaRPr lang="en-US" sz="2800" dirty="0">
              <a:solidFill>
                <a:srgbClr val="009A90"/>
              </a:solidFill>
              <a:latin typeface="Raleway Black" pitchFamily="2" charset="0"/>
              <a:ea typeface="Open Sans SemiBold" panose="020B0706030804020204" pitchFamily="34" charset="0"/>
              <a:cs typeface="Open Sans SemiBold" panose="020B0706030804020204" pitchFamily="34" charset="0"/>
            </a:endParaRPr>
          </a:p>
        </p:txBody>
      </p:sp>
      <p:sp>
        <p:nvSpPr>
          <p:cNvPr id="12" name="CuadroTexto 11">
            <a:extLst>
              <a:ext uri="{FF2B5EF4-FFF2-40B4-BE49-F238E27FC236}">
                <a16:creationId xmlns:a16="http://schemas.microsoft.com/office/drawing/2014/main" id="{BBA8378A-01B3-B9B5-4AA8-DE5194191A37}"/>
              </a:ext>
            </a:extLst>
          </p:cNvPr>
          <p:cNvSpPr txBox="1"/>
          <p:nvPr/>
        </p:nvSpPr>
        <p:spPr>
          <a:xfrm>
            <a:off x="12192000" y="1660274"/>
            <a:ext cx="2852063" cy="523220"/>
          </a:xfrm>
          <a:prstGeom prst="rect">
            <a:avLst/>
          </a:prstGeom>
          <a:noFill/>
        </p:spPr>
        <p:txBody>
          <a:bodyPr wrap="none" rtlCol="0">
            <a:spAutoFit/>
          </a:bodyPr>
          <a:lstStyle/>
          <a:p>
            <a:r>
              <a:rPr lang="es-CO" sz="2800" b="1" dirty="0">
                <a:solidFill>
                  <a:srgbClr val="FFC000"/>
                </a:solidFill>
                <a:latin typeface="Raleway Black" pitchFamily="2" charset="0"/>
                <a:ea typeface="Open Sans SemiBold" panose="020B0706030804020204" pitchFamily="34" charset="0"/>
                <a:cs typeface="Open Sans SemiBold" panose="020B0706030804020204" pitchFamily="34" charset="0"/>
              </a:rPr>
              <a:t>Información 03</a:t>
            </a:r>
            <a:endParaRPr lang="en-US" sz="2800" b="1" dirty="0">
              <a:solidFill>
                <a:srgbClr val="FFC000"/>
              </a:solidFill>
              <a:latin typeface="Raleway Black" pitchFamily="2" charset="0"/>
              <a:ea typeface="Open Sans SemiBold" panose="020B0706030804020204" pitchFamily="34" charset="0"/>
              <a:cs typeface="Open Sans SemiBold" panose="020B0706030804020204" pitchFamily="34" charset="0"/>
            </a:endParaRPr>
          </a:p>
        </p:txBody>
      </p:sp>
      <p:sp>
        <p:nvSpPr>
          <p:cNvPr id="13" name="CuadroTexto 12">
            <a:extLst>
              <a:ext uri="{FF2B5EF4-FFF2-40B4-BE49-F238E27FC236}">
                <a16:creationId xmlns:a16="http://schemas.microsoft.com/office/drawing/2014/main" id="{8E9CEBB9-A46D-42C6-45A9-9CFF85F44F97}"/>
              </a:ext>
            </a:extLst>
          </p:cNvPr>
          <p:cNvSpPr txBox="1"/>
          <p:nvPr/>
        </p:nvSpPr>
        <p:spPr>
          <a:xfrm>
            <a:off x="12192000" y="5373349"/>
            <a:ext cx="3969373" cy="830997"/>
          </a:xfrm>
          <a:prstGeom prst="rect">
            <a:avLst/>
          </a:prstGeom>
          <a:noFill/>
        </p:spPr>
        <p:txBody>
          <a:bodyPr wrap="square" rtlCol="0">
            <a:spAutoFit/>
          </a:bodyPr>
          <a:lstStyle>
            <a:defPPr>
              <a:defRPr lang="en-US"/>
            </a:defPPr>
            <a:lvl1pPr algn="just">
              <a:defRPr sz="1600">
                <a:solidFill>
                  <a:schemeClr val="tx1">
                    <a:lumMod val="50000"/>
                    <a:lumOff val="50000"/>
                  </a:schemeClr>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r>
              <a:rPr lang="es-CO" dirty="0"/>
              <a:t>Lorem ipsum dolor sit amet, consectetuer adipiscing elit. Maecenas porttitor congue massa. </a:t>
            </a:r>
            <a:endParaRPr lang="en-US" dirty="0"/>
          </a:p>
        </p:txBody>
      </p:sp>
      <p:sp>
        <p:nvSpPr>
          <p:cNvPr id="14" name="CuadroTexto 13">
            <a:extLst>
              <a:ext uri="{FF2B5EF4-FFF2-40B4-BE49-F238E27FC236}">
                <a16:creationId xmlns:a16="http://schemas.microsoft.com/office/drawing/2014/main" id="{2A0B7788-4EDD-A102-F50A-AA203AACB5A8}"/>
              </a:ext>
            </a:extLst>
          </p:cNvPr>
          <p:cNvSpPr txBox="1"/>
          <p:nvPr/>
        </p:nvSpPr>
        <p:spPr>
          <a:xfrm>
            <a:off x="12192001" y="3749307"/>
            <a:ext cx="4051656" cy="830997"/>
          </a:xfrm>
          <a:prstGeom prst="rect">
            <a:avLst/>
          </a:prstGeom>
          <a:noFill/>
        </p:spPr>
        <p:txBody>
          <a:bodyPr wrap="square" rtlCol="0">
            <a:spAutoFit/>
          </a:bodyPr>
          <a:lstStyle>
            <a:defPPr>
              <a:defRPr lang="en-US"/>
            </a:defPPr>
            <a:lvl1pPr algn="just">
              <a:defRPr sz="1600">
                <a:solidFill>
                  <a:schemeClr val="tx1">
                    <a:lumMod val="50000"/>
                    <a:lumOff val="50000"/>
                  </a:schemeClr>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r>
              <a:rPr lang="es-CO" dirty="0"/>
              <a:t>Lorem ipsum dolor sit amet, consectetuer adipiscing elit. Maecenas porttitor congue massa. </a:t>
            </a:r>
            <a:endParaRPr lang="en-US" dirty="0"/>
          </a:p>
        </p:txBody>
      </p:sp>
      <p:sp>
        <p:nvSpPr>
          <p:cNvPr id="15" name="CuadroTexto 14">
            <a:extLst>
              <a:ext uri="{FF2B5EF4-FFF2-40B4-BE49-F238E27FC236}">
                <a16:creationId xmlns:a16="http://schemas.microsoft.com/office/drawing/2014/main" id="{98DF08A6-30CB-BA1C-E2DF-0370D45DFA38}"/>
              </a:ext>
            </a:extLst>
          </p:cNvPr>
          <p:cNvSpPr txBox="1"/>
          <p:nvPr/>
        </p:nvSpPr>
        <p:spPr>
          <a:xfrm>
            <a:off x="12216890" y="2125265"/>
            <a:ext cx="4150909" cy="830997"/>
          </a:xfrm>
          <a:prstGeom prst="rect">
            <a:avLst/>
          </a:prstGeom>
          <a:noFill/>
        </p:spPr>
        <p:txBody>
          <a:bodyPr wrap="square" rtlCol="0">
            <a:spAutoFit/>
          </a:bodyPr>
          <a:lstStyle/>
          <a:p>
            <a:pPr algn="just"/>
            <a:r>
              <a:rPr lang="es-CO" sz="1600" dirty="0">
                <a:solidFill>
                  <a:schemeClr val="tx1">
                    <a:lumMod val="50000"/>
                    <a:lumOff val="50000"/>
                  </a:schemeClr>
                </a:solidFill>
                <a:latin typeface="Open Sans SemiBold" panose="020B0706030804020204" pitchFamily="34" charset="0"/>
                <a:ea typeface="Open Sans SemiBold" panose="020B0706030804020204" pitchFamily="34" charset="0"/>
                <a:cs typeface="Open Sans SemiBold" panose="020B0706030804020204" pitchFamily="34" charset="0"/>
              </a:rPr>
              <a:t>Lorem ipsum dolor sit amet, consectetuer adipiscing elit. Maecenas porttitor congue massa. </a:t>
            </a:r>
            <a:endParaRPr lang="en-US" sz="1600" dirty="0">
              <a:solidFill>
                <a:schemeClr val="tx1">
                  <a:lumMod val="50000"/>
                  <a:lumOff val="50000"/>
                </a:schemeClr>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grpSp>
        <p:nvGrpSpPr>
          <p:cNvPr id="2" name="Grupo 1">
            <a:extLst>
              <a:ext uri="{FF2B5EF4-FFF2-40B4-BE49-F238E27FC236}">
                <a16:creationId xmlns:a16="http://schemas.microsoft.com/office/drawing/2014/main" id="{D0684625-07F3-9A7B-CB3B-C7E0DA365720}"/>
              </a:ext>
            </a:extLst>
          </p:cNvPr>
          <p:cNvGrpSpPr/>
          <p:nvPr/>
        </p:nvGrpSpPr>
        <p:grpSpPr>
          <a:xfrm>
            <a:off x="-1874312" y="1776645"/>
            <a:ext cx="1645920" cy="533400"/>
            <a:chOff x="6096000" y="3017520"/>
            <a:chExt cx="1645920" cy="533400"/>
          </a:xfrm>
        </p:grpSpPr>
        <p:cxnSp>
          <p:nvCxnSpPr>
            <p:cNvPr id="3" name="Conector recto 2">
              <a:extLst>
                <a:ext uri="{FF2B5EF4-FFF2-40B4-BE49-F238E27FC236}">
                  <a16:creationId xmlns:a16="http://schemas.microsoft.com/office/drawing/2014/main" id="{5DAA5603-4AB7-E7B2-7EC7-56C03F91355F}"/>
                </a:ext>
              </a:extLst>
            </p:cNvPr>
            <p:cNvCxnSpPr>
              <a:cxnSpLocks/>
            </p:cNvCxnSpPr>
            <p:nvPr/>
          </p:nvCxnSpPr>
          <p:spPr>
            <a:xfrm>
              <a:off x="6096000" y="3550920"/>
              <a:ext cx="716280" cy="0"/>
            </a:xfrm>
            <a:prstGeom prst="line">
              <a:avLst/>
            </a:prstGeom>
            <a:ln w="28575">
              <a:solidFill>
                <a:srgbClr val="EB9734"/>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4" name="Conector recto 3">
              <a:extLst>
                <a:ext uri="{FF2B5EF4-FFF2-40B4-BE49-F238E27FC236}">
                  <a16:creationId xmlns:a16="http://schemas.microsoft.com/office/drawing/2014/main" id="{370E3F82-FD03-B086-448D-EA3A0CEED72A}"/>
                </a:ext>
              </a:extLst>
            </p:cNvPr>
            <p:cNvCxnSpPr>
              <a:cxnSpLocks/>
            </p:cNvCxnSpPr>
            <p:nvPr/>
          </p:nvCxnSpPr>
          <p:spPr>
            <a:xfrm flipV="1">
              <a:off x="6812280" y="3017520"/>
              <a:ext cx="259080" cy="533400"/>
            </a:xfrm>
            <a:prstGeom prst="line">
              <a:avLst/>
            </a:prstGeom>
            <a:ln w="28575">
              <a:solidFill>
                <a:srgbClr val="EB9734"/>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5" name="Conector recto 4">
              <a:extLst>
                <a:ext uri="{FF2B5EF4-FFF2-40B4-BE49-F238E27FC236}">
                  <a16:creationId xmlns:a16="http://schemas.microsoft.com/office/drawing/2014/main" id="{12EC1A90-9226-0175-F179-D15E12D44378}"/>
                </a:ext>
              </a:extLst>
            </p:cNvPr>
            <p:cNvCxnSpPr>
              <a:cxnSpLocks/>
            </p:cNvCxnSpPr>
            <p:nvPr/>
          </p:nvCxnSpPr>
          <p:spPr>
            <a:xfrm>
              <a:off x="7071360" y="3017520"/>
              <a:ext cx="670560" cy="0"/>
            </a:xfrm>
            <a:prstGeom prst="line">
              <a:avLst/>
            </a:prstGeom>
            <a:ln w="28575">
              <a:solidFill>
                <a:srgbClr val="EB9734"/>
              </a:solidFill>
              <a:headEnd type="oval"/>
              <a:tailEnd type="oval"/>
            </a:ln>
          </p:spPr>
          <p:style>
            <a:lnRef idx="1">
              <a:schemeClr val="accent2"/>
            </a:lnRef>
            <a:fillRef idx="0">
              <a:schemeClr val="accent2"/>
            </a:fillRef>
            <a:effectRef idx="0">
              <a:schemeClr val="accent2"/>
            </a:effectRef>
            <a:fontRef idx="minor">
              <a:schemeClr val="tx1"/>
            </a:fontRef>
          </p:style>
        </p:cxnSp>
      </p:grpSp>
      <p:grpSp>
        <p:nvGrpSpPr>
          <p:cNvPr id="9" name="Grupo 8">
            <a:extLst>
              <a:ext uri="{FF2B5EF4-FFF2-40B4-BE49-F238E27FC236}">
                <a16:creationId xmlns:a16="http://schemas.microsoft.com/office/drawing/2014/main" id="{5E6707C5-F6F1-8A91-3BD9-21E23CBDEB3A}"/>
              </a:ext>
            </a:extLst>
          </p:cNvPr>
          <p:cNvGrpSpPr/>
          <p:nvPr/>
        </p:nvGrpSpPr>
        <p:grpSpPr>
          <a:xfrm>
            <a:off x="-2435471" y="3636687"/>
            <a:ext cx="2348819" cy="533400"/>
            <a:chOff x="5651178" y="3017520"/>
            <a:chExt cx="2348819" cy="533400"/>
          </a:xfrm>
        </p:grpSpPr>
        <p:cxnSp>
          <p:nvCxnSpPr>
            <p:cNvPr id="16" name="Conector recto 15">
              <a:extLst>
                <a:ext uri="{FF2B5EF4-FFF2-40B4-BE49-F238E27FC236}">
                  <a16:creationId xmlns:a16="http://schemas.microsoft.com/office/drawing/2014/main" id="{6838BA70-5BE0-1AAB-272C-5D9139645C4A}"/>
                </a:ext>
              </a:extLst>
            </p:cNvPr>
            <p:cNvCxnSpPr>
              <a:cxnSpLocks/>
            </p:cNvCxnSpPr>
            <p:nvPr/>
          </p:nvCxnSpPr>
          <p:spPr>
            <a:xfrm>
              <a:off x="5651178" y="3550920"/>
              <a:ext cx="1161102" cy="0"/>
            </a:xfrm>
            <a:prstGeom prst="line">
              <a:avLst/>
            </a:prstGeom>
            <a:ln w="28575">
              <a:solidFill>
                <a:srgbClr val="00978D"/>
              </a:solidFill>
              <a:headEnd type="oval"/>
            </a:ln>
          </p:spPr>
          <p:style>
            <a:lnRef idx="1">
              <a:schemeClr val="accent2"/>
            </a:lnRef>
            <a:fillRef idx="0">
              <a:schemeClr val="accent2"/>
            </a:fillRef>
            <a:effectRef idx="0">
              <a:schemeClr val="accent2"/>
            </a:effectRef>
            <a:fontRef idx="minor">
              <a:schemeClr val="tx1"/>
            </a:fontRef>
          </p:style>
        </p:cxnSp>
        <p:cxnSp>
          <p:nvCxnSpPr>
            <p:cNvPr id="17" name="Conector recto 16">
              <a:extLst>
                <a:ext uri="{FF2B5EF4-FFF2-40B4-BE49-F238E27FC236}">
                  <a16:creationId xmlns:a16="http://schemas.microsoft.com/office/drawing/2014/main" id="{E0BCA83F-BC25-54AD-A568-74739C072892}"/>
                </a:ext>
              </a:extLst>
            </p:cNvPr>
            <p:cNvCxnSpPr>
              <a:cxnSpLocks/>
            </p:cNvCxnSpPr>
            <p:nvPr/>
          </p:nvCxnSpPr>
          <p:spPr>
            <a:xfrm flipV="1">
              <a:off x="6812280" y="3017520"/>
              <a:ext cx="259080" cy="533400"/>
            </a:xfrm>
            <a:prstGeom prst="line">
              <a:avLst/>
            </a:prstGeom>
            <a:ln w="28575">
              <a:solidFill>
                <a:srgbClr val="00978D"/>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18" name="Conector recto 17">
              <a:extLst>
                <a:ext uri="{FF2B5EF4-FFF2-40B4-BE49-F238E27FC236}">
                  <a16:creationId xmlns:a16="http://schemas.microsoft.com/office/drawing/2014/main" id="{7F2B1CEA-A7AA-9F2E-BE33-266B2FEF8B8F}"/>
                </a:ext>
              </a:extLst>
            </p:cNvPr>
            <p:cNvCxnSpPr>
              <a:cxnSpLocks/>
            </p:cNvCxnSpPr>
            <p:nvPr/>
          </p:nvCxnSpPr>
          <p:spPr>
            <a:xfrm>
              <a:off x="7071360" y="3017520"/>
              <a:ext cx="928637" cy="0"/>
            </a:xfrm>
            <a:prstGeom prst="line">
              <a:avLst/>
            </a:prstGeom>
            <a:ln w="28575">
              <a:solidFill>
                <a:srgbClr val="00978D"/>
              </a:solidFill>
              <a:tailEnd type="oval"/>
            </a:ln>
          </p:spPr>
          <p:style>
            <a:lnRef idx="1">
              <a:schemeClr val="accent2"/>
            </a:lnRef>
            <a:fillRef idx="0">
              <a:schemeClr val="accent2"/>
            </a:fillRef>
            <a:effectRef idx="0">
              <a:schemeClr val="accent2"/>
            </a:effectRef>
            <a:fontRef idx="minor">
              <a:schemeClr val="tx1"/>
            </a:fontRef>
          </p:style>
        </p:cxnSp>
      </p:grpSp>
      <p:grpSp>
        <p:nvGrpSpPr>
          <p:cNvPr id="22" name="Grupo 21">
            <a:extLst>
              <a:ext uri="{FF2B5EF4-FFF2-40B4-BE49-F238E27FC236}">
                <a16:creationId xmlns:a16="http://schemas.microsoft.com/office/drawing/2014/main" id="{E57E67D4-32F3-F8AF-ECC0-250D2F43AD9C}"/>
              </a:ext>
            </a:extLst>
          </p:cNvPr>
          <p:cNvGrpSpPr/>
          <p:nvPr/>
        </p:nvGrpSpPr>
        <p:grpSpPr>
          <a:xfrm>
            <a:off x="-3107540" y="5029850"/>
            <a:ext cx="2879148" cy="533400"/>
            <a:chOff x="5120849" y="3017520"/>
            <a:chExt cx="2879148" cy="533400"/>
          </a:xfrm>
        </p:grpSpPr>
        <p:cxnSp>
          <p:nvCxnSpPr>
            <p:cNvPr id="23" name="Conector recto 22">
              <a:extLst>
                <a:ext uri="{FF2B5EF4-FFF2-40B4-BE49-F238E27FC236}">
                  <a16:creationId xmlns:a16="http://schemas.microsoft.com/office/drawing/2014/main" id="{BB7DBEC1-D575-FFE5-CC80-D3FEFB49FFA8}"/>
                </a:ext>
              </a:extLst>
            </p:cNvPr>
            <p:cNvCxnSpPr>
              <a:cxnSpLocks/>
            </p:cNvCxnSpPr>
            <p:nvPr/>
          </p:nvCxnSpPr>
          <p:spPr>
            <a:xfrm>
              <a:off x="5120849" y="3550920"/>
              <a:ext cx="1691431" cy="0"/>
            </a:xfrm>
            <a:prstGeom prst="line">
              <a:avLst/>
            </a:prstGeom>
            <a:ln w="28575">
              <a:solidFill>
                <a:srgbClr val="8F999D"/>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24" name="Conector recto 23">
              <a:extLst>
                <a:ext uri="{FF2B5EF4-FFF2-40B4-BE49-F238E27FC236}">
                  <a16:creationId xmlns:a16="http://schemas.microsoft.com/office/drawing/2014/main" id="{5CCC6452-CA0A-CB66-9D26-1A151CE74DAA}"/>
                </a:ext>
              </a:extLst>
            </p:cNvPr>
            <p:cNvCxnSpPr>
              <a:cxnSpLocks/>
            </p:cNvCxnSpPr>
            <p:nvPr/>
          </p:nvCxnSpPr>
          <p:spPr>
            <a:xfrm flipV="1">
              <a:off x="6812280" y="3017520"/>
              <a:ext cx="259080" cy="533400"/>
            </a:xfrm>
            <a:prstGeom prst="line">
              <a:avLst/>
            </a:prstGeom>
            <a:ln w="28575">
              <a:solidFill>
                <a:srgbClr val="8F999D"/>
              </a:solidFill>
              <a:tailEnd type="oval"/>
            </a:ln>
          </p:spPr>
          <p:style>
            <a:lnRef idx="1">
              <a:schemeClr val="accent2"/>
            </a:lnRef>
            <a:fillRef idx="0">
              <a:schemeClr val="accent2"/>
            </a:fillRef>
            <a:effectRef idx="0">
              <a:schemeClr val="accent2"/>
            </a:effectRef>
            <a:fontRef idx="minor">
              <a:schemeClr val="tx1"/>
            </a:fontRef>
          </p:style>
        </p:cxnSp>
        <p:cxnSp>
          <p:nvCxnSpPr>
            <p:cNvPr id="25" name="Conector recto 24">
              <a:extLst>
                <a:ext uri="{FF2B5EF4-FFF2-40B4-BE49-F238E27FC236}">
                  <a16:creationId xmlns:a16="http://schemas.microsoft.com/office/drawing/2014/main" id="{198BEBE2-823D-7AFB-D991-9F69BBBE1496}"/>
                </a:ext>
              </a:extLst>
            </p:cNvPr>
            <p:cNvCxnSpPr>
              <a:cxnSpLocks/>
            </p:cNvCxnSpPr>
            <p:nvPr/>
          </p:nvCxnSpPr>
          <p:spPr>
            <a:xfrm>
              <a:off x="7071360" y="3017520"/>
              <a:ext cx="928637" cy="0"/>
            </a:xfrm>
            <a:prstGeom prst="line">
              <a:avLst/>
            </a:prstGeom>
            <a:ln w="28575">
              <a:solidFill>
                <a:srgbClr val="8F999D"/>
              </a:solidFill>
              <a:tailEnd type="oval"/>
            </a:ln>
          </p:spPr>
          <p:style>
            <a:lnRef idx="1">
              <a:schemeClr val="accent2"/>
            </a:lnRef>
            <a:fillRef idx="0">
              <a:schemeClr val="accent2"/>
            </a:fillRef>
            <a:effectRef idx="0">
              <a:schemeClr val="accent2"/>
            </a:effectRef>
            <a:fontRef idx="minor">
              <a:schemeClr val="tx1"/>
            </a:fontRef>
          </p:style>
        </p:cxnSp>
      </p:grpSp>
      <p:sp>
        <p:nvSpPr>
          <p:cNvPr id="27" name="CuadroTexto 26">
            <a:extLst>
              <a:ext uri="{FF2B5EF4-FFF2-40B4-BE49-F238E27FC236}">
                <a16:creationId xmlns:a16="http://schemas.microsoft.com/office/drawing/2014/main" id="{87B13D7A-39B9-23F1-8BBE-7195185A6185}"/>
              </a:ext>
            </a:extLst>
          </p:cNvPr>
          <p:cNvSpPr txBox="1"/>
          <p:nvPr/>
        </p:nvSpPr>
        <p:spPr>
          <a:xfrm>
            <a:off x="2357052" y="-1337703"/>
            <a:ext cx="7077579" cy="830997"/>
          </a:xfrm>
          <a:prstGeom prst="rect">
            <a:avLst/>
          </a:prstGeom>
          <a:noFill/>
        </p:spPr>
        <p:txBody>
          <a:bodyPr wrap="none" rtlCol="0">
            <a:spAutoFit/>
          </a:bodyPr>
          <a:lstStyle/>
          <a:p>
            <a:r>
              <a:rPr lang="es-CO" sz="4800" dirty="0">
                <a:solidFill>
                  <a:srgbClr val="8F999D"/>
                </a:solidFill>
                <a:latin typeface="Raleway Black" pitchFamily="2" charset="0"/>
              </a:rPr>
              <a:t>INFOGRAFIA</a:t>
            </a:r>
            <a:r>
              <a:rPr lang="es-CO" sz="4800" dirty="0">
                <a:latin typeface="Raleway Black" pitchFamily="2" charset="0"/>
              </a:rPr>
              <a:t> </a:t>
            </a:r>
            <a:r>
              <a:rPr lang="es-CO" sz="4800" dirty="0">
                <a:solidFill>
                  <a:srgbClr val="EB9734"/>
                </a:solidFill>
                <a:latin typeface="Raleway Black" pitchFamily="2" charset="0"/>
              </a:rPr>
              <a:t>3 NIVELES</a:t>
            </a:r>
            <a:endParaRPr lang="en-US" sz="4800" dirty="0">
              <a:solidFill>
                <a:srgbClr val="EB9734"/>
              </a:solidFill>
              <a:latin typeface="Raleway Black" pitchFamily="2" charset="0"/>
            </a:endParaRPr>
          </a:p>
        </p:txBody>
      </p:sp>
      <p:sp>
        <p:nvSpPr>
          <p:cNvPr id="28" name="CuadroTexto 27">
            <a:extLst>
              <a:ext uri="{FF2B5EF4-FFF2-40B4-BE49-F238E27FC236}">
                <a16:creationId xmlns:a16="http://schemas.microsoft.com/office/drawing/2014/main" id="{A2A04ECC-758B-6B54-E1C7-5AE25C11F09C}"/>
              </a:ext>
            </a:extLst>
          </p:cNvPr>
          <p:cNvSpPr txBox="1"/>
          <p:nvPr/>
        </p:nvSpPr>
        <p:spPr>
          <a:xfrm>
            <a:off x="4462279" y="-744298"/>
            <a:ext cx="3336170" cy="769441"/>
          </a:xfrm>
          <a:prstGeom prst="rect">
            <a:avLst/>
          </a:prstGeom>
          <a:noFill/>
        </p:spPr>
        <p:txBody>
          <a:bodyPr wrap="none" rtlCol="0">
            <a:spAutoFit/>
          </a:bodyPr>
          <a:lstStyle/>
          <a:p>
            <a:r>
              <a:rPr lang="es-CO" sz="4400" dirty="0">
                <a:solidFill>
                  <a:srgbClr val="8F999D"/>
                </a:solidFill>
                <a:latin typeface="Open Sans SemiBold" panose="020B0706030804020204" pitchFamily="34" charset="0"/>
                <a:ea typeface="Open Sans SemiBold" panose="020B0706030804020204" pitchFamily="34" charset="0"/>
                <a:cs typeface="Open Sans SemiBold" panose="020B0706030804020204" pitchFamily="34" charset="0"/>
              </a:rPr>
              <a:t>PowerPoint</a:t>
            </a:r>
            <a:endParaRPr lang="en-US" sz="4400" dirty="0">
              <a:solidFill>
                <a:srgbClr val="EB9734"/>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pic>
        <p:nvPicPr>
          <p:cNvPr id="19" name="Imagen 18">
            <a:extLst>
              <a:ext uri="{FF2B5EF4-FFF2-40B4-BE49-F238E27FC236}">
                <a16:creationId xmlns:a16="http://schemas.microsoft.com/office/drawing/2014/main" id="{62C6D977-9648-E1D9-BC85-0D8635D84765}"/>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20" name="CuadroTexto 19">
            <a:extLst>
              <a:ext uri="{FF2B5EF4-FFF2-40B4-BE49-F238E27FC236}">
                <a16:creationId xmlns:a16="http://schemas.microsoft.com/office/drawing/2014/main" id="{654009D5-1278-ABFC-D4B1-D8579885ADD5}"/>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6" name="CuadroTexto 25">
            <a:extLst>
              <a:ext uri="{FF2B5EF4-FFF2-40B4-BE49-F238E27FC236}">
                <a16:creationId xmlns:a16="http://schemas.microsoft.com/office/drawing/2014/main" id="{157DDE8A-C49B-F4EE-236E-D0109EF8ADD2}"/>
              </a:ext>
            </a:extLst>
          </p:cNvPr>
          <p:cNvSpPr txBox="1"/>
          <p:nvPr/>
        </p:nvSpPr>
        <p:spPr>
          <a:xfrm>
            <a:off x="3014284" y="2801938"/>
            <a:ext cx="6420347" cy="707886"/>
          </a:xfrm>
          <a:prstGeom prst="rect">
            <a:avLst/>
          </a:prstGeom>
          <a:noFill/>
        </p:spPr>
        <p:txBody>
          <a:bodyPr wrap="none" rtlCol="0">
            <a:spAutoFit/>
          </a:bodyPr>
          <a:lstStyle/>
          <a:p>
            <a:r>
              <a:rPr lang="es-CO" sz="4000" dirty="0">
                <a:solidFill>
                  <a:srgbClr val="009A90"/>
                </a:solidFill>
                <a:latin typeface="Raleway Black" pitchFamily="2" charset="0"/>
                <a:ea typeface="Open Sans SemiBold" panose="020B0706030804020204" pitchFamily="34" charset="0"/>
                <a:cs typeface="Open Sans SemiBold" panose="020B0706030804020204" pitchFamily="34" charset="0"/>
              </a:rPr>
              <a:t>OBJETIVOS ESPECÍFICOS</a:t>
            </a:r>
            <a:endParaRPr lang="en-US" sz="4000" dirty="0">
              <a:solidFill>
                <a:srgbClr val="EB9734"/>
              </a:solidFill>
              <a:latin typeface="Raleway Black" pitchFamily="2" charset="0"/>
            </a:endParaRPr>
          </a:p>
        </p:txBody>
      </p:sp>
    </p:spTree>
    <p:extLst>
      <p:ext uri="{BB962C8B-B14F-4D97-AF65-F5344CB8AC3E}">
        <p14:creationId xmlns:p14="http://schemas.microsoft.com/office/powerpoint/2010/main" val="25444936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o 5">
            <a:extLst>
              <a:ext uri="{FF2B5EF4-FFF2-40B4-BE49-F238E27FC236}">
                <a16:creationId xmlns:a16="http://schemas.microsoft.com/office/drawing/2014/main" id="{A6325750-8222-65DA-24A4-28CE5B3365AE}"/>
              </a:ext>
            </a:extLst>
          </p:cNvPr>
          <p:cNvSpPr/>
          <p:nvPr/>
        </p:nvSpPr>
        <p:spPr>
          <a:xfrm rot="18695745">
            <a:off x="1073149" y="-3313074"/>
            <a:ext cx="2688817" cy="2799422"/>
          </a:xfrm>
          <a:prstGeom prst="frame">
            <a:avLst>
              <a:gd name="adj1" fmla="val 17453"/>
            </a:avLst>
          </a:prstGeom>
          <a:noFill/>
          <a:ln w="12700">
            <a:solidFill>
              <a:schemeClr val="bg1">
                <a:alpha val="56000"/>
              </a:schemeClr>
            </a:solidFill>
          </a:ln>
          <a:effectLst>
            <a:glow rad="228600">
              <a:srgbClr val="00F1FF"/>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Marco 6">
            <a:extLst>
              <a:ext uri="{FF2B5EF4-FFF2-40B4-BE49-F238E27FC236}">
                <a16:creationId xmlns:a16="http://schemas.microsoft.com/office/drawing/2014/main" id="{DED5D3D2-CF7B-CF94-F27F-DFF8CC012AE1}"/>
              </a:ext>
            </a:extLst>
          </p:cNvPr>
          <p:cNvSpPr/>
          <p:nvPr/>
        </p:nvSpPr>
        <p:spPr>
          <a:xfrm rot="19996613">
            <a:off x="1628583" y="6890347"/>
            <a:ext cx="2316595" cy="2174662"/>
          </a:xfrm>
          <a:prstGeom prst="frame">
            <a:avLst>
              <a:gd name="adj1" fmla="val 31126"/>
            </a:avLst>
          </a:prstGeom>
          <a:noFill/>
          <a:ln w="12700">
            <a:solidFill>
              <a:schemeClr val="bg1">
                <a:alpha val="56000"/>
              </a:schemeClr>
            </a:solidFill>
          </a:ln>
          <a:effectLst>
            <a:glow rad="228600">
              <a:srgbClr val="E10DFF"/>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Marco 7">
            <a:extLst>
              <a:ext uri="{FF2B5EF4-FFF2-40B4-BE49-F238E27FC236}">
                <a16:creationId xmlns:a16="http://schemas.microsoft.com/office/drawing/2014/main" id="{4CC59E32-888E-E818-D715-A0D4183F521C}"/>
              </a:ext>
            </a:extLst>
          </p:cNvPr>
          <p:cNvSpPr/>
          <p:nvPr/>
        </p:nvSpPr>
        <p:spPr>
          <a:xfrm rot="5944558" flipH="1" flipV="1">
            <a:off x="-2174762" y="2343768"/>
            <a:ext cx="1963784" cy="1666032"/>
          </a:xfrm>
          <a:prstGeom prst="frame">
            <a:avLst>
              <a:gd name="adj1" fmla="val 50000"/>
            </a:avLst>
          </a:prstGeom>
          <a:noFill/>
          <a:ln w="12700">
            <a:solidFill>
              <a:schemeClr val="bg1">
                <a:alpha val="56000"/>
              </a:schemeClr>
            </a:solidFill>
          </a:ln>
          <a:effectLst>
            <a:glow rad="228600">
              <a:srgbClr val="E7AD2A"/>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CuadroTexto 8">
            <a:extLst>
              <a:ext uri="{FF2B5EF4-FFF2-40B4-BE49-F238E27FC236}">
                <a16:creationId xmlns:a16="http://schemas.microsoft.com/office/drawing/2014/main" id="{6000D7A3-C136-915E-B6EE-13E2200E6F0C}"/>
              </a:ext>
            </a:extLst>
          </p:cNvPr>
          <p:cNvSpPr txBox="1"/>
          <p:nvPr/>
        </p:nvSpPr>
        <p:spPr>
          <a:xfrm>
            <a:off x="12409403" y="4870207"/>
            <a:ext cx="3977371" cy="707886"/>
          </a:xfrm>
          <a:prstGeom prst="rect">
            <a:avLst/>
          </a:prstGeom>
          <a:noFill/>
        </p:spPr>
        <p:txBody>
          <a:bodyPr wrap="none" rtlCol="0">
            <a:spAutoFit/>
          </a:bodyPr>
          <a:lstStyle/>
          <a:p>
            <a:r>
              <a:rPr lang="es-CO" sz="4000" dirty="0">
                <a:solidFill>
                  <a:srgbClr val="00F1FF"/>
                </a:solidFill>
                <a:latin typeface="Raleway Black" pitchFamily="2" charset="0"/>
                <a:ea typeface="Open Sans SemiBold" panose="020B0706030804020204" pitchFamily="34" charset="0"/>
                <a:cs typeface="Open Sans SemiBold" panose="020B0706030804020204" pitchFamily="34" charset="0"/>
              </a:rPr>
              <a:t>Información 01</a:t>
            </a:r>
            <a:endParaRPr lang="en-US" sz="4000" dirty="0">
              <a:solidFill>
                <a:srgbClr val="00F1FF"/>
              </a:solidFill>
              <a:latin typeface="Raleway Black" pitchFamily="2" charset="0"/>
              <a:ea typeface="Open Sans SemiBold" panose="020B0706030804020204" pitchFamily="34" charset="0"/>
              <a:cs typeface="Open Sans SemiBold" panose="020B0706030804020204" pitchFamily="34" charset="0"/>
            </a:endParaRPr>
          </a:p>
        </p:txBody>
      </p:sp>
      <p:sp>
        <p:nvSpPr>
          <p:cNvPr id="10" name="CuadroTexto 9">
            <a:extLst>
              <a:ext uri="{FF2B5EF4-FFF2-40B4-BE49-F238E27FC236}">
                <a16:creationId xmlns:a16="http://schemas.microsoft.com/office/drawing/2014/main" id="{1C0856B9-1A77-C2D5-189E-F947E4B9F0AC}"/>
              </a:ext>
            </a:extLst>
          </p:cNvPr>
          <p:cNvSpPr txBox="1"/>
          <p:nvPr/>
        </p:nvSpPr>
        <p:spPr>
          <a:xfrm>
            <a:off x="13514202" y="3523118"/>
            <a:ext cx="4004622" cy="707886"/>
          </a:xfrm>
          <a:prstGeom prst="rect">
            <a:avLst/>
          </a:prstGeom>
          <a:noFill/>
        </p:spPr>
        <p:txBody>
          <a:bodyPr wrap="none" rtlCol="0">
            <a:spAutoFit/>
          </a:bodyPr>
          <a:lstStyle/>
          <a:p>
            <a:r>
              <a:rPr lang="es-CO" sz="4000" dirty="0">
                <a:solidFill>
                  <a:srgbClr val="F03CED"/>
                </a:solidFill>
                <a:latin typeface="Raleway Black" pitchFamily="2" charset="0"/>
                <a:ea typeface="Open Sans SemiBold" panose="020B0706030804020204" pitchFamily="34" charset="0"/>
                <a:cs typeface="Open Sans SemiBold" panose="020B0706030804020204" pitchFamily="34" charset="0"/>
              </a:rPr>
              <a:t>Información 02</a:t>
            </a:r>
            <a:endParaRPr lang="en-US" sz="4000" dirty="0">
              <a:solidFill>
                <a:srgbClr val="F03CED"/>
              </a:solidFill>
              <a:latin typeface="Raleway Black" pitchFamily="2" charset="0"/>
              <a:ea typeface="Open Sans SemiBold" panose="020B0706030804020204" pitchFamily="34" charset="0"/>
              <a:cs typeface="Open Sans SemiBold" panose="020B0706030804020204" pitchFamily="34" charset="0"/>
            </a:endParaRPr>
          </a:p>
        </p:txBody>
      </p:sp>
      <p:sp>
        <p:nvSpPr>
          <p:cNvPr id="11" name="CuadroTexto 10">
            <a:extLst>
              <a:ext uri="{FF2B5EF4-FFF2-40B4-BE49-F238E27FC236}">
                <a16:creationId xmlns:a16="http://schemas.microsoft.com/office/drawing/2014/main" id="{7AC3BBA7-30F1-130A-AA16-8F17A62A42A8}"/>
              </a:ext>
            </a:extLst>
          </p:cNvPr>
          <p:cNvSpPr txBox="1"/>
          <p:nvPr/>
        </p:nvSpPr>
        <p:spPr>
          <a:xfrm>
            <a:off x="14334939" y="2133012"/>
            <a:ext cx="3995004" cy="707886"/>
          </a:xfrm>
          <a:prstGeom prst="rect">
            <a:avLst/>
          </a:prstGeom>
          <a:noFill/>
        </p:spPr>
        <p:txBody>
          <a:bodyPr wrap="none" rtlCol="0">
            <a:spAutoFit/>
          </a:bodyPr>
          <a:lstStyle/>
          <a:p>
            <a:r>
              <a:rPr lang="es-CO" sz="4000" b="1" dirty="0">
                <a:solidFill>
                  <a:srgbClr val="FFFF00"/>
                </a:solidFill>
                <a:latin typeface="Raleway Black" pitchFamily="2" charset="0"/>
                <a:ea typeface="Open Sans SemiBold" panose="020B0706030804020204" pitchFamily="34" charset="0"/>
                <a:cs typeface="Open Sans SemiBold" panose="020B0706030804020204" pitchFamily="34" charset="0"/>
              </a:rPr>
              <a:t>Información 03</a:t>
            </a:r>
            <a:endParaRPr lang="en-US" sz="4000" b="1" dirty="0">
              <a:solidFill>
                <a:srgbClr val="FFFF00"/>
              </a:solidFill>
              <a:latin typeface="Raleway Black" pitchFamily="2" charset="0"/>
              <a:ea typeface="Open Sans SemiBold" panose="020B0706030804020204" pitchFamily="34" charset="0"/>
              <a:cs typeface="Open Sans SemiBold" panose="020B0706030804020204" pitchFamily="34" charset="0"/>
            </a:endParaRPr>
          </a:p>
        </p:txBody>
      </p:sp>
      <p:sp>
        <p:nvSpPr>
          <p:cNvPr id="12" name="CuadroTexto 11">
            <a:extLst>
              <a:ext uri="{FF2B5EF4-FFF2-40B4-BE49-F238E27FC236}">
                <a16:creationId xmlns:a16="http://schemas.microsoft.com/office/drawing/2014/main" id="{C45266AA-5C4A-16DB-0FB4-056116179EA1}"/>
              </a:ext>
            </a:extLst>
          </p:cNvPr>
          <p:cNvSpPr txBox="1"/>
          <p:nvPr/>
        </p:nvSpPr>
        <p:spPr>
          <a:xfrm>
            <a:off x="12409403" y="5393427"/>
            <a:ext cx="3969373" cy="1569660"/>
          </a:xfrm>
          <a:prstGeom prst="rect">
            <a:avLst/>
          </a:prstGeom>
          <a:noFill/>
        </p:spPr>
        <p:txBody>
          <a:bodyPr wrap="square" rtlCol="0">
            <a:spAutoFit/>
          </a:bodyPr>
          <a:lstStyle>
            <a:defPPr>
              <a:defRPr lang="en-US"/>
            </a:defPPr>
            <a:lvl1pPr algn="just">
              <a:defRPr sz="1600">
                <a:solidFill>
                  <a:schemeClr val="tx1">
                    <a:lumMod val="50000"/>
                    <a:lumOff val="50000"/>
                  </a:schemeClr>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r>
              <a:rPr lang="es-CO" sz="2400" dirty="0">
                <a:solidFill>
                  <a:schemeClr val="bg1"/>
                </a:solidFill>
              </a:rPr>
              <a:t>Lorem ipsum dolor sit amet, consectetuer adipiscing elit. Maecenas porttitor congue massa. </a:t>
            </a:r>
            <a:endParaRPr lang="en-US" sz="2400" dirty="0">
              <a:solidFill>
                <a:schemeClr val="bg1"/>
              </a:solidFill>
            </a:endParaRPr>
          </a:p>
        </p:txBody>
      </p:sp>
      <p:sp>
        <p:nvSpPr>
          <p:cNvPr id="13" name="CuadroTexto 12">
            <a:extLst>
              <a:ext uri="{FF2B5EF4-FFF2-40B4-BE49-F238E27FC236}">
                <a16:creationId xmlns:a16="http://schemas.microsoft.com/office/drawing/2014/main" id="{1A7145C2-5DEB-EDEA-35DE-C5F2857B5A81}"/>
              </a:ext>
            </a:extLst>
          </p:cNvPr>
          <p:cNvSpPr txBox="1"/>
          <p:nvPr/>
        </p:nvSpPr>
        <p:spPr>
          <a:xfrm>
            <a:off x="13514203" y="4024211"/>
            <a:ext cx="4051656" cy="1569660"/>
          </a:xfrm>
          <a:prstGeom prst="rect">
            <a:avLst/>
          </a:prstGeom>
          <a:noFill/>
        </p:spPr>
        <p:txBody>
          <a:bodyPr wrap="square" rtlCol="0">
            <a:spAutoFit/>
          </a:bodyPr>
          <a:lstStyle>
            <a:defPPr>
              <a:defRPr lang="en-US"/>
            </a:defPPr>
            <a:lvl1pPr algn="just">
              <a:defRPr sz="1600">
                <a:solidFill>
                  <a:schemeClr val="tx1">
                    <a:lumMod val="50000"/>
                    <a:lumOff val="50000"/>
                  </a:schemeClr>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r>
              <a:rPr lang="es-CO" sz="2400" dirty="0">
                <a:solidFill>
                  <a:schemeClr val="bg1"/>
                </a:solidFill>
              </a:rPr>
              <a:t>Lorem ipsum dolor sit amet, consectetuer adipiscing elit. Maecenas porttitor congue massa. </a:t>
            </a:r>
            <a:endParaRPr lang="en-US" sz="2400" dirty="0">
              <a:solidFill>
                <a:schemeClr val="bg1"/>
              </a:solidFill>
            </a:endParaRPr>
          </a:p>
        </p:txBody>
      </p:sp>
      <p:sp>
        <p:nvSpPr>
          <p:cNvPr id="14" name="CuadroTexto 13">
            <a:extLst>
              <a:ext uri="{FF2B5EF4-FFF2-40B4-BE49-F238E27FC236}">
                <a16:creationId xmlns:a16="http://schemas.microsoft.com/office/drawing/2014/main" id="{8CFE7A4D-2064-A12D-BD6E-44E81092CBC8}"/>
              </a:ext>
            </a:extLst>
          </p:cNvPr>
          <p:cNvSpPr txBox="1"/>
          <p:nvPr/>
        </p:nvSpPr>
        <p:spPr>
          <a:xfrm>
            <a:off x="14359829" y="2598003"/>
            <a:ext cx="4150909" cy="1569660"/>
          </a:xfrm>
          <a:prstGeom prst="rect">
            <a:avLst/>
          </a:prstGeom>
          <a:noFill/>
        </p:spPr>
        <p:txBody>
          <a:bodyPr wrap="square" rtlCol="0">
            <a:spAutoFit/>
          </a:bodyPr>
          <a:lstStyle/>
          <a:p>
            <a:pPr algn="just"/>
            <a:r>
              <a:rPr lang="es-CO" sz="2400" dirty="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rPr>
              <a:t>Lorem ipsum dolor sit amet, consectetuer adipiscing elit. Maecenas porttitor congue massa. </a:t>
            </a:r>
            <a:endParaRPr lang="en-US" sz="2400" dirty="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grpSp>
        <p:nvGrpSpPr>
          <p:cNvPr id="15" name="Grupo 14">
            <a:extLst>
              <a:ext uri="{FF2B5EF4-FFF2-40B4-BE49-F238E27FC236}">
                <a16:creationId xmlns:a16="http://schemas.microsoft.com/office/drawing/2014/main" id="{973DBB14-65D7-BC6A-2530-31F7B7F02396}"/>
              </a:ext>
            </a:extLst>
          </p:cNvPr>
          <p:cNvGrpSpPr/>
          <p:nvPr/>
        </p:nvGrpSpPr>
        <p:grpSpPr>
          <a:xfrm rot="17832459">
            <a:off x="-1520900" y="1613970"/>
            <a:ext cx="1645920" cy="533400"/>
            <a:chOff x="6096000" y="3017520"/>
            <a:chExt cx="1645920" cy="533400"/>
          </a:xfrm>
          <a:effectLst>
            <a:glow rad="228600">
              <a:schemeClr val="accent4">
                <a:satMod val="175000"/>
                <a:alpha val="40000"/>
              </a:schemeClr>
            </a:glow>
          </a:effectLst>
        </p:grpSpPr>
        <p:cxnSp>
          <p:nvCxnSpPr>
            <p:cNvPr id="16" name="Conector recto 15">
              <a:extLst>
                <a:ext uri="{FF2B5EF4-FFF2-40B4-BE49-F238E27FC236}">
                  <a16:creationId xmlns:a16="http://schemas.microsoft.com/office/drawing/2014/main" id="{2A22A933-1640-11CA-4331-31E7D1010D0B}"/>
                </a:ext>
              </a:extLst>
            </p:cNvPr>
            <p:cNvCxnSpPr>
              <a:cxnSpLocks/>
            </p:cNvCxnSpPr>
            <p:nvPr/>
          </p:nvCxnSpPr>
          <p:spPr>
            <a:xfrm>
              <a:off x="6096000" y="3550920"/>
              <a:ext cx="716280" cy="0"/>
            </a:xfrm>
            <a:prstGeom prst="line">
              <a:avLst/>
            </a:prstGeom>
            <a:ln w="28575">
              <a:solidFill>
                <a:schemeClr val="bg1"/>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17" name="Conector recto 16">
              <a:extLst>
                <a:ext uri="{FF2B5EF4-FFF2-40B4-BE49-F238E27FC236}">
                  <a16:creationId xmlns:a16="http://schemas.microsoft.com/office/drawing/2014/main" id="{F5A5B847-5FCE-4082-83B6-DFD34DFD7C3D}"/>
                </a:ext>
              </a:extLst>
            </p:cNvPr>
            <p:cNvCxnSpPr>
              <a:cxnSpLocks/>
            </p:cNvCxnSpPr>
            <p:nvPr/>
          </p:nvCxnSpPr>
          <p:spPr>
            <a:xfrm flipV="1">
              <a:off x="6812280" y="3017520"/>
              <a:ext cx="259080" cy="533400"/>
            </a:xfrm>
            <a:prstGeom prst="line">
              <a:avLst/>
            </a:prstGeom>
            <a:ln w="28575">
              <a:solidFill>
                <a:schemeClr val="bg1"/>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18" name="Conector recto 17">
              <a:extLst>
                <a:ext uri="{FF2B5EF4-FFF2-40B4-BE49-F238E27FC236}">
                  <a16:creationId xmlns:a16="http://schemas.microsoft.com/office/drawing/2014/main" id="{911699F8-65B8-D502-3474-C6500CA6418C}"/>
                </a:ext>
              </a:extLst>
            </p:cNvPr>
            <p:cNvCxnSpPr>
              <a:cxnSpLocks/>
            </p:cNvCxnSpPr>
            <p:nvPr/>
          </p:nvCxnSpPr>
          <p:spPr>
            <a:xfrm>
              <a:off x="7071360" y="3017520"/>
              <a:ext cx="670560" cy="0"/>
            </a:xfrm>
            <a:prstGeom prst="line">
              <a:avLst/>
            </a:prstGeom>
            <a:ln w="28575">
              <a:solidFill>
                <a:schemeClr val="bg1"/>
              </a:solidFill>
              <a:headEnd type="oval"/>
              <a:tailEnd type="oval"/>
            </a:ln>
          </p:spPr>
          <p:style>
            <a:lnRef idx="1">
              <a:schemeClr val="accent2"/>
            </a:lnRef>
            <a:fillRef idx="0">
              <a:schemeClr val="accent2"/>
            </a:fillRef>
            <a:effectRef idx="0">
              <a:schemeClr val="accent2"/>
            </a:effectRef>
            <a:fontRef idx="minor">
              <a:schemeClr val="tx1"/>
            </a:fontRef>
          </p:style>
        </p:cxnSp>
      </p:grpSp>
      <p:grpSp>
        <p:nvGrpSpPr>
          <p:cNvPr id="19" name="Grupo 18">
            <a:extLst>
              <a:ext uri="{FF2B5EF4-FFF2-40B4-BE49-F238E27FC236}">
                <a16:creationId xmlns:a16="http://schemas.microsoft.com/office/drawing/2014/main" id="{41D7AAFB-C444-D693-E951-333C5A9AFD3A}"/>
              </a:ext>
            </a:extLst>
          </p:cNvPr>
          <p:cNvGrpSpPr/>
          <p:nvPr/>
        </p:nvGrpSpPr>
        <p:grpSpPr>
          <a:xfrm rot="6651366">
            <a:off x="-1833149" y="3333298"/>
            <a:ext cx="2348819" cy="533400"/>
            <a:chOff x="5651178" y="3017520"/>
            <a:chExt cx="2348819" cy="533400"/>
          </a:xfrm>
          <a:effectLst>
            <a:glow rad="127000">
              <a:srgbClr val="E10DFF"/>
            </a:glow>
          </a:effectLst>
        </p:grpSpPr>
        <p:cxnSp>
          <p:nvCxnSpPr>
            <p:cNvPr id="20" name="Conector recto 19">
              <a:extLst>
                <a:ext uri="{FF2B5EF4-FFF2-40B4-BE49-F238E27FC236}">
                  <a16:creationId xmlns:a16="http://schemas.microsoft.com/office/drawing/2014/main" id="{00417A29-1A8F-E2F9-ECB6-9875AC7ADD2C}"/>
                </a:ext>
              </a:extLst>
            </p:cNvPr>
            <p:cNvCxnSpPr>
              <a:cxnSpLocks/>
            </p:cNvCxnSpPr>
            <p:nvPr/>
          </p:nvCxnSpPr>
          <p:spPr>
            <a:xfrm>
              <a:off x="5651178" y="3550920"/>
              <a:ext cx="1161102" cy="0"/>
            </a:xfrm>
            <a:prstGeom prst="line">
              <a:avLst/>
            </a:prstGeom>
            <a:ln w="28575">
              <a:solidFill>
                <a:schemeClr val="bg1"/>
              </a:solidFill>
              <a:headEnd type="oval"/>
            </a:ln>
          </p:spPr>
          <p:style>
            <a:lnRef idx="1">
              <a:schemeClr val="accent2"/>
            </a:lnRef>
            <a:fillRef idx="0">
              <a:schemeClr val="accent2"/>
            </a:fillRef>
            <a:effectRef idx="0">
              <a:schemeClr val="accent2"/>
            </a:effectRef>
            <a:fontRef idx="minor">
              <a:schemeClr val="tx1"/>
            </a:fontRef>
          </p:style>
        </p:cxnSp>
        <p:cxnSp>
          <p:nvCxnSpPr>
            <p:cNvPr id="21" name="Conector recto 20">
              <a:extLst>
                <a:ext uri="{FF2B5EF4-FFF2-40B4-BE49-F238E27FC236}">
                  <a16:creationId xmlns:a16="http://schemas.microsoft.com/office/drawing/2014/main" id="{2CBB25C7-463F-8B81-4A5A-8852C7B667C9}"/>
                </a:ext>
              </a:extLst>
            </p:cNvPr>
            <p:cNvCxnSpPr>
              <a:cxnSpLocks/>
            </p:cNvCxnSpPr>
            <p:nvPr/>
          </p:nvCxnSpPr>
          <p:spPr>
            <a:xfrm flipV="1">
              <a:off x="6812280" y="3017520"/>
              <a:ext cx="259080" cy="533400"/>
            </a:xfrm>
            <a:prstGeom prst="line">
              <a:avLst/>
            </a:prstGeom>
            <a:ln w="28575">
              <a:solidFill>
                <a:schemeClr val="bg1"/>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22" name="Conector recto 21">
              <a:extLst>
                <a:ext uri="{FF2B5EF4-FFF2-40B4-BE49-F238E27FC236}">
                  <a16:creationId xmlns:a16="http://schemas.microsoft.com/office/drawing/2014/main" id="{94ED5E5A-F27C-76C2-FBB9-42155D65AE9E}"/>
                </a:ext>
              </a:extLst>
            </p:cNvPr>
            <p:cNvCxnSpPr>
              <a:cxnSpLocks/>
            </p:cNvCxnSpPr>
            <p:nvPr/>
          </p:nvCxnSpPr>
          <p:spPr>
            <a:xfrm>
              <a:off x="7071360" y="3017520"/>
              <a:ext cx="928637" cy="0"/>
            </a:xfrm>
            <a:prstGeom prst="line">
              <a:avLst/>
            </a:prstGeom>
            <a:ln w="28575">
              <a:solidFill>
                <a:schemeClr val="bg1"/>
              </a:solidFill>
              <a:tailEnd type="oval"/>
            </a:ln>
          </p:spPr>
          <p:style>
            <a:lnRef idx="1">
              <a:schemeClr val="accent2"/>
            </a:lnRef>
            <a:fillRef idx="0">
              <a:schemeClr val="accent2"/>
            </a:fillRef>
            <a:effectRef idx="0">
              <a:schemeClr val="accent2"/>
            </a:effectRef>
            <a:fontRef idx="minor">
              <a:schemeClr val="tx1"/>
            </a:fontRef>
          </p:style>
        </p:cxnSp>
      </p:grpSp>
      <p:grpSp>
        <p:nvGrpSpPr>
          <p:cNvPr id="23" name="Grupo 22">
            <a:extLst>
              <a:ext uri="{FF2B5EF4-FFF2-40B4-BE49-F238E27FC236}">
                <a16:creationId xmlns:a16="http://schemas.microsoft.com/office/drawing/2014/main" id="{7406EA65-FE68-247B-0429-F10B545CBD7F}"/>
              </a:ext>
            </a:extLst>
          </p:cNvPr>
          <p:cNvGrpSpPr/>
          <p:nvPr/>
        </p:nvGrpSpPr>
        <p:grpSpPr>
          <a:xfrm rot="5400000">
            <a:off x="-2013007" y="5469764"/>
            <a:ext cx="2879148" cy="533400"/>
            <a:chOff x="5120849" y="3017520"/>
            <a:chExt cx="2879148" cy="533400"/>
          </a:xfrm>
          <a:effectLst>
            <a:glow rad="228600">
              <a:srgbClr val="00F1FF">
                <a:alpha val="40000"/>
              </a:srgbClr>
            </a:glow>
          </a:effectLst>
        </p:grpSpPr>
        <p:cxnSp>
          <p:nvCxnSpPr>
            <p:cNvPr id="24" name="Conector recto 23">
              <a:extLst>
                <a:ext uri="{FF2B5EF4-FFF2-40B4-BE49-F238E27FC236}">
                  <a16:creationId xmlns:a16="http://schemas.microsoft.com/office/drawing/2014/main" id="{E2072E24-3E13-53C9-4124-8735E9B3540A}"/>
                </a:ext>
              </a:extLst>
            </p:cNvPr>
            <p:cNvCxnSpPr>
              <a:cxnSpLocks/>
            </p:cNvCxnSpPr>
            <p:nvPr/>
          </p:nvCxnSpPr>
          <p:spPr>
            <a:xfrm>
              <a:off x="5120849" y="3550920"/>
              <a:ext cx="1691431" cy="0"/>
            </a:xfrm>
            <a:prstGeom prst="line">
              <a:avLst/>
            </a:prstGeom>
            <a:ln w="28575">
              <a:solidFill>
                <a:schemeClr val="bg1"/>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25" name="Conector recto 24">
              <a:extLst>
                <a:ext uri="{FF2B5EF4-FFF2-40B4-BE49-F238E27FC236}">
                  <a16:creationId xmlns:a16="http://schemas.microsoft.com/office/drawing/2014/main" id="{6571AFCD-BC3C-5B8C-7590-748045A44C0B}"/>
                </a:ext>
              </a:extLst>
            </p:cNvPr>
            <p:cNvCxnSpPr>
              <a:cxnSpLocks/>
            </p:cNvCxnSpPr>
            <p:nvPr/>
          </p:nvCxnSpPr>
          <p:spPr>
            <a:xfrm flipV="1">
              <a:off x="6812280" y="3017520"/>
              <a:ext cx="259080" cy="533400"/>
            </a:xfrm>
            <a:prstGeom prst="line">
              <a:avLst/>
            </a:prstGeom>
            <a:ln w="28575">
              <a:solidFill>
                <a:schemeClr val="bg1"/>
              </a:solidFill>
              <a:tailEnd type="oval"/>
            </a:ln>
          </p:spPr>
          <p:style>
            <a:lnRef idx="1">
              <a:schemeClr val="accent2"/>
            </a:lnRef>
            <a:fillRef idx="0">
              <a:schemeClr val="accent2"/>
            </a:fillRef>
            <a:effectRef idx="0">
              <a:schemeClr val="accent2"/>
            </a:effectRef>
            <a:fontRef idx="minor">
              <a:schemeClr val="tx1"/>
            </a:fontRef>
          </p:style>
        </p:cxnSp>
        <p:cxnSp>
          <p:nvCxnSpPr>
            <p:cNvPr id="26" name="Conector recto 25">
              <a:extLst>
                <a:ext uri="{FF2B5EF4-FFF2-40B4-BE49-F238E27FC236}">
                  <a16:creationId xmlns:a16="http://schemas.microsoft.com/office/drawing/2014/main" id="{BDAE3A95-6881-70A1-11C6-965A495D1899}"/>
                </a:ext>
              </a:extLst>
            </p:cNvPr>
            <p:cNvCxnSpPr>
              <a:cxnSpLocks/>
            </p:cNvCxnSpPr>
            <p:nvPr/>
          </p:nvCxnSpPr>
          <p:spPr>
            <a:xfrm>
              <a:off x="7071360" y="3017520"/>
              <a:ext cx="928637" cy="0"/>
            </a:xfrm>
            <a:prstGeom prst="line">
              <a:avLst/>
            </a:prstGeom>
            <a:ln w="28575">
              <a:solidFill>
                <a:schemeClr val="bg1"/>
              </a:solidFill>
              <a:tailEnd type="oval"/>
            </a:ln>
          </p:spPr>
          <p:style>
            <a:lnRef idx="1">
              <a:schemeClr val="accent2"/>
            </a:lnRef>
            <a:fillRef idx="0">
              <a:schemeClr val="accent2"/>
            </a:fillRef>
            <a:effectRef idx="0">
              <a:schemeClr val="accent2"/>
            </a:effectRef>
            <a:fontRef idx="minor">
              <a:schemeClr val="tx1"/>
            </a:fontRef>
          </p:style>
        </p:cxnSp>
      </p:grpSp>
      <p:sp>
        <p:nvSpPr>
          <p:cNvPr id="27" name="CuadroTexto 26">
            <a:extLst>
              <a:ext uri="{FF2B5EF4-FFF2-40B4-BE49-F238E27FC236}">
                <a16:creationId xmlns:a16="http://schemas.microsoft.com/office/drawing/2014/main" id="{F4980541-A99B-E1FD-BCFC-A60BA2097147}"/>
              </a:ext>
            </a:extLst>
          </p:cNvPr>
          <p:cNvSpPr txBox="1"/>
          <p:nvPr/>
        </p:nvSpPr>
        <p:spPr>
          <a:xfrm>
            <a:off x="4543222" y="-709683"/>
            <a:ext cx="2483372" cy="338554"/>
          </a:xfrm>
          <a:prstGeom prst="rect">
            <a:avLst/>
          </a:prstGeom>
          <a:noFill/>
          <a:effectLst>
            <a:glow rad="228600">
              <a:srgbClr val="00F1FF">
                <a:alpha val="40000"/>
              </a:srgbClr>
            </a:glow>
          </a:effectLst>
        </p:spPr>
        <p:txBody>
          <a:bodyPr wrap="none" rtlCol="0">
            <a:spAutoFit/>
          </a:bodyPr>
          <a:lstStyle/>
          <a:p>
            <a:r>
              <a:rPr lang="es-CO" sz="1600" dirty="0">
                <a:solidFill>
                  <a:schemeClr val="bg1"/>
                </a:solidFill>
                <a:latin typeface="Raleway Black" pitchFamily="2" charset="0"/>
              </a:rPr>
              <a:t>INFOGRAFIA</a:t>
            </a:r>
            <a:r>
              <a:rPr lang="es-CO" sz="1600" dirty="0">
                <a:latin typeface="Raleway Black" pitchFamily="2" charset="0"/>
              </a:rPr>
              <a:t> </a:t>
            </a:r>
            <a:r>
              <a:rPr lang="es-CO" sz="1600" dirty="0">
                <a:solidFill>
                  <a:srgbClr val="00F1FF"/>
                </a:solidFill>
                <a:latin typeface="Raleway Black" pitchFamily="2" charset="0"/>
              </a:rPr>
              <a:t>3 NIVELES</a:t>
            </a:r>
            <a:endParaRPr lang="en-US" sz="1600" dirty="0">
              <a:solidFill>
                <a:srgbClr val="00F1FF"/>
              </a:solidFill>
              <a:latin typeface="Raleway Black" pitchFamily="2" charset="0"/>
            </a:endParaRPr>
          </a:p>
        </p:txBody>
      </p:sp>
      <p:sp>
        <p:nvSpPr>
          <p:cNvPr id="28" name="CuadroTexto 27">
            <a:extLst>
              <a:ext uri="{FF2B5EF4-FFF2-40B4-BE49-F238E27FC236}">
                <a16:creationId xmlns:a16="http://schemas.microsoft.com/office/drawing/2014/main" id="{2FE935DD-CA9B-4670-B07D-795FF99D9332}"/>
              </a:ext>
            </a:extLst>
          </p:cNvPr>
          <p:cNvSpPr txBox="1"/>
          <p:nvPr/>
        </p:nvSpPr>
        <p:spPr>
          <a:xfrm>
            <a:off x="5433339" y="-336943"/>
            <a:ext cx="1184940" cy="307777"/>
          </a:xfrm>
          <a:prstGeom prst="rect">
            <a:avLst/>
          </a:prstGeom>
          <a:noFill/>
        </p:spPr>
        <p:txBody>
          <a:bodyPr wrap="none" rtlCol="0">
            <a:spAutoFit/>
          </a:bodyPr>
          <a:lstStyle/>
          <a:p>
            <a:r>
              <a:rPr lang="es-CO" sz="1400" dirty="0">
                <a:solidFill>
                  <a:srgbClr val="F03CED"/>
                </a:solidFill>
                <a:latin typeface="Open Sans SemiBold" panose="020B0706030804020204" pitchFamily="34" charset="0"/>
                <a:ea typeface="Open Sans SemiBold" panose="020B0706030804020204" pitchFamily="34" charset="0"/>
                <a:cs typeface="Open Sans SemiBold" panose="020B0706030804020204" pitchFamily="34" charset="0"/>
              </a:rPr>
              <a:t>PowerPoint</a:t>
            </a:r>
            <a:endParaRPr lang="en-US" sz="1400" dirty="0">
              <a:solidFill>
                <a:srgbClr val="F03CED"/>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pic>
        <p:nvPicPr>
          <p:cNvPr id="3" name="Imagen 2">
            <a:extLst>
              <a:ext uri="{FF2B5EF4-FFF2-40B4-BE49-F238E27FC236}">
                <a16:creationId xmlns:a16="http://schemas.microsoft.com/office/drawing/2014/main" id="{8D3667A9-A011-DAE7-444D-EA99F3DD97BE}"/>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4" name="CuadroTexto 3">
            <a:extLst>
              <a:ext uri="{FF2B5EF4-FFF2-40B4-BE49-F238E27FC236}">
                <a16:creationId xmlns:a16="http://schemas.microsoft.com/office/drawing/2014/main" id="{84349706-DE84-F8D4-AB5D-4C96B460565D}"/>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9" name="CuadroTexto 28">
            <a:extLst>
              <a:ext uri="{FF2B5EF4-FFF2-40B4-BE49-F238E27FC236}">
                <a16:creationId xmlns:a16="http://schemas.microsoft.com/office/drawing/2014/main" id="{20BCAB0B-5AD1-0328-D445-92127DD69211}"/>
              </a:ext>
            </a:extLst>
          </p:cNvPr>
          <p:cNvSpPr txBox="1"/>
          <p:nvPr/>
        </p:nvSpPr>
        <p:spPr>
          <a:xfrm>
            <a:off x="5102661" y="2958490"/>
            <a:ext cx="2483373" cy="707886"/>
          </a:xfrm>
          <a:prstGeom prst="rect">
            <a:avLst/>
          </a:prstGeom>
          <a:noFill/>
        </p:spPr>
        <p:txBody>
          <a:bodyPr wrap="square">
            <a:spAutoFit/>
          </a:bodyPr>
          <a:lstStyle/>
          <a:p>
            <a:r>
              <a:rPr lang="es-CO" sz="4000" dirty="0">
                <a:solidFill>
                  <a:schemeClr val="accent1">
                    <a:lumMod val="40000"/>
                    <a:lumOff val="60000"/>
                  </a:schemeClr>
                </a:solidFill>
                <a:latin typeface="Raleway Black" pitchFamily="2" charset="0"/>
              </a:rPr>
              <a:t>ÍNDICE</a:t>
            </a:r>
            <a:endParaRPr lang="en-US" sz="4000" dirty="0">
              <a:solidFill>
                <a:schemeClr val="accent1">
                  <a:lumMod val="40000"/>
                  <a:lumOff val="60000"/>
                </a:schemeClr>
              </a:solidFill>
              <a:latin typeface="Raleway Black" pitchFamily="2" charset="0"/>
            </a:endParaRPr>
          </a:p>
        </p:txBody>
      </p:sp>
    </p:spTree>
    <p:extLst>
      <p:ext uri="{BB962C8B-B14F-4D97-AF65-F5344CB8AC3E}">
        <p14:creationId xmlns:p14="http://schemas.microsoft.com/office/powerpoint/2010/main" val="4055175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uadroTexto 10">
            <a:extLst>
              <a:ext uri="{FF2B5EF4-FFF2-40B4-BE49-F238E27FC236}">
                <a16:creationId xmlns:a16="http://schemas.microsoft.com/office/drawing/2014/main" id="{E6364B03-8BE8-6ED5-4CCE-26078AB0B956}"/>
              </a:ext>
            </a:extLst>
          </p:cNvPr>
          <p:cNvSpPr txBox="1"/>
          <p:nvPr/>
        </p:nvSpPr>
        <p:spPr>
          <a:xfrm>
            <a:off x="1609359" y="1305961"/>
            <a:ext cx="8675253" cy="4093428"/>
          </a:xfrm>
          <a:prstGeom prst="rect">
            <a:avLst/>
          </a:prstGeom>
          <a:noFill/>
        </p:spPr>
        <p:txBody>
          <a:bodyPr wrap="square" rtlCol="0">
            <a:spAutoFit/>
          </a:bodyPr>
          <a:lstStyle/>
          <a:p>
            <a:pPr marL="342900" indent="-342900">
              <a:buFont typeface="Arial" panose="020B0604020202020204" pitchFamily="34" charset="0"/>
              <a:buChar char="•"/>
            </a:pPr>
            <a:endParaRPr lang="es-MX" sz="2000" dirty="0">
              <a:solidFill>
                <a:schemeClr val="bg1"/>
              </a:solidFill>
              <a:latin typeface="Raleway Black" pitchFamily="2" charset="0"/>
              <a:ea typeface="Open Sans SemiBold" panose="020B0706030804020204" pitchFamily="34" charset="0"/>
              <a:cs typeface="Open Sans SemiBold" panose="020B0706030804020204" pitchFamily="34" charset="0"/>
            </a:endParaRPr>
          </a:p>
          <a:p>
            <a:pPr marL="342900" indent="-342900" algn="just">
              <a:buFont typeface="Arial" panose="020B0604020202020204" pitchFamily="34" charset="0"/>
              <a:buChar char="•"/>
            </a:pPr>
            <a:r>
              <a:rPr lang="es-MX" sz="2000" dirty="0">
                <a:solidFill>
                  <a:schemeClr val="bg1"/>
                </a:solidFill>
                <a:latin typeface="Raleway Black" pitchFamily="2" charset="0"/>
                <a:ea typeface="Open Sans SemiBold" panose="020B0706030804020204" pitchFamily="34" charset="0"/>
                <a:cs typeface="Open Sans SemiBold" panose="020B0706030804020204" pitchFamily="34" charset="0"/>
              </a:rPr>
              <a:t>Análisis bibliográfico del procesamiento del lenguaje natural.</a:t>
            </a:r>
          </a:p>
          <a:p>
            <a:pPr marL="342900" indent="-342900" algn="just">
              <a:buFont typeface="Arial" panose="020B0604020202020204" pitchFamily="34" charset="0"/>
              <a:buChar char="•"/>
            </a:pPr>
            <a:endParaRPr lang="es-MX" sz="2000" dirty="0">
              <a:solidFill>
                <a:schemeClr val="bg1"/>
              </a:solidFill>
              <a:latin typeface="Raleway Black" pitchFamily="2" charset="0"/>
              <a:ea typeface="Open Sans SemiBold" panose="020B0706030804020204" pitchFamily="34" charset="0"/>
              <a:cs typeface="Open Sans SemiBold" panose="020B0706030804020204" pitchFamily="34" charset="0"/>
            </a:endParaRPr>
          </a:p>
          <a:p>
            <a:pPr marL="342900" indent="-342900" algn="just">
              <a:buFont typeface="Arial" panose="020B0604020202020204" pitchFamily="34" charset="0"/>
              <a:buChar char="•"/>
            </a:pPr>
            <a:r>
              <a:rPr lang="es-MX" sz="2000" dirty="0">
                <a:solidFill>
                  <a:schemeClr val="bg1"/>
                </a:solidFill>
                <a:latin typeface="Raleway Black" pitchFamily="2" charset="0"/>
                <a:ea typeface="Open Sans SemiBold" panose="020B0706030804020204" pitchFamily="34" charset="0"/>
                <a:cs typeface="Open Sans SemiBold" panose="020B0706030804020204" pitchFamily="34" charset="0"/>
              </a:rPr>
              <a:t>Diseñar un algoritmo de generación de código CSS.</a:t>
            </a:r>
          </a:p>
          <a:p>
            <a:pPr algn="just"/>
            <a:endParaRPr lang="es-MX" sz="2000" dirty="0">
              <a:solidFill>
                <a:schemeClr val="bg1"/>
              </a:solidFill>
              <a:latin typeface="Raleway Black" pitchFamily="2" charset="0"/>
              <a:ea typeface="Open Sans SemiBold" panose="020B0706030804020204" pitchFamily="34" charset="0"/>
              <a:cs typeface="Open Sans SemiBold" panose="020B0706030804020204" pitchFamily="34" charset="0"/>
            </a:endParaRPr>
          </a:p>
          <a:p>
            <a:pPr marL="342900" indent="-342900" algn="just">
              <a:buFont typeface="Arial" panose="020B0604020202020204" pitchFamily="34" charset="0"/>
              <a:buChar char="•"/>
            </a:pPr>
            <a:r>
              <a:rPr lang="es-MX" sz="2000" dirty="0">
                <a:solidFill>
                  <a:schemeClr val="bg1"/>
                </a:solidFill>
                <a:latin typeface="Raleway Black" pitchFamily="2" charset="0"/>
                <a:ea typeface="Open Sans SemiBold" panose="020B0706030804020204" pitchFamily="34" charset="0"/>
                <a:cs typeface="Open Sans SemiBold" panose="020B0706030804020204" pitchFamily="34" charset="0"/>
              </a:rPr>
              <a:t>Reducir la cantidad el código repetitivo y líneas de código CSS.</a:t>
            </a:r>
          </a:p>
          <a:p>
            <a:pPr algn="just"/>
            <a:endParaRPr lang="es-MX" sz="2000" dirty="0">
              <a:solidFill>
                <a:schemeClr val="bg1"/>
              </a:solidFill>
              <a:latin typeface="Raleway Black" pitchFamily="2" charset="0"/>
              <a:ea typeface="Open Sans SemiBold" panose="020B0706030804020204" pitchFamily="34" charset="0"/>
              <a:cs typeface="Open Sans SemiBold" panose="020B0706030804020204" pitchFamily="34" charset="0"/>
            </a:endParaRPr>
          </a:p>
          <a:p>
            <a:pPr marL="342900" indent="-342900" algn="just">
              <a:buFont typeface="Arial" panose="020B0604020202020204" pitchFamily="34" charset="0"/>
              <a:buChar char="•"/>
            </a:pPr>
            <a:r>
              <a:rPr lang="es-MX" sz="2000" dirty="0">
                <a:solidFill>
                  <a:schemeClr val="bg1"/>
                </a:solidFill>
                <a:latin typeface="Raleway Black" pitchFamily="2" charset="0"/>
                <a:ea typeface="Open Sans SemiBold" panose="020B0706030804020204" pitchFamily="34" charset="0"/>
                <a:cs typeface="Open Sans SemiBold" panose="020B0706030804020204" pitchFamily="34" charset="0"/>
              </a:rPr>
              <a:t>Desarrollar un prototipo de aplicación web para generar código CSS y brinde una previsualización en tiempo real de vistas generadas en base a etiquetas HTML.</a:t>
            </a:r>
          </a:p>
          <a:p>
            <a:pPr marL="342900" indent="-342900" algn="just">
              <a:buFont typeface="Arial" panose="020B0604020202020204" pitchFamily="34" charset="0"/>
              <a:buChar char="•"/>
            </a:pPr>
            <a:endParaRPr lang="es-MX" sz="2000" dirty="0">
              <a:solidFill>
                <a:schemeClr val="bg1"/>
              </a:solidFill>
              <a:latin typeface="Raleway Black" pitchFamily="2" charset="0"/>
              <a:ea typeface="Open Sans SemiBold" panose="020B0706030804020204" pitchFamily="34" charset="0"/>
              <a:cs typeface="Open Sans SemiBold" panose="020B0706030804020204" pitchFamily="34" charset="0"/>
            </a:endParaRPr>
          </a:p>
          <a:p>
            <a:pPr marL="342900" indent="-342900" algn="just">
              <a:buFont typeface="Arial" panose="020B0604020202020204" pitchFamily="34" charset="0"/>
              <a:buChar char="•"/>
            </a:pPr>
            <a:r>
              <a:rPr lang="es-MX" sz="2000" dirty="0">
                <a:solidFill>
                  <a:schemeClr val="bg1"/>
                </a:solidFill>
                <a:latin typeface="Raleway Black" pitchFamily="2" charset="0"/>
                <a:ea typeface="Open Sans SemiBold" panose="020B0706030804020204" pitchFamily="34" charset="0"/>
                <a:cs typeface="Open Sans SemiBold" panose="020B0706030804020204" pitchFamily="34" charset="0"/>
              </a:rPr>
              <a:t>Realizar entrenamiento y pruebas al Modelo de generación de código CSS.</a:t>
            </a:r>
            <a:endParaRPr lang="en-US" sz="2000" dirty="0">
              <a:solidFill>
                <a:schemeClr val="bg1"/>
              </a:solidFill>
              <a:latin typeface="Raleway Black" pitchFamily="2" charset="0"/>
              <a:ea typeface="Open Sans SemiBold" panose="020B0706030804020204" pitchFamily="34" charset="0"/>
              <a:cs typeface="Open Sans SemiBold" panose="020B0706030804020204" pitchFamily="34" charset="0"/>
            </a:endParaRPr>
          </a:p>
        </p:txBody>
      </p:sp>
      <p:sp>
        <p:nvSpPr>
          <p:cNvPr id="27" name="CuadroTexto 26">
            <a:extLst>
              <a:ext uri="{FF2B5EF4-FFF2-40B4-BE49-F238E27FC236}">
                <a16:creationId xmlns:a16="http://schemas.microsoft.com/office/drawing/2014/main" id="{87B13D7A-39B9-23F1-8BBE-7195185A6185}"/>
              </a:ext>
            </a:extLst>
          </p:cNvPr>
          <p:cNvSpPr txBox="1"/>
          <p:nvPr/>
        </p:nvSpPr>
        <p:spPr>
          <a:xfrm>
            <a:off x="3669760" y="472935"/>
            <a:ext cx="4554452" cy="523220"/>
          </a:xfrm>
          <a:prstGeom prst="rect">
            <a:avLst/>
          </a:prstGeom>
          <a:noFill/>
        </p:spPr>
        <p:txBody>
          <a:bodyPr wrap="none" rtlCol="0">
            <a:spAutoFit/>
          </a:bodyPr>
          <a:lstStyle/>
          <a:p>
            <a:r>
              <a:rPr lang="es-CO" sz="2800" dirty="0">
                <a:solidFill>
                  <a:srgbClr val="009A90"/>
                </a:solidFill>
                <a:latin typeface="Raleway Black" pitchFamily="2" charset="0"/>
                <a:ea typeface="Open Sans SemiBold" panose="020B0706030804020204" pitchFamily="34" charset="0"/>
                <a:cs typeface="Open Sans SemiBold" panose="020B0706030804020204" pitchFamily="34" charset="0"/>
              </a:rPr>
              <a:t>OBJETIVOS ESPECÍFICOS</a:t>
            </a:r>
            <a:endParaRPr lang="en-US" sz="2800" dirty="0">
              <a:solidFill>
                <a:srgbClr val="EB9734"/>
              </a:solidFill>
              <a:latin typeface="Raleway Black" pitchFamily="2" charset="0"/>
            </a:endParaRPr>
          </a:p>
        </p:txBody>
      </p:sp>
      <p:pic>
        <p:nvPicPr>
          <p:cNvPr id="19" name="Imagen 18">
            <a:extLst>
              <a:ext uri="{FF2B5EF4-FFF2-40B4-BE49-F238E27FC236}">
                <a16:creationId xmlns:a16="http://schemas.microsoft.com/office/drawing/2014/main" id="{9CFCF00A-BC29-624E-C884-59E3760894F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20" name="CuadroTexto 19">
            <a:extLst>
              <a:ext uri="{FF2B5EF4-FFF2-40B4-BE49-F238E27FC236}">
                <a16:creationId xmlns:a16="http://schemas.microsoft.com/office/drawing/2014/main" id="{862420DE-757B-6285-AF97-EA1907B94B71}"/>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0" name="Marco 9">
            <a:extLst>
              <a:ext uri="{FF2B5EF4-FFF2-40B4-BE49-F238E27FC236}">
                <a16:creationId xmlns:a16="http://schemas.microsoft.com/office/drawing/2014/main" id="{4E2F4396-988A-BBBC-EF77-5336DDBE043B}"/>
              </a:ext>
            </a:extLst>
          </p:cNvPr>
          <p:cNvSpPr/>
          <p:nvPr/>
        </p:nvSpPr>
        <p:spPr>
          <a:xfrm rot="2700000">
            <a:off x="9382061" y="1734875"/>
            <a:ext cx="3440387" cy="3388249"/>
          </a:xfrm>
          <a:prstGeom prst="frame">
            <a:avLst>
              <a:gd name="adj1" fmla="val 31126"/>
            </a:avLst>
          </a:prstGeom>
          <a:solidFill>
            <a:srgbClr val="009B90"/>
          </a:solidFill>
          <a:ln>
            <a:noFill/>
          </a:ln>
          <a:scene3d>
            <a:camera prst="perspectiveContrastingLeftFacing">
              <a:rot lat="2106427" lon="4129802" rev="1773145"/>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Marco 11">
            <a:extLst>
              <a:ext uri="{FF2B5EF4-FFF2-40B4-BE49-F238E27FC236}">
                <a16:creationId xmlns:a16="http://schemas.microsoft.com/office/drawing/2014/main" id="{6B7043E6-A16E-F277-EB3B-93E3104C4766}"/>
              </a:ext>
            </a:extLst>
          </p:cNvPr>
          <p:cNvSpPr/>
          <p:nvPr/>
        </p:nvSpPr>
        <p:spPr>
          <a:xfrm rot="13703644">
            <a:off x="-700773" y="2064834"/>
            <a:ext cx="3096158" cy="3281710"/>
          </a:xfrm>
          <a:prstGeom prst="frame">
            <a:avLst>
              <a:gd name="adj1" fmla="val 31126"/>
            </a:avLst>
          </a:prstGeom>
          <a:solidFill>
            <a:srgbClr val="009B90"/>
          </a:solidFill>
          <a:ln>
            <a:noFill/>
          </a:ln>
          <a:scene3d>
            <a:camera prst="perspectiveContrastingLeftFacing">
              <a:rot lat="2106427" lon="4129802" rev="1773145"/>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3956960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o 5">
            <a:extLst>
              <a:ext uri="{FF2B5EF4-FFF2-40B4-BE49-F238E27FC236}">
                <a16:creationId xmlns:a16="http://schemas.microsoft.com/office/drawing/2014/main" id="{574890B2-6849-58DC-4362-6D97A2022F05}"/>
              </a:ext>
            </a:extLst>
          </p:cNvPr>
          <p:cNvSpPr/>
          <p:nvPr/>
        </p:nvSpPr>
        <p:spPr>
          <a:xfrm rot="20150460">
            <a:off x="613552" y="6777334"/>
            <a:ext cx="3468704" cy="3346996"/>
          </a:xfrm>
          <a:prstGeom prst="frame">
            <a:avLst>
              <a:gd name="adj1" fmla="val 17453"/>
            </a:avLst>
          </a:prstGeom>
          <a:solidFill>
            <a:srgbClr val="929CA0"/>
          </a:solidFill>
          <a:ln>
            <a:noFill/>
          </a:ln>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Marco 6">
            <a:extLst>
              <a:ext uri="{FF2B5EF4-FFF2-40B4-BE49-F238E27FC236}">
                <a16:creationId xmlns:a16="http://schemas.microsoft.com/office/drawing/2014/main" id="{FC6ABC61-5852-AABB-A16D-4051CECBD36C}"/>
              </a:ext>
            </a:extLst>
          </p:cNvPr>
          <p:cNvSpPr/>
          <p:nvPr/>
        </p:nvSpPr>
        <p:spPr>
          <a:xfrm rot="6903560">
            <a:off x="1425061" y="-2607988"/>
            <a:ext cx="2776936" cy="2679500"/>
          </a:xfrm>
          <a:prstGeom prst="frame">
            <a:avLst>
              <a:gd name="adj1" fmla="val 31126"/>
            </a:avLst>
          </a:prstGeom>
          <a:solidFill>
            <a:srgbClr val="009B90"/>
          </a:solidFill>
          <a:ln>
            <a:noFill/>
          </a:ln>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Marco 7">
            <a:extLst>
              <a:ext uri="{FF2B5EF4-FFF2-40B4-BE49-F238E27FC236}">
                <a16:creationId xmlns:a16="http://schemas.microsoft.com/office/drawing/2014/main" id="{B25B7CBB-5B0D-3F05-D7F3-575EFB2515CF}"/>
              </a:ext>
            </a:extLst>
          </p:cNvPr>
          <p:cNvSpPr/>
          <p:nvPr/>
        </p:nvSpPr>
        <p:spPr>
          <a:xfrm rot="9889402">
            <a:off x="-1910492" y="2755442"/>
            <a:ext cx="1298862" cy="1266716"/>
          </a:xfrm>
          <a:prstGeom prst="frame">
            <a:avLst>
              <a:gd name="adj1" fmla="val 50000"/>
            </a:avLst>
          </a:prstGeom>
          <a:solidFill>
            <a:srgbClr val="EF9B35"/>
          </a:solidFill>
          <a:ln>
            <a:noFill/>
          </a:ln>
          <a:scene3d>
            <a:camera prst="isometricTopUp">
              <a:rot lat="19476219" lon="18883143" rev="909743"/>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CuadroTexto 9">
            <a:extLst>
              <a:ext uri="{FF2B5EF4-FFF2-40B4-BE49-F238E27FC236}">
                <a16:creationId xmlns:a16="http://schemas.microsoft.com/office/drawing/2014/main" id="{5D6C2A9A-6F58-2CC9-E33F-5F46A26A68AC}"/>
              </a:ext>
            </a:extLst>
          </p:cNvPr>
          <p:cNvSpPr txBox="1"/>
          <p:nvPr/>
        </p:nvSpPr>
        <p:spPr>
          <a:xfrm>
            <a:off x="12192000" y="4850129"/>
            <a:ext cx="2840842" cy="523220"/>
          </a:xfrm>
          <a:prstGeom prst="rect">
            <a:avLst/>
          </a:prstGeom>
          <a:noFill/>
        </p:spPr>
        <p:txBody>
          <a:bodyPr wrap="none" rtlCol="0">
            <a:spAutoFit/>
          </a:bodyPr>
          <a:lstStyle/>
          <a:p>
            <a:r>
              <a:rPr lang="es-CO" sz="2800" dirty="0">
                <a:solidFill>
                  <a:schemeClr val="tx1">
                    <a:lumMod val="65000"/>
                    <a:lumOff val="35000"/>
                  </a:schemeClr>
                </a:solidFill>
                <a:latin typeface="Raleway Black" pitchFamily="2" charset="0"/>
                <a:ea typeface="Open Sans SemiBold" panose="020B0706030804020204" pitchFamily="34" charset="0"/>
                <a:cs typeface="Open Sans SemiBold" panose="020B0706030804020204" pitchFamily="34" charset="0"/>
              </a:rPr>
              <a:t>Información 01</a:t>
            </a:r>
            <a:endParaRPr lang="en-US" sz="2800" dirty="0">
              <a:solidFill>
                <a:schemeClr val="tx1">
                  <a:lumMod val="65000"/>
                  <a:lumOff val="35000"/>
                </a:schemeClr>
              </a:solidFill>
              <a:latin typeface="Raleway Black" pitchFamily="2" charset="0"/>
              <a:ea typeface="Open Sans SemiBold" panose="020B0706030804020204" pitchFamily="34" charset="0"/>
              <a:cs typeface="Open Sans SemiBold" panose="020B0706030804020204" pitchFamily="34" charset="0"/>
            </a:endParaRPr>
          </a:p>
        </p:txBody>
      </p:sp>
      <p:sp>
        <p:nvSpPr>
          <p:cNvPr id="11" name="CuadroTexto 10">
            <a:extLst>
              <a:ext uri="{FF2B5EF4-FFF2-40B4-BE49-F238E27FC236}">
                <a16:creationId xmlns:a16="http://schemas.microsoft.com/office/drawing/2014/main" id="{E6364B03-8BE8-6ED5-4CCE-26078AB0B956}"/>
              </a:ext>
            </a:extLst>
          </p:cNvPr>
          <p:cNvSpPr txBox="1"/>
          <p:nvPr/>
        </p:nvSpPr>
        <p:spPr>
          <a:xfrm>
            <a:off x="12192000" y="3248214"/>
            <a:ext cx="2858475" cy="523220"/>
          </a:xfrm>
          <a:prstGeom prst="rect">
            <a:avLst/>
          </a:prstGeom>
          <a:noFill/>
        </p:spPr>
        <p:txBody>
          <a:bodyPr wrap="none" rtlCol="0">
            <a:spAutoFit/>
          </a:bodyPr>
          <a:lstStyle/>
          <a:p>
            <a:r>
              <a:rPr lang="es-CO" sz="2800" dirty="0">
                <a:solidFill>
                  <a:srgbClr val="009A90"/>
                </a:solidFill>
                <a:latin typeface="Raleway Black" pitchFamily="2" charset="0"/>
                <a:ea typeface="Open Sans SemiBold" panose="020B0706030804020204" pitchFamily="34" charset="0"/>
                <a:cs typeface="Open Sans SemiBold" panose="020B0706030804020204" pitchFamily="34" charset="0"/>
              </a:rPr>
              <a:t>Información 02</a:t>
            </a:r>
            <a:endParaRPr lang="en-US" sz="2800" dirty="0">
              <a:solidFill>
                <a:srgbClr val="009A90"/>
              </a:solidFill>
              <a:latin typeface="Raleway Black" pitchFamily="2" charset="0"/>
              <a:ea typeface="Open Sans SemiBold" panose="020B0706030804020204" pitchFamily="34" charset="0"/>
              <a:cs typeface="Open Sans SemiBold" panose="020B0706030804020204" pitchFamily="34" charset="0"/>
            </a:endParaRPr>
          </a:p>
        </p:txBody>
      </p:sp>
      <p:sp>
        <p:nvSpPr>
          <p:cNvPr id="12" name="CuadroTexto 11">
            <a:extLst>
              <a:ext uri="{FF2B5EF4-FFF2-40B4-BE49-F238E27FC236}">
                <a16:creationId xmlns:a16="http://schemas.microsoft.com/office/drawing/2014/main" id="{BBA8378A-01B3-B9B5-4AA8-DE5194191A37}"/>
              </a:ext>
            </a:extLst>
          </p:cNvPr>
          <p:cNvSpPr txBox="1"/>
          <p:nvPr/>
        </p:nvSpPr>
        <p:spPr>
          <a:xfrm>
            <a:off x="12192000" y="1660274"/>
            <a:ext cx="2852063" cy="523220"/>
          </a:xfrm>
          <a:prstGeom prst="rect">
            <a:avLst/>
          </a:prstGeom>
          <a:noFill/>
        </p:spPr>
        <p:txBody>
          <a:bodyPr wrap="none" rtlCol="0">
            <a:spAutoFit/>
          </a:bodyPr>
          <a:lstStyle/>
          <a:p>
            <a:r>
              <a:rPr lang="es-CO" sz="2800" b="1" dirty="0">
                <a:solidFill>
                  <a:srgbClr val="FFC000"/>
                </a:solidFill>
                <a:latin typeface="Raleway Black" pitchFamily="2" charset="0"/>
                <a:ea typeface="Open Sans SemiBold" panose="020B0706030804020204" pitchFamily="34" charset="0"/>
                <a:cs typeface="Open Sans SemiBold" panose="020B0706030804020204" pitchFamily="34" charset="0"/>
              </a:rPr>
              <a:t>Información 03</a:t>
            </a:r>
            <a:endParaRPr lang="en-US" sz="2800" b="1" dirty="0">
              <a:solidFill>
                <a:srgbClr val="FFC000"/>
              </a:solidFill>
              <a:latin typeface="Raleway Black" pitchFamily="2" charset="0"/>
              <a:ea typeface="Open Sans SemiBold" panose="020B0706030804020204" pitchFamily="34" charset="0"/>
              <a:cs typeface="Open Sans SemiBold" panose="020B0706030804020204" pitchFamily="34" charset="0"/>
            </a:endParaRPr>
          </a:p>
        </p:txBody>
      </p:sp>
      <p:sp>
        <p:nvSpPr>
          <p:cNvPr id="13" name="CuadroTexto 12">
            <a:extLst>
              <a:ext uri="{FF2B5EF4-FFF2-40B4-BE49-F238E27FC236}">
                <a16:creationId xmlns:a16="http://schemas.microsoft.com/office/drawing/2014/main" id="{8E9CEBB9-A46D-42C6-45A9-9CFF85F44F97}"/>
              </a:ext>
            </a:extLst>
          </p:cNvPr>
          <p:cNvSpPr txBox="1"/>
          <p:nvPr/>
        </p:nvSpPr>
        <p:spPr>
          <a:xfrm>
            <a:off x="12192000" y="5373349"/>
            <a:ext cx="3969373" cy="830997"/>
          </a:xfrm>
          <a:prstGeom prst="rect">
            <a:avLst/>
          </a:prstGeom>
          <a:noFill/>
        </p:spPr>
        <p:txBody>
          <a:bodyPr wrap="square" rtlCol="0">
            <a:spAutoFit/>
          </a:bodyPr>
          <a:lstStyle>
            <a:defPPr>
              <a:defRPr lang="en-US"/>
            </a:defPPr>
            <a:lvl1pPr algn="just">
              <a:defRPr sz="1600">
                <a:solidFill>
                  <a:schemeClr val="tx1">
                    <a:lumMod val="50000"/>
                    <a:lumOff val="50000"/>
                  </a:schemeClr>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r>
              <a:rPr lang="es-CO" dirty="0"/>
              <a:t>Lorem ipsum dolor sit amet, consectetuer adipiscing elit. Maecenas porttitor congue massa. </a:t>
            </a:r>
            <a:endParaRPr lang="en-US" dirty="0"/>
          </a:p>
        </p:txBody>
      </p:sp>
      <p:sp>
        <p:nvSpPr>
          <p:cNvPr id="14" name="CuadroTexto 13">
            <a:extLst>
              <a:ext uri="{FF2B5EF4-FFF2-40B4-BE49-F238E27FC236}">
                <a16:creationId xmlns:a16="http://schemas.microsoft.com/office/drawing/2014/main" id="{2A0B7788-4EDD-A102-F50A-AA203AACB5A8}"/>
              </a:ext>
            </a:extLst>
          </p:cNvPr>
          <p:cNvSpPr txBox="1"/>
          <p:nvPr/>
        </p:nvSpPr>
        <p:spPr>
          <a:xfrm>
            <a:off x="12192001" y="3749307"/>
            <a:ext cx="4051656" cy="830997"/>
          </a:xfrm>
          <a:prstGeom prst="rect">
            <a:avLst/>
          </a:prstGeom>
          <a:noFill/>
        </p:spPr>
        <p:txBody>
          <a:bodyPr wrap="square" rtlCol="0">
            <a:spAutoFit/>
          </a:bodyPr>
          <a:lstStyle>
            <a:defPPr>
              <a:defRPr lang="en-US"/>
            </a:defPPr>
            <a:lvl1pPr algn="just">
              <a:defRPr sz="1600">
                <a:solidFill>
                  <a:schemeClr val="tx1">
                    <a:lumMod val="50000"/>
                    <a:lumOff val="50000"/>
                  </a:schemeClr>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r>
              <a:rPr lang="es-CO" dirty="0"/>
              <a:t>Lorem ipsum dolor sit amet, consectetuer adipiscing elit. Maecenas porttitor congue massa. </a:t>
            </a:r>
            <a:endParaRPr lang="en-US" dirty="0"/>
          </a:p>
        </p:txBody>
      </p:sp>
      <p:sp>
        <p:nvSpPr>
          <p:cNvPr id="15" name="CuadroTexto 14">
            <a:extLst>
              <a:ext uri="{FF2B5EF4-FFF2-40B4-BE49-F238E27FC236}">
                <a16:creationId xmlns:a16="http://schemas.microsoft.com/office/drawing/2014/main" id="{98DF08A6-30CB-BA1C-E2DF-0370D45DFA38}"/>
              </a:ext>
            </a:extLst>
          </p:cNvPr>
          <p:cNvSpPr txBox="1"/>
          <p:nvPr/>
        </p:nvSpPr>
        <p:spPr>
          <a:xfrm>
            <a:off x="12216890" y="2125265"/>
            <a:ext cx="4150909" cy="830997"/>
          </a:xfrm>
          <a:prstGeom prst="rect">
            <a:avLst/>
          </a:prstGeom>
          <a:noFill/>
        </p:spPr>
        <p:txBody>
          <a:bodyPr wrap="square" rtlCol="0">
            <a:spAutoFit/>
          </a:bodyPr>
          <a:lstStyle/>
          <a:p>
            <a:pPr algn="just"/>
            <a:r>
              <a:rPr lang="es-CO" sz="1600" dirty="0">
                <a:solidFill>
                  <a:schemeClr val="tx1">
                    <a:lumMod val="50000"/>
                    <a:lumOff val="50000"/>
                  </a:schemeClr>
                </a:solidFill>
                <a:latin typeface="Open Sans SemiBold" panose="020B0706030804020204" pitchFamily="34" charset="0"/>
                <a:ea typeface="Open Sans SemiBold" panose="020B0706030804020204" pitchFamily="34" charset="0"/>
                <a:cs typeface="Open Sans SemiBold" panose="020B0706030804020204" pitchFamily="34" charset="0"/>
              </a:rPr>
              <a:t>Lorem ipsum dolor sit amet, consectetuer adipiscing elit. Maecenas porttitor congue massa. </a:t>
            </a:r>
            <a:endParaRPr lang="en-US" sz="1600" dirty="0">
              <a:solidFill>
                <a:schemeClr val="tx1">
                  <a:lumMod val="50000"/>
                  <a:lumOff val="50000"/>
                </a:schemeClr>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grpSp>
        <p:nvGrpSpPr>
          <p:cNvPr id="2" name="Grupo 1">
            <a:extLst>
              <a:ext uri="{FF2B5EF4-FFF2-40B4-BE49-F238E27FC236}">
                <a16:creationId xmlns:a16="http://schemas.microsoft.com/office/drawing/2014/main" id="{D0684625-07F3-9A7B-CB3B-C7E0DA365720}"/>
              </a:ext>
            </a:extLst>
          </p:cNvPr>
          <p:cNvGrpSpPr/>
          <p:nvPr/>
        </p:nvGrpSpPr>
        <p:grpSpPr>
          <a:xfrm>
            <a:off x="-1874312" y="1776645"/>
            <a:ext cx="1645920" cy="533400"/>
            <a:chOff x="6096000" y="3017520"/>
            <a:chExt cx="1645920" cy="533400"/>
          </a:xfrm>
        </p:grpSpPr>
        <p:cxnSp>
          <p:nvCxnSpPr>
            <p:cNvPr id="3" name="Conector recto 2">
              <a:extLst>
                <a:ext uri="{FF2B5EF4-FFF2-40B4-BE49-F238E27FC236}">
                  <a16:creationId xmlns:a16="http://schemas.microsoft.com/office/drawing/2014/main" id="{5DAA5603-4AB7-E7B2-7EC7-56C03F91355F}"/>
                </a:ext>
              </a:extLst>
            </p:cNvPr>
            <p:cNvCxnSpPr>
              <a:cxnSpLocks/>
            </p:cNvCxnSpPr>
            <p:nvPr/>
          </p:nvCxnSpPr>
          <p:spPr>
            <a:xfrm>
              <a:off x="6096000" y="3550920"/>
              <a:ext cx="716280" cy="0"/>
            </a:xfrm>
            <a:prstGeom prst="line">
              <a:avLst/>
            </a:prstGeom>
            <a:ln w="28575">
              <a:solidFill>
                <a:srgbClr val="EB9734"/>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4" name="Conector recto 3">
              <a:extLst>
                <a:ext uri="{FF2B5EF4-FFF2-40B4-BE49-F238E27FC236}">
                  <a16:creationId xmlns:a16="http://schemas.microsoft.com/office/drawing/2014/main" id="{370E3F82-FD03-B086-448D-EA3A0CEED72A}"/>
                </a:ext>
              </a:extLst>
            </p:cNvPr>
            <p:cNvCxnSpPr>
              <a:cxnSpLocks/>
            </p:cNvCxnSpPr>
            <p:nvPr/>
          </p:nvCxnSpPr>
          <p:spPr>
            <a:xfrm flipV="1">
              <a:off x="6812280" y="3017520"/>
              <a:ext cx="259080" cy="533400"/>
            </a:xfrm>
            <a:prstGeom prst="line">
              <a:avLst/>
            </a:prstGeom>
            <a:ln w="28575">
              <a:solidFill>
                <a:srgbClr val="EB9734"/>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5" name="Conector recto 4">
              <a:extLst>
                <a:ext uri="{FF2B5EF4-FFF2-40B4-BE49-F238E27FC236}">
                  <a16:creationId xmlns:a16="http://schemas.microsoft.com/office/drawing/2014/main" id="{12EC1A90-9226-0175-F179-D15E12D44378}"/>
                </a:ext>
              </a:extLst>
            </p:cNvPr>
            <p:cNvCxnSpPr>
              <a:cxnSpLocks/>
            </p:cNvCxnSpPr>
            <p:nvPr/>
          </p:nvCxnSpPr>
          <p:spPr>
            <a:xfrm>
              <a:off x="7071360" y="3017520"/>
              <a:ext cx="670560" cy="0"/>
            </a:xfrm>
            <a:prstGeom prst="line">
              <a:avLst/>
            </a:prstGeom>
            <a:ln w="28575">
              <a:solidFill>
                <a:srgbClr val="EB9734"/>
              </a:solidFill>
              <a:headEnd type="oval"/>
              <a:tailEnd type="oval"/>
            </a:ln>
          </p:spPr>
          <p:style>
            <a:lnRef idx="1">
              <a:schemeClr val="accent2"/>
            </a:lnRef>
            <a:fillRef idx="0">
              <a:schemeClr val="accent2"/>
            </a:fillRef>
            <a:effectRef idx="0">
              <a:schemeClr val="accent2"/>
            </a:effectRef>
            <a:fontRef idx="minor">
              <a:schemeClr val="tx1"/>
            </a:fontRef>
          </p:style>
        </p:cxnSp>
      </p:grpSp>
      <p:grpSp>
        <p:nvGrpSpPr>
          <p:cNvPr id="9" name="Grupo 8">
            <a:extLst>
              <a:ext uri="{FF2B5EF4-FFF2-40B4-BE49-F238E27FC236}">
                <a16:creationId xmlns:a16="http://schemas.microsoft.com/office/drawing/2014/main" id="{5E6707C5-F6F1-8A91-3BD9-21E23CBDEB3A}"/>
              </a:ext>
            </a:extLst>
          </p:cNvPr>
          <p:cNvGrpSpPr/>
          <p:nvPr/>
        </p:nvGrpSpPr>
        <p:grpSpPr>
          <a:xfrm>
            <a:off x="-2435471" y="3636687"/>
            <a:ext cx="2348819" cy="533400"/>
            <a:chOff x="5651178" y="3017520"/>
            <a:chExt cx="2348819" cy="533400"/>
          </a:xfrm>
        </p:grpSpPr>
        <p:cxnSp>
          <p:nvCxnSpPr>
            <p:cNvPr id="16" name="Conector recto 15">
              <a:extLst>
                <a:ext uri="{FF2B5EF4-FFF2-40B4-BE49-F238E27FC236}">
                  <a16:creationId xmlns:a16="http://schemas.microsoft.com/office/drawing/2014/main" id="{6838BA70-5BE0-1AAB-272C-5D9139645C4A}"/>
                </a:ext>
              </a:extLst>
            </p:cNvPr>
            <p:cNvCxnSpPr>
              <a:cxnSpLocks/>
            </p:cNvCxnSpPr>
            <p:nvPr/>
          </p:nvCxnSpPr>
          <p:spPr>
            <a:xfrm>
              <a:off x="5651178" y="3550920"/>
              <a:ext cx="1161102" cy="0"/>
            </a:xfrm>
            <a:prstGeom prst="line">
              <a:avLst/>
            </a:prstGeom>
            <a:ln w="28575">
              <a:solidFill>
                <a:srgbClr val="00978D"/>
              </a:solidFill>
              <a:headEnd type="oval"/>
            </a:ln>
          </p:spPr>
          <p:style>
            <a:lnRef idx="1">
              <a:schemeClr val="accent2"/>
            </a:lnRef>
            <a:fillRef idx="0">
              <a:schemeClr val="accent2"/>
            </a:fillRef>
            <a:effectRef idx="0">
              <a:schemeClr val="accent2"/>
            </a:effectRef>
            <a:fontRef idx="minor">
              <a:schemeClr val="tx1"/>
            </a:fontRef>
          </p:style>
        </p:cxnSp>
        <p:cxnSp>
          <p:nvCxnSpPr>
            <p:cNvPr id="17" name="Conector recto 16">
              <a:extLst>
                <a:ext uri="{FF2B5EF4-FFF2-40B4-BE49-F238E27FC236}">
                  <a16:creationId xmlns:a16="http://schemas.microsoft.com/office/drawing/2014/main" id="{E0BCA83F-BC25-54AD-A568-74739C072892}"/>
                </a:ext>
              </a:extLst>
            </p:cNvPr>
            <p:cNvCxnSpPr>
              <a:cxnSpLocks/>
            </p:cNvCxnSpPr>
            <p:nvPr/>
          </p:nvCxnSpPr>
          <p:spPr>
            <a:xfrm flipV="1">
              <a:off x="6812280" y="3017520"/>
              <a:ext cx="259080" cy="533400"/>
            </a:xfrm>
            <a:prstGeom prst="line">
              <a:avLst/>
            </a:prstGeom>
            <a:ln w="28575">
              <a:solidFill>
                <a:srgbClr val="00978D"/>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18" name="Conector recto 17">
              <a:extLst>
                <a:ext uri="{FF2B5EF4-FFF2-40B4-BE49-F238E27FC236}">
                  <a16:creationId xmlns:a16="http://schemas.microsoft.com/office/drawing/2014/main" id="{7F2B1CEA-A7AA-9F2E-BE33-266B2FEF8B8F}"/>
                </a:ext>
              </a:extLst>
            </p:cNvPr>
            <p:cNvCxnSpPr>
              <a:cxnSpLocks/>
            </p:cNvCxnSpPr>
            <p:nvPr/>
          </p:nvCxnSpPr>
          <p:spPr>
            <a:xfrm>
              <a:off x="7071360" y="3017520"/>
              <a:ext cx="928637" cy="0"/>
            </a:xfrm>
            <a:prstGeom prst="line">
              <a:avLst/>
            </a:prstGeom>
            <a:ln w="28575">
              <a:solidFill>
                <a:srgbClr val="00978D"/>
              </a:solidFill>
              <a:tailEnd type="oval"/>
            </a:ln>
          </p:spPr>
          <p:style>
            <a:lnRef idx="1">
              <a:schemeClr val="accent2"/>
            </a:lnRef>
            <a:fillRef idx="0">
              <a:schemeClr val="accent2"/>
            </a:fillRef>
            <a:effectRef idx="0">
              <a:schemeClr val="accent2"/>
            </a:effectRef>
            <a:fontRef idx="minor">
              <a:schemeClr val="tx1"/>
            </a:fontRef>
          </p:style>
        </p:cxnSp>
      </p:grpSp>
      <p:grpSp>
        <p:nvGrpSpPr>
          <p:cNvPr id="22" name="Grupo 21">
            <a:extLst>
              <a:ext uri="{FF2B5EF4-FFF2-40B4-BE49-F238E27FC236}">
                <a16:creationId xmlns:a16="http://schemas.microsoft.com/office/drawing/2014/main" id="{E57E67D4-32F3-F8AF-ECC0-250D2F43AD9C}"/>
              </a:ext>
            </a:extLst>
          </p:cNvPr>
          <p:cNvGrpSpPr/>
          <p:nvPr/>
        </p:nvGrpSpPr>
        <p:grpSpPr>
          <a:xfrm>
            <a:off x="-3107540" y="5029850"/>
            <a:ext cx="2879148" cy="533400"/>
            <a:chOff x="5120849" y="3017520"/>
            <a:chExt cx="2879148" cy="533400"/>
          </a:xfrm>
        </p:grpSpPr>
        <p:cxnSp>
          <p:nvCxnSpPr>
            <p:cNvPr id="23" name="Conector recto 22">
              <a:extLst>
                <a:ext uri="{FF2B5EF4-FFF2-40B4-BE49-F238E27FC236}">
                  <a16:creationId xmlns:a16="http://schemas.microsoft.com/office/drawing/2014/main" id="{BB7DBEC1-D575-FFE5-CC80-D3FEFB49FFA8}"/>
                </a:ext>
              </a:extLst>
            </p:cNvPr>
            <p:cNvCxnSpPr>
              <a:cxnSpLocks/>
            </p:cNvCxnSpPr>
            <p:nvPr/>
          </p:nvCxnSpPr>
          <p:spPr>
            <a:xfrm>
              <a:off x="5120849" y="3550920"/>
              <a:ext cx="1691431" cy="0"/>
            </a:xfrm>
            <a:prstGeom prst="line">
              <a:avLst/>
            </a:prstGeom>
            <a:ln w="28575">
              <a:solidFill>
                <a:srgbClr val="8F999D"/>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24" name="Conector recto 23">
              <a:extLst>
                <a:ext uri="{FF2B5EF4-FFF2-40B4-BE49-F238E27FC236}">
                  <a16:creationId xmlns:a16="http://schemas.microsoft.com/office/drawing/2014/main" id="{5CCC6452-CA0A-CB66-9D26-1A151CE74DAA}"/>
                </a:ext>
              </a:extLst>
            </p:cNvPr>
            <p:cNvCxnSpPr>
              <a:cxnSpLocks/>
            </p:cNvCxnSpPr>
            <p:nvPr/>
          </p:nvCxnSpPr>
          <p:spPr>
            <a:xfrm flipV="1">
              <a:off x="6812280" y="3017520"/>
              <a:ext cx="259080" cy="533400"/>
            </a:xfrm>
            <a:prstGeom prst="line">
              <a:avLst/>
            </a:prstGeom>
            <a:ln w="28575">
              <a:solidFill>
                <a:srgbClr val="8F999D"/>
              </a:solidFill>
              <a:tailEnd type="oval"/>
            </a:ln>
          </p:spPr>
          <p:style>
            <a:lnRef idx="1">
              <a:schemeClr val="accent2"/>
            </a:lnRef>
            <a:fillRef idx="0">
              <a:schemeClr val="accent2"/>
            </a:fillRef>
            <a:effectRef idx="0">
              <a:schemeClr val="accent2"/>
            </a:effectRef>
            <a:fontRef idx="minor">
              <a:schemeClr val="tx1"/>
            </a:fontRef>
          </p:style>
        </p:cxnSp>
        <p:cxnSp>
          <p:nvCxnSpPr>
            <p:cNvPr id="25" name="Conector recto 24">
              <a:extLst>
                <a:ext uri="{FF2B5EF4-FFF2-40B4-BE49-F238E27FC236}">
                  <a16:creationId xmlns:a16="http://schemas.microsoft.com/office/drawing/2014/main" id="{198BEBE2-823D-7AFB-D991-9F69BBBE1496}"/>
                </a:ext>
              </a:extLst>
            </p:cNvPr>
            <p:cNvCxnSpPr>
              <a:cxnSpLocks/>
            </p:cNvCxnSpPr>
            <p:nvPr/>
          </p:nvCxnSpPr>
          <p:spPr>
            <a:xfrm>
              <a:off x="7071360" y="3017520"/>
              <a:ext cx="928637" cy="0"/>
            </a:xfrm>
            <a:prstGeom prst="line">
              <a:avLst/>
            </a:prstGeom>
            <a:ln w="28575">
              <a:solidFill>
                <a:srgbClr val="8F999D"/>
              </a:solidFill>
              <a:tailEnd type="oval"/>
            </a:ln>
          </p:spPr>
          <p:style>
            <a:lnRef idx="1">
              <a:schemeClr val="accent2"/>
            </a:lnRef>
            <a:fillRef idx="0">
              <a:schemeClr val="accent2"/>
            </a:fillRef>
            <a:effectRef idx="0">
              <a:schemeClr val="accent2"/>
            </a:effectRef>
            <a:fontRef idx="minor">
              <a:schemeClr val="tx1"/>
            </a:fontRef>
          </p:style>
        </p:cxnSp>
      </p:grpSp>
      <p:sp>
        <p:nvSpPr>
          <p:cNvPr id="27" name="CuadroTexto 26">
            <a:extLst>
              <a:ext uri="{FF2B5EF4-FFF2-40B4-BE49-F238E27FC236}">
                <a16:creationId xmlns:a16="http://schemas.microsoft.com/office/drawing/2014/main" id="{87B13D7A-39B9-23F1-8BBE-7195185A6185}"/>
              </a:ext>
            </a:extLst>
          </p:cNvPr>
          <p:cNvSpPr txBox="1"/>
          <p:nvPr/>
        </p:nvSpPr>
        <p:spPr>
          <a:xfrm>
            <a:off x="2357052" y="-1337703"/>
            <a:ext cx="7077579" cy="830997"/>
          </a:xfrm>
          <a:prstGeom prst="rect">
            <a:avLst/>
          </a:prstGeom>
          <a:noFill/>
        </p:spPr>
        <p:txBody>
          <a:bodyPr wrap="none" rtlCol="0">
            <a:spAutoFit/>
          </a:bodyPr>
          <a:lstStyle/>
          <a:p>
            <a:r>
              <a:rPr lang="es-CO" sz="4800" dirty="0">
                <a:solidFill>
                  <a:srgbClr val="8F999D"/>
                </a:solidFill>
                <a:latin typeface="Raleway Black" pitchFamily="2" charset="0"/>
              </a:rPr>
              <a:t>INFOGRAFIA</a:t>
            </a:r>
            <a:r>
              <a:rPr lang="es-CO" sz="4800" dirty="0">
                <a:latin typeface="Raleway Black" pitchFamily="2" charset="0"/>
              </a:rPr>
              <a:t> </a:t>
            </a:r>
            <a:r>
              <a:rPr lang="es-CO" sz="4800" dirty="0">
                <a:solidFill>
                  <a:srgbClr val="EB9734"/>
                </a:solidFill>
                <a:latin typeface="Raleway Black" pitchFamily="2" charset="0"/>
              </a:rPr>
              <a:t>3 NIVELES</a:t>
            </a:r>
            <a:endParaRPr lang="en-US" sz="4800" dirty="0">
              <a:solidFill>
                <a:srgbClr val="EB9734"/>
              </a:solidFill>
              <a:latin typeface="Raleway Black" pitchFamily="2" charset="0"/>
            </a:endParaRPr>
          </a:p>
        </p:txBody>
      </p:sp>
      <p:sp>
        <p:nvSpPr>
          <p:cNvPr id="28" name="CuadroTexto 27">
            <a:extLst>
              <a:ext uri="{FF2B5EF4-FFF2-40B4-BE49-F238E27FC236}">
                <a16:creationId xmlns:a16="http://schemas.microsoft.com/office/drawing/2014/main" id="{A2A04ECC-758B-6B54-E1C7-5AE25C11F09C}"/>
              </a:ext>
            </a:extLst>
          </p:cNvPr>
          <p:cNvSpPr txBox="1"/>
          <p:nvPr/>
        </p:nvSpPr>
        <p:spPr>
          <a:xfrm>
            <a:off x="4462279" y="-744298"/>
            <a:ext cx="3336170" cy="769441"/>
          </a:xfrm>
          <a:prstGeom prst="rect">
            <a:avLst/>
          </a:prstGeom>
          <a:noFill/>
        </p:spPr>
        <p:txBody>
          <a:bodyPr wrap="none" rtlCol="0">
            <a:spAutoFit/>
          </a:bodyPr>
          <a:lstStyle/>
          <a:p>
            <a:r>
              <a:rPr lang="es-CO" sz="4400" dirty="0">
                <a:solidFill>
                  <a:srgbClr val="8F999D"/>
                </a:solidFill>
                <a:latin typeface="Open Sans SemiBold" panose="020B0706030804020204" pitchFamily="34" charset="0"/>
                <a:ea typeface="Open Sans SemiBold" panose="020B0706030804020204" pitchFamily="34" charset="0"/>
                <a:cs typeface="Open Sans SemiBold" panose="020B0706030804020204" pitchFamily="34" charset="0"/>
              </a:rPr>
              <a:t>PowerPoint</a:t>
            </a:r>
            <a:endParaRPr lang="en-US" sz="4400" dirty="0">
              <a:solidFill>
                <a:srgbClr val="EB9734"/>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pic>
        <p:nvPicPr>
          <p:cNvPr id="19" name="Imagen 18">
            <a:extLst>
              <a:ext uri="{FF2B5EF4-FFF2-40B4-BE49-F238E27FC236}">
                <a16:creationId xmlns:a16="http://schemas.microsoft.com/office/drawing/2014/main" id="{62C6D977-9648-E1D9-BC85-0D8635D84765}"/>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20" name="CuadroTexto 19">
            <a:extLst>
              <a:ext uri="{FF2B5EF4-FFF2-40B4-BE49-F238E27FC236}">
                <a16:creationId xmlns:a16="http://schemas.microsoft.com/office/drawing/2014/main" id="{654009D5-1278-ABFC-D4B1-D8579885ADD5}"/>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6" name="CuadroTexto 25">
            <a:extLst>
              <a:ext uri="{FF2B5EF4-FFF2-40B4-BE49-F238E27FC236}">
                <a16:creationId xmlns:a16="http://schemas.microsoft.com/office/drawing/2014/main" id="{157DDE8A-C49B-F4EE-236E-D0109EF8ADD2}"/>
              </a:ext>
            </a:extLst>
          </p:cNvPr>
          <p:cNvSpPr txBox="1"/>
          <p:nvPr/>
        </p:nvSpPr>
        <p:spPr>
          <a:xfrm>
            <a:off x="4360214" y="2832295"/>
            <a:ext cx="4060727" cy="707886"/>
          </a:xfrm>
          <a:prstGeom prst="rect">
            <a:avLst/>
          </a:prstGeom>
          <a:noFill/>
        </p:spPr>
        <p:txBody>
          <a:bodyPr wrap="none" rtlCol="0">
            <a:spAutoFit/>
          </a:bodyPr>
          <a:lstStyle/>
          <a:p>
            <a:r>
              <a:rPr lang="es-CO" sz="4000" dirty="0">
                <a:solidFill>
                  <a:srgbClr val="F03CED"/>
                </a:solidFill>
                <a:latin typeface="Raleway Black" pitchFamily="2" charset="0"/>
                <a:ea typeface="Open Sans SemiBold" panose="020B0706030804020204" pitchFamily="34" charset="0"/>
                <a:cs typeface="Open Sans SemiBold" panose="020B0706030804020204" pitchFamily="34" charset="0"/>
              </a:rPr>
              <a:t>JUSTIFICACIÓN</a:t>
            </a:r>
            <a:endParaRPr lang="en-US" sz="4000" dirty="0">
              <a:solidFill>
                <a:srgbClr val="F03CED"/>
              </a:solidFill>
              <a:latin typeface="Raleway Black" pitchFamily="2" charset="0"/>
              <a:ea typeface="Open Sans SemiBold" panose="020B0706030804020204" pitchFamily="34" charset="0"/>
              <a:cs typeface="Open Sans SemiBold" panose="020B0706030804020204" pitchFamily="34" charset="0"/>
            </a:endParaRPr>
          </a:p>
        </p:txBody>
      </p:sp>
    </p:spTree>
    <p:extLst>
      <p:ext uri="{BB962C8B-B14F-4D97-AF65-F5344CB8AC3E}">
        <p14:creationId xmlns:p14="http://schemas.microsoft.com/office/powerpoint/2010/main" val="20266138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uadroTexto 10">
            <a:extLst>
              <a:ext uri="{FF2B5EF4-FFF2-40B4-BE49-F238E27FC236}">
                <a16:creationId xmlns:a16="http://schemas.microsoft.com/office/drawing/2014/main" id="{E6364B03-8BE8-6ED5-4CCE-26078AB0B956}"/>
              </a:ext>
            </a:extLst>
          </p:cNvPr>
          <p:cNvSpPr txBox="1"/>
          <p:nvPr/>
        </p:nvSpPr>
        <p:spPr>
          <a:xfrm>
            <a:off x="1149310" y="2208865"/>
            <a:ext cx="10106742" cy="2554545"/>
          </a:xfrm>
          <a:prstGeom prst="rect">
            <a:avLst/>
          </a:prstGeom>
          <a:noFill/>
        </p:spPr>
        <p:txBody>
          <a:bodyPr wrap="square" rtlCol="0">
            <a:spAutoFit/>
          </a:bodyPr>
          <a:lstStyle/>
          <a:p>
            <a:pPr marL="342900" indent="-342900">
              <a:buFont typeface="Arial" panose="020B0604020202020204" pitchFamily="34" charset="0"/>
              <a:buChar char="•"/>
            </a:pPr>
            <a:r>
              <a:rPr lang="es-MX" sz="2000" dirty="0">
                <a:solidFill>
                  <a:schemeClr val="bg1"/>
                </a:solidFill>
                <a:latin typeface="Raleway Black" pitchFamily="2" charset="0"/>
                <a:ea typeface="Open Sans SemiBold" panose="020B0706030804020204" pitchFamily="34" charset="0"/>
                <a:cs typeface="Open Sans SemiBold" panose="020B0706030804020204" pitchFamily="34" charset="0"/>
              </a:rPr>
              <a:t>Se busca reducir los procesos repetitivos que un desarrollo de software puede tener a la hora de desarrollar con CSS</a:t>
            </a:r>
          </a:p>
          <a:p>
            <a:endParaRPr lang="es-MX" sz="2000" dirty="0">
              <a:solidFill>
                <a:schemeClr val="bg1"/>
              </a:solidFill>
              <a:latin typeface="Raleway Black" pitchFamily="2" charset="0"/>
              <a:ea typeface="Open Sans SemiBold" panose="020B0706030804020204" pitchFamily="34" charset="0"/>
              <a:cs typeface="Open Sans SemiBold" panose="020B0706030804020204" pitchFamily="34" charset="0"/>
            </a:endParaRPr>
          </a:p>
          <a:p>
            <a:pPr marL="342900" indent="-342900">
              <a:buFont typeface="Arial" panose="020B0604020202020204" pitchFamily="34" charset="0"/>
              <a:buChar char="•"/>
            </a:pPr>
            <a:r>
              <a:rPr lang="es-MX" sz="2000" dirty="0">
                <a:solidFill>
                  <a:schemeClr val="bg1"/>
                </a:solidFill>
                <a:latin typeface="Raleway Black" pitchFamily="2" charset="0"/>
                <a:ea typeface="Open Sans SemiBold" panose="020B0706030804020204" pitchFamily="34" charset="0"/>
                <a:cs typeface="Open Sans SemiBold" panose="020B0706030804020204" pitchFamily="34" charset="0"/>
              </a:rPr>
              <a:t>Los desarrolladores de software siempre enfrentan dificultades a la hora de desarrollar software de calidad. Al desarrollar una plataforma web que permite generación código CSS, previsualización en tiempo real de estilos CSS y etiquetas HTML y el ahorro de tiempo en pruebas y desarrollo a los ingenieros de software, se espera contribuir a la solución de este problema</a:t>
            </a:r>
            <a:endParaRPr lang="en-US" sz="2000" dirty="0">
              <a:solidFill>
                <a:schemeClr val="bg1"/>
              </a:solidFill>
              <a:latin typeface="Raleway Black" pitchFamily="2" charset="0"/>
              <a:ea typeface="Open Sans SemiBold" panose="020B0706030804020204" pitchFamily="34" charset="0"/>
              <a:cs typeface="Open Sans SemiBold" panose="020B0706030804020204" pitchFamily="34" charset="0"/>
            </a:endParaRPr>
          </a:p>
        </p:txBody>
      </p:sp>
      <p:sp>
        <p:nvSpPr>
          <p:cNvPr id="27" name="CuadroTexto 26">
            <a:extLst>
              <a:ext uri="{FF2B5EF4-FFF2-40B4-BE49-F238E27FC236}">
                <a16:creationId xmlns:a16="http://schemas.microsoft.com/office/drawing/2014/main" id="{87B13D7A-39B9-23F1-8BBE-7195185A6185}"/>
              </a:ext>
            </a:extLst>
          </p:cNvPr>
          <p:cNvSpPr txBox="1"/>
          <p:nvPr/>
        </p:nvSpPr>
        <p:spPr>
          <a:xfrm>
            <a:off x="4645922" y="472935"/>
            <a:ext cx="2900153" cy="523220"/>
          </a:xfrm>
          <a:prstGeom prst="rect">
            <a:avLst/>
          </a:prstGeom>
          <a:noFill/>
        </p:spPr>
        <p:txBody>
          <a:bodyPr wrap="none" rtlCol="0">
            <a:spAutoFit/>
          </a:bodyPr>
          <a:lstStyle/>
          <a:p>
            <a:r>
              <a:rPr lang="es-CO" sz="2800" dirty="0">
                <a:solidFill>
                  <a:srgbClr val="F03CED"/>
                </a:solidFill>
                <a:latin typeface="Raleway Black" pitchFamily="2" charset="0"/>
                <a:ea typeface="Open Sans SemiBold" panose="020B0706030804020204" pitchFamily="34" charset="0"/>
                <a:cs typeface="Open Sans SemiBold" panose="020B0706030804020204" pitchFamily="34" charset="0"/>
              </a:rPr>
              <a:t>JUSTIFICACIÓN</a:t>
            </a:r>
            <a:endParaRPr lang="en-US" sz="2800" dirty="0">
              <a:solidFill>
                <a:srgbClr val="F03CED"/>
              </a:solidFill>
              <a:latin typeface="Raleway Black" pitchFamily="2" charset="0"/>
              <a:ea typeface="Open Sans SemiBold" panose="020B0706030804020204" pitchFamily="34" charset="0"/>
              <a:cs typeface="Open Sans SemiBold" panose="020B0706030804020204" pitchFamily="34" charset="0"/>
            </a:endParaRPr>
          </a:p>
        </p:txBody>
      </p:sp>
      <p:pic>
        <p:nvPicPr>
          <p:cNvPr id="19" name="Imagen 18">
            <a:extLst>
              <a:ext uri="{FF2B5EF4-FFF2-40B4-BE49-F238E27FC236}">
                <a16:creationId xmlns:a16="http://schemas.microsoft.com/office/drawing/2014/main" id="{9CFCF00A-BC29-624E-C884-59E3760894F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20" name="CuadroTexto 19">
            <a:extLst>
              <a:ext uri="{FF2B5EF4-FFF2-40B4-BE49-F238E27FC236}">
                <a16:creationId xmlns:a16="http://schemas.microsoft.com/office/drawing/2014/main" id="{862420DE-757B-6285-AF97-EA1907B94B71}"/>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 name="Marco 1">
            <a:extLst>
              <a:ext uri="{FF2B5EF4-FFF2-40B4-BE49-F238E27FC236}">
                <a16:creationId xmlns:a16="http://schemas.microsoft.com/office/drawing/2014/main" id="{9EE11A52-29B0-7E53-2BDB-6888EDB42876}"/>
              </a:ext>
            </a:extLst>
          </p:cNvPr>
          <p:cNvSpPr/>
          <p:nvPr/>
        </p:nvSpPr>
        <p:spPr>
          <a:xfrm rot="1015177">
            <a:off x="157215" y="5626784"/>
            <a:ext cx="1298862" cy="1266716"/>
          </a:xfrm>
          <a:prstGeom prst="frame">
            <a:avLst>
              <a:gd name="adj1" fmla="val 50000"/>
            </a:avLst>
          </a:prstGeom>
          <a:noFill/>
          <a:ln w="12700">
            <a:solidFill>
              <a:srgbClr val="E10DFF"/>
            </a:solidFill>
          </a:ln>
          <a:effectLst>
            <a:glow rad="228600">
              <a:srgbClr val="8A14EC"/>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Marco 2">
            <a:extLst>
              <a:ext uri="{FF2B5EF4-FFF2-40B4-BE49-F238E27FC236}">
                <a16:creationId xmlns:a16="http://schemas.microsoft.com/office/drawing/2014/main" id="{F0AA8EC3-B8EF-0325-CF91-DF3376E835ED}"/>
              </a:ext>
            </a:extLst>
          </p:cNvPr>
          <p:cNvSpPr/>
          <p:nvPr/>
        </p:nvSpPr>
        <p:spPr>
          <a:xfrm rot="18693024">
            <a:off x="5144036" y="5841406"/>
            <a:ext cx="1298862" cy="1266716"/>
          </a:xfrm>
          <a:prstGeom prst="frame">
            <a:avLst>
              <a:gd name="adj1" fmla="val 50000"/>
            </a:avLst>
          </a:prstGeom>
          <a:noFill/>
          <a:ln w="12700">
            <a:solidFill>
              <a:srgbClr val="E10DFF"/>
            </a:solidFill>
          </a:ln>
          <a:effectLst>
            <a:glow rad="228600">
              <a:srgbClr val="8A14EC"/>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Marco 3">
            <a:extLst>
              <a:ext uri="{FF2B5EF4-FFF2-40B4-BE49-F238E27FC236}">
                <a16:creationId xmlns:a16="http://schemas.microsoft.com/office/drawing/2014/main" id="{EEFAB7F4-F3A5-9C31-695F-3B8771FC6663}"/>
              </a:ext>
            </a:extLst>
          </p:cNvPr>
          <p:cNvSpPr/>
          <p:nvPr/>
        </p:nvSpPr>
        <p:spPr>
          <a:xfrm rot="8971553">
            <a:off x="10805933" y="232912"/>
            <a:ext cx="1298862" cy="1266716"/>
          </a:xfrm>
          <a:prstGeom prst="frame">
            <a:avLst>
              <a:gd name="adj1" fmla="val 50000"/>
            </a:avLst>
          </a:prstGeom>
          <a:noFill/>
          <a:ln w="12700">
            <a:solidFill>
              <a:srgbClr val="E10DFF"/>
            </a:solidFill>
          </a:ln>
          <a:effectLst>
            <a:glow rad="228600">
              <a:srgbClr val="8A14EC"/>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Marco 4">
            <a:extLst>
              <a:ext uri="{FF2B5EF4-FFF2-40B4-BE49-F238E27FC236}">
                <a16:creationId xmlns:a16="http://schemas.microsoft.com/office/drawing/2014/main" id="{9DB8E7D4-F829-38F5-2537-91694D228C35}"/>
              </a:ext>
            </a:extLst>
          </p:cNvPr>
          <p:cNvSpPr/>
          <p:nvPr/>
        </p:nvSpPr>
        <p:spPr>
          <a:xfrm rot="2700000">
            <a:off x="-264619" y="1575507"/>
            <a:ext cx="1298862" cy="1266716"/>
          </a:xfrm>
          <a:prstGeom prst="frame">
            <a:avLst>
              <a:gd name="adj1" fmla="val 50000"/>
            </a:avLst>
          </a:prstGeom>
          <a:noFill/>
          <a:ln w="12700">
            <a:solidFill>
              <a:srgbClr val="E10DFF"/>
            </a:solidFill>
          </a:ln>
          <a:effectLst>
            <a:glow rad="228600">
              <a:srgbClr val="8A14EC"/>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Marco 5">
            <a:extLst>
              <a:ext uri="{FF2B5EF4-FFF2-40B4-BE49-F238E27FC236}">
                <a16:creationId xmlns:a16="http://schemas.microsoft.com/office/drawing/2014/main" id="{01B69663-0226-41F2-F178-6601FE0CE422}"/>
              </a:ext>
            </a:extLst>
          </p:cNvPr>
          <p:cNvSpPr/>
          <p:nvPr/>
        </p:nvSpPr>
        <p:spPr>
          <a:xfrm rot="17445565">
            <a:off x="10606621" y="5392884"/>
            <a:ext cx="1298862" cy="1266716"/>
          </a:xfrm>
          <a:prstGeom prst="frame">
            <a:avLst>
              <a:gd name="adj1" fmla="val 50000"/>
            </a:avLst>
          </a:prstGeom>
          <a:noFill/>
          <a:ln w="12700">
            <a:solidFill>
              <a:srgbClr val="E10DFF"/>
            </a:solidFill>
          </a:ln>
          <a:effectLst>
            <a:glow rad="228600">
              <a:srgbClr val="8A14EC"/>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9" name="CuadroTexto 8">
            <a:extLst>
              <a:ext uri="{FF2B5EF4-FFF2-40B4-BE49-F238E27FC236}">
                <a16:creationId xmlns:a16="http://schemas.microsoft.com/office/drawing/2014/main" id="{7E34B77F-32EA-90BF-1AA8-420BC5726BF4}"/>
              </a:ext>
            </a:extLst>
          </p:cNvPr>
          <p:cNvSpPr txBox="1"/>
          <p:nvPr/>
        </p:nvSpPr>
        <p:spPr>
          <a:xfrm>
            <a:off x="1442046" y="1383970"/>
            <a:ext cx="3752950" cy="430887"/>
          </a:xfrm>
          <a:prstGeom prst="rect">
            <a:avLst/>
          </a:prstGeom>
          <a:noFill/>
        </p:spPr>
        <p:txBody>
          <a:bodyPr wrap="none" rtlCol="0">
            <a:spAutoFit/>
          </a:bodyPr>
          <a:lstStyle/>
          <a:p>
            <a:r>
              <a:rPr lang="es-CO" sz="2200" dirty="0">
                <a:solidFill>
                  <a:srgbClr val="F03CED"/>
                </a:solidFill>
                <a:latin typeface="Raleway Black" pitchFamily="2" charset="0"/>
                <a:ea typeface="Open Sans SemiBold" panose="020B0706030804020204" pitchFamily="34" charset="0"/>
                <a:cs typeface="Open Sans SemiBold" panose="020B0706030804020204" pitchFamily="34" charset="0"/>
              </a:rPr>
              <a:t>Justificación Tecnológica</a:t>
            </a:r>
            <a:endParaRPr lang="en-US" sz="2200" dirty="0">
              <a:solidFill>
                <a:srgbClr val="F03CED"/>
              </a:solidFill>
              <a:latin typeface="Raleway Black" pitchFamily="2" charset="0"/>
              <a:ea typeface="Open Sans SemiBold" panose="020B0706030804020204" pitchFamily="34" charset="0"/>
              <a:cs typeface="Open Sans SemiBold" panose="020B0706030804020204" pitchFamily="34" charset="0"/>
            </a:endParaRPr>
          </a:p>
        </p:txBody>
      </p:sp>
    </p:spTree>
    <p:extLst>
      <p:ext uri="{BB962C8B-B14F-4D97-AF65-F5344CB8AC3E}">
        <p14:creationId xmlns:p14="http://schemas.microsoft.com/office/powerpoint/2010/main" val="27103376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uadroTexto 10">
            <a:extLst>
              <a:ext uri="{FF2B5EF4-FFF2-40B4-BE49-F238E27FC236}">
                <a16:creationId xmlns:a16="http://schemas.microsoft.com/office/drawing/2014/main" id="{E6364B03-8BE8-6ED5-4CCE-26078AB0B956}"/>
              </a:ext>
            </a:extLst>
          </p:cNvPr>
          <p:cNvSpPr txBox="1"/>
          <p:nvPr/>
        </p:nvSpPr>
        <p:spPr>
          <a:xfrm>
            <a:off x="967485" y="1727587"/>
            <a:ext cx="10106742" cy="3785652"/>
          </a:xfrm>
          <a:prstGeom prst="rect">
            <a:avLst/>
          </a:prstGeom>
          <a:noFill/>
        </p:spPr>
        <p:txBody>
          <a:bodyPr wrap="square" rtlCol="0">
            <a:spAutoFit/>
          </a:bodyPr>
          <a:lstStyle/>
          <a:p>
            <a:pPr marL="342900" indent="-342900" algn="just">
              <a:buFont typeface="Arial" panose="020B0604020202020204" pitchFamily="34" charset="0"/>
              <a:buChar char="•"/>
            </a:pPr>
            <a:r>
              <a:rPr lang="es-MX" sz="2000" dirty="0">
                <a:solidFill>
                  <a:schemeClr val="bg1"/>
                </a:solidFill>
                <a:latin typeface="Raleway Black" pitchFamily="2" charset="0"/>
                <a:ea typeface="Open Sans SemiBold" panose="020B0706030804020204" pitchFamily="34" charset="0"/>
                <a:cs typeface="Open Sans SemiBold" panose="020B0706030804020204" pitchFamily="34" charset="0"/>
              </a:rPr>
              <a:t>El desarrollo web, incluido el diseño y la implementación de CSS, puede ser abrumador para los principiantes debido a la complejidad y la cantidad de información que necesitan asimilar. Al ofrecer </a:t>
            </a:r>
            <a:r>
              <a:rPr lang="es-MX" sz="2000" dirty="0">
                <a:solidFill>
                  <a:srgbClr val="EE6DFF"/>
                </a:solidFill>
                <a:latin typeface="Raleway Black" pitchFamily="2" charset="0"/>
                <a:ea typeface="Open Sans SemiBold" panose="020B0706030804020204" pitchFamily="34" charset="0"/>
                <a:cs typeface="Open Sans SemiBold" panose="020B0706030804020204" pitchFamily="34" charset="0"/>
              </a:rPr>
              <a:t>asistencia personalizada y contextualizada a través del modelo de inteligencia artificial</a:t>
            </a:r>
            <a:r>
              <a:rPr lang="es-MX" sz="2000" dirty="0">
                <a:solidFill>
                  <a:schemeClr val="bg1"/>
                </a:solidFill>
                <a:latin typeface="Raleway Black" pitchFamily="2" charset="0"/>
                <a:ea typeface="Open Sans SemiBold" panose="020B0706030804020204" pitchFamily="34" charset="0"/>
                <a:cs typeface="Open Sans SemiBold" panose="020B0706030804020204" pitchFamily="34" charset="0"/>
              </a:rPr>
              <a:t>, se puede ayudar a reducir la curva de aprendizaje y hacer que el proceso sea más accesible y menos intimidante.</a:t>
            </a:r>
          </a:p>
          <a:p>
            <a:pPr marL="342900" indent="-342900" algn="just">
              <a:buFont typeface="Arial" panose="020B0604020202020204" pitchFamily="34" charset="0"/>
              <a:buChar char="•"/>
            </a:pPr>
            <a:endParaRPr lang="es-MX" sz="2000" dirty="0">
              <a:solidFill>
                <a:schemeClr val="bg1"/>
              </a:solidFill>
              <a:latin typeface="Raleway Black" pitchFamily="2" charset="0"/>
              <a:ea typeface="Open Sans SemiBold" panose="020B0706030804020204" pitchFamily="34" charset="0"/>
              <a:cs typeface="Open Sans SemiBold" panose="020B0706030804020204" pitchFamily="34" charset="0"/>
            </a:endParaRPr>
          </a:p>
          <a:p>
            <a:pPr marL="342900" indent="-342900" algn="just">
              <a:buFont typeface="Arial" panose="020B0604020202020204" pitchFamily="34" charset="0"/>
              <a:buChar char="•"/>
            </a:pPr>
            <a:r>
              <a:rPr lang="es-MX" sz="2000" dirty="0">
                <a:solidFill>
                  <a:schemeClr val="bg1"/>
                </a:solidFill>
                <a:latin typeface="Raleway Black" pitchFamily="2" charset="0"/>
                <a:ea typeface="Open Sans SemiBold" panose="020B0706030804020204" pitchFamily="34" charset="0"/>
                <a:cs typeface="Open Sans SemiBold" panose="020B0706030804020204" pitchFamily="34" charset="0"/>
              </a:rPr>
              <a:t>Al eliminar </a:t>
            </a:r>
            <a:r>
              <a:rPr lang="es-MX" sz="2000" dirty="0">
                <a:solidFill>
                  <a:srgbClr val="EE6DFF"/>
                </a:solidFill>
                <a:latin typeface="Raleway Black" pitchFamily="2" charset="0"/>
                <a:ea typeface="Open Sans SemiBold" panose="020B0706030804020204" pitchFamily="34" charset="0"/>
                <a:cs typeface="Open Sans SemiBold" panose="020B0706030804020204" pitchFamily="34" charset="0"/>
              </a:rPr>
              <a:t>las barreras para los programadores principiantes</a:t>
            </a:r>
            <a:r>
              <a:rPr lang="es-MX" sz="2000" dirty="0">
                <a:solidFill>
                  <a:schemeClr val="bg1"/>
                </a:solidFill>
                <a:latin typeface="Raleway Black" pitchFamily="2" charset="0"/>
                <a:ea typeface="Open Sans SemiBold" panose="020B0706030804020204" pitchFamily="34" charset="0"/>
                <a:cs typeface="Open Sans SemiBold" panose="020B0706030804020204" pitchFamily="34" charset="0"/>
              </a:rPr>
              <a:t>, brindando la oportunidad de contribuir con nuevas ideas y soluciones creativas al mundo del desarrollo web. Esto puede llevar a una mayor innovación en el diseño y la implementación de sitios web y aplicaciones, enriqueciendo la experiencia en línea para los ingenieros de software.</a:t>
            </a:r>
            <a:endParaRPr lang="en-US" sz="2000" dirty="0">
              <a:solidFill>
                <a:schemeClr val="bg1"/>
              </a:solidFill>
              <a:latin typeface="Raleway Black" pitchFamily="2" charset="0"/>
              <a:ea typeface="Open Sans SemiBold" panose="020B0706030804020204" pitchFamily="34" charset="0"/>
              <a:cs typeface="Open Sans SemiBold" panose="020B0706030804020204" pitchFamily="34" charset="0"/>
            </a:endParaRPr>
          </a:p>
        </p:txBody>
      </p:sp>
      <p:sp>
        <p:nvSpPr>
          <p:cNvPr id="27" name="CuadroTexto 26">
            <a:extLst>
              <a:ext uri="{FF2B5EF4-FFF2-40B4-BE49-F238E27FC236}">
                <a16:creationId xmlns:a16="http://schemas.microsoft.com/office/drawing/2014/main" id="{87B13D7A-39B9-23F1-8BBE-7195185A6185}"/>
              </a:ext>
            </a:extLst>
          </p:cNvPr>
          <p:cNvSpPr txBox="1"/>
          <p:nvPr/>
        </p:nvSpPr>
        <p:spPr>
          <a:xfrm>
            <a:off x="4645922" y="472935"/>
            <a:ext cx="2900153" cy="523220"/>
          </a:xfrm>
          <a:prstGeom prst="rect">
            <a:avLst/>
          </a:prstGeom>
          <a:noFill/>
        </p:spPr>
        <p:txBody>
          <a:bodyPr wrap="none" rtlCol="0">
            <a:spAutoFit/>
          </a:bodyPr>
          <a:lstStyle/>
          <a:p>
            <a:r>
              <a:rPr lang="es-CO" sz="2800" dirty="0">
                <a:solidFill>
                  <a:srgbClr val="F03CED"/>
                </a:solidFill>
                <a:latin typeface="Raleway Black" pitchFamily="2" charset="0"/>
                <a:ea typeface="Open Sans SemiBold" panose="020B0706030804020204" pitchFamily="34" charset="0"/>
                <a:cs typeface="Open Sans SemiBold" panose="020B0706030804020204" pitchFamily="34" charset="0"/>
              </a:rPr>
              <a:t>JUSTIFICACIÓN</a:t>
            </a:r>
            <a:endParaRPr lang="en-US" sz="2800" dirty="0">
              <a:solidFill>
                <a:srgbClr val="F03CED"/>
              </a:solidFill>
              <a:latin typeface="Raleway Black" pitchFamily="2" charset="0"/>
              <a:ea typeface="Open Sans SemiBold" panose="020B0706030804020204" pitchFamily="34" charset="0"/>
              <a:cs typeface="Open Sans SemiBold" panose="020B0706030804020204" pitchFamily="34" charset="0"/>
            </a:endParaRPr>
          </a:p>
        </p:txBody>
      </p:sp>
      <p:pic>
        <p:nvPicPr>
          <p:cNvPr id="19" name="Imagen 18">
            <a:extLst>
              <a:ext uri="{FF2B5EF4-FFF2-40B4-BE49-F238E27FC236}">
                <a16:creationId xmlns:a16="http://schemas.microsoft.com/office/drawing/2014/main" id="{9CFCF00A-BC29-624E-C884-59E3760894F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20" name="CuadroTexto 19">
            <a:extLst>
              <a:ext uri="{FF2B5EF4-FFF2-40B4-BE49-F238E27FC236}">
                <a16:creationId xmlns:a16="http://schemas.microsoft.com/office/drawing/2014/main" id="{862420DE-757B-6285-AF97-EA1907B94B71}"/>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 name="Marco 1">
            <a:extLst>
              <a:ext uri="{FF2B5EF4-FFF2-40B4-BE49-F238E27FC236}">
                <a16:creationId xmlns:a16="http://schemas.microsoft.com/office/drawing/2014/main" id="{9EE11A52-29B0-7E53-2BDB-6888EDB42876}"/>
              </a:ext>
            </a:extLst>
          </p:cNvPr>
          <p:cNvSpPr/>
          <p:nvPr/>
        </p:nvSpPr>
        <p:spPr>
          <a:xfrm rot="1015177">
            <a:off x="157215" y="5626784"/>
            <a:ext cx="1298862" cy="1266716"/>
          </a:xfrm>
          <a:prstGeom prst="frame">
            <a:avLst>
              <a:gd name="adj1" fmla="val 50000"/>
            </a:avLst>
          </a:prstGeom>
          <a:noFill/>
          <a:ln w="12700">
            <a:solidFill>
              <a:srgbClr val="E10DFF"/>
            </a:solidFill>
          </a:ln>
          <a:effectLst>
            <a:glow rad="228600">
              <a:srgbClr val="8A14EC"/>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Marco 2">
            <a:extLst>
              <a:ext uri="{FF2B5EF4-FFF2-40B4-BE49-F238E27FC236}">
                <a16:creationId xmlns:a16="http://schemas.microsoft.com/office/drawing/2014/main" id="{F0AA8EC3-B8EF-0325-CF91-DF3376E835ED}"/>
              </a:ext>
            </a:extLst>
          </p:cNvPr>
          <p:cNvSpPr/>
          <p:nvPr/>
        </p:nvSpPr>
        <p:spPr>
          <a:xfrm rot="18693024">
            <a:off x="5144036" y="5841406"/>
            <a:ext cx="1298862" cy="1266716"/>
          </a:xfrm>
          <a:prstGeom prst="frame">
            <a:avLst>
              <a:gd name="adj1" fmla="val 50000"/>
            </a:avLst>
          </a:prstGeom>
          <a:noFill/>
          <a:ln w="12700">
            <a:solidFill>
              <a:srgbClr val="E10DFF"/>
            </a:solidFill>
          </a:ln>
          <a:effectLst>
            <a:glow rad="228600">
              <a:srgbClr val="8A14EC"/>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Marco 3">
            <a:extLst>
              <a:ext uri="{FF2B5EF4-FFF2-40B4-BE49-F238E27FC236}">
                <a16:creationId xmlns:a16="http://schemas.microsoft.com/office/drawing/2014/main" id="{EEFAB7F4-F3A5-9C31-695F-3B8771FC6663}"/>
              </a:ext>
            </a:extLst>
          </p:cNvPr>
          <p:cNvSpPr/>
          <p:nvPr/>
        </p:nvSpPr>
        <p:spPr>
          <a:xfrm rot="8971553">
            <a:off x="10805933" y="232912"/>
            <a:ext cx="1298862" cy="1266716"/>
          </a:xfrm>
          <a:prstGeom prst="frame">
            <a:avLst>
              <a:gd name="adj1" fmla="val 50000"/>
            </a:avLst>
          </a:prstGeom>
          <a:noFill/>
          <a:ln w="12700">
            <a:solidFill>
              <a:srgbClr val="E10DFF"/>
            </a:solidFill>
          </a:ln>
          <a:effectLst>
            <a:glow rad="228600">
              <a:srgbClr val="8A14EC"/>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Marco 4">
            <a:extLst>
              <a:ext uri="{FF2B5EF4-FFF2-40B4-BE49-F238E27FC236}">
                <a16:creationId xmlns:a16="http://schemas.microsoft.com/office/drawing/2014/main" id="{9DB8E7D4-F829-38F5-2537-91694D228C35}"/>
              </a:ext>
            </a:extLst>
          </p:cNvPr>
          <p:cNvSpPr/>
          <p:nvPr/>
        </p:nvSpPr>
        <p:spPr>
          <a:xfrm rot="2700000">
            <a:off x="-264619" y="1575507"/>
            <a:ext cx="1298862" cy="1266716"/>
          </a:xfrm>
          <a:prstGeom prst="frame">
            <a:avLst>
              <a:gd name="adj1" fmla="val 50000"/>
            </a:avLst>
          </a:prstGeom>
          <a:noFill/>
          <a:ln w="12700">
            <a:solidFill>
              <a:srgbClr val="E10DFF"/>
            </a:solidFill>
          </a:ln>
          <a:effectLst>
            <a:glow rad="228600">
              <a:srgbClr val="8A14EC"/>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Marco 5">
            <a:extLst>
              <a:ext uri="{FF2B5EF4-FFF2-40B4-BE49-F238E27FC236}">
                <a16:creationId xmlns:a16="http://schemas.microsoft.com/office/drawing/2014/main" id="{01B69663-0226-41F2-F178-6601FE0CE422}"/>
              </a:ext>
            </a:extLst>
          </p:cNvPr>
          <p:cNvSpPr/>
          <p:nvPr/>
        </p:nvSpPr>
        <p:spPr>
          <a:xfrm rot="17445565">
            <a:off x="10606621" y="5392884"/>
            <a:ext cx="1298862" cy="1266716"/>
          </a:xfrm>
          <a:prstGeom prst="frame">
            <a:avLst>
              <a:gd name="adj1" fmla="val 50000"/>
            </a:avLst>
          </a:prstGeom>
          <a:noFill/>
          <a:ln w="12700">
            <a:solidFill>
              <a:srgbClr val="E10DFF"/>
            </a:solidFill>
          </a:ln>
          <a:effectLst>
            <a:glow rad="228600">
              <a:srgbClr val="8A14EC"/>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9" name="CuadroTexto 8">
            <a:extLst>
              <a:ext uri="{FF2B5EF4-FFF2-40B4-BE49-F238E27FC236}">
                <a16:creationId xmlns:a16="http://schemas.microsoft.com/office/drawing/2014/main" id="{7E34B77F-32EA-90BF-1AA8-420BC5726BF4}"/>
              </a:ext>
            </a:extLst>
          </p:cNvPr>
          <p:cNvSpPr txBox="1"/>
          <p:nvPr/>
        </p:nvSpPr>
        <p:spPr>
          <a:xfrm>
            <a:off x="1434519" y="1256261"/>
            <a:ext cx="2885726" cy="430887"/>
          </a:xfrm>
          <a:prstGeom prst="rect">
            <a:avLst/>
          </a:prstGeom>
          <a:noFill/>
        </p:spPr>
        <p:txBody>
          <a:bodyPr wrap="none" rtlCol="0">
            <a:spAutoFit/>
          </a:bodyPr>
          <a:lstStyle/>
          <a:p>
            <a:r>
              <a:rPr lang="es-CO" sz="2200" dirty="0">
                <a:solidFill>
                  <a:srgbClr val="F03CED"/>
                </a:solidFill>
                <a:latin typeface="Raleway Black" pitchFamily="2" charset="0"/>
                <a:ea typeface="Open Sans SemiBold" panose="020B0706030804020204" pitchFamily="34" charset="0"/>
                <a:cs typeface="Open Sans SemiBold" panose="020B0706030804020204" pitchFamily="34" charset="0"/>
              </a:rPr>
              <a:t>Justificación Social</a:t>
            </a:r>
            <a:endParaRPr lang="en-US" sz="2200" dirty="0">
              <a:solidFill>
                <a:srgbClr val="F03CED"/>
              </a:solidFill>
              <a:latin typeface="Raleway Black" pitchFamily="2" charset="0"/>
              <a:ea typeface="Open Sans SemiBold" panose="020B0706030804020204" pitchFamily="34" charset="0"/>
              <a:cs typeface="Open Sans SemiBold" panose="020B0706030804020204" pitchFamily="34" charset="0"/>
            </a:endParaRPr>
          </a:p>
        </p:txBody>
      </p:sp>
    </p:spTree>
    <p:extLst>
      <p:ext uri="{BB962C8B-B14F-4D97-AF65-F5344CB8AC3E}">
        <p14:creationId xmlns:p14="http://schemas.microsoft.com/office/powerpoint/2010/main" val="241993227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o 5">
            <a:extLst>
              <a:ext uri="{FF2B5EF4-FFF2-40B4-BE49-F238E27FC236}">
                <a16:creationId xmlns:a16="http://schemas.microsoft.com/office/drawing/2014/main" id="{574890B2-6849-58DC-4362-6D97A2022F05}"/>
              </a:ext>
            </a:extLst>
          </p:cNvPr>
          <p:cNvSpPr/>
          <p:nvPr/>
        </p:nvSpPr>
        <p:spPr>
          <a:xfrm rot="20150460">
            <a:off x="613552" y="6777334"/>
            <a:ext cx="3468704" cy="3346996"/>
          </a:xfrm>
          <a:prstGeom prst="frame">
            <a:avLst>
              <a:gd name="adj1" fmla="val 17453"/>
            </a:avLst>
          </a:prstGeom>
          <a:solidFill>
            <a:srgbClr val="929CA0"/>
          </a:solidFill>
          <a:ln>
            <a:noFill/>
          </a:ln>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Marco 6">
            <a:extLst>
              <a:ext uri="{FF2B5EF4-FFF2-40B4-BE49-F238E27FC236}">
                <a16:creationId xmlns:a16="http://schemas.microsoft.com/office/drawing/2014/main" id="{FC6ABC61-5852-AABB-A16D-4051CECBD36C}"/>
              </a:ext>
            </a:extLst>
          </p:cNvPr>
          <p:cNvSpPr/>
          <p:nvPr/>
        </p:nvSpPr>
        <p:spPr>
          <a:xfrm rot="6903560">
            <a:off x="1425061" y="-2607988"/>
            <a:ext cx="2776936" cy="2679500"/>
          </a:xfrm>
          <a:prstGeom prst="frame">
            <a:avLst>
              <a:gd name="adj1" fmla="val 31126"/>
            </a:avLst>
          </a:prstGeom>
          <a:solidFill>
            <a:srgbClr val="009B90"/>
          </a:solidFill>
          <a:ln>
            <a:noFill/>
          </a:ln>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Marco 7">
            <a:extLst>
              <a:ext uri="{FF2B5EF4-FFF2-40B4-BE49-F238E27FC236}">
                <a16:creationId xmlns:a16="http://schemas.microsoft.com/office/drawing/2014/main" id="{B25B7CBB-5B0D-3F05-D7F3-575EFB2515CF}"/>
              </a:ext>
            </a:extLst>
          </p:cNvPr>
          <p:cNvSpPr/>
          <p:nvPr/>
        </p:nvSpPr>
        <p:spPr>
          <a:xfrm rot="9889402">
            <a:off x="-1910492" y="2755442"/>
            <a:ext cx="1298862" cy="1266716"/>
          </a:xfrm>
          <a:prstGeom prst="frame">
            <a:avLst>
              <a:gd name="adj1" fmla="val 50000"/>
            </a:avLst>
          </a:prstGeom>
          <a:solidFill>
            <a:srgbClr val="EF9B35"/>
          </a:solidFill>
          <a:ln>
            <a:noFill/>
          </a:ln>
          <a:scene3d>
            <a:camera prst="isometricTopUp">
              <a:rot lat="19476219" lon="18883143" rev="909743"/>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CuadroTexto 9">
            <a:extLst>
              <a:ext uri="{FF2B5EF4-FFF2-40B4-BE49-F238E27FC236}">
                <a16:creationId xmlns:a16="http://schemas.microsoft.com/office/drawing/2014/main" id="{5D6C2A9A-6F58-2CC9-E33F-5F46A26A68AC}"/>
              </a:ext>
            </a:extLst>
          </p:cNvPr>
          <p:cNvSpPr txBox="1"/>
          <p:nvPr/>
        </p:nvSpPr>
        <p:spPr>
          <a:xfrm>
            <a:off x="12192000" y="4850129"/>
            <a:ext cx="2840842" cy="523220"/>
          </a:xfrm>
          <a:prstGeom prst="rect">
            <a:avLst/>
          </a:prstGeom>
          <a:noFill/>
        </p:spPr>
        <p:txBody>
          <a:bodyPr wrap="none" rtlCol="0">
            <a:spAutoFit/>
          </a:bodyPr>
          <a:lstStyle/>
          <a:p>
            <a:r>
              <a:rPr lang="es-CO" sz="2800" dirty="0">
                <a:solidFill>
                  <a:schemeClr val="tx1">
                    <a:lumMod val="65000"/>
                    <a:lumOff val="35000"/>
                  </a:schemeClr>
                </a:solidFill>
                <a:latin typeface="Raleway Black" pitchFamily="2" charset="0"/>
                <a:ea typeface="Open Sans SemiBold" panose="020B0706030804020204" pitchFamily="34" charset="0"/>
                <a:cs typeface="Open Sans SemiBold" panose="020B0706030804020204" pitchFamily="34" charset="0"/>
              </a:rPr>
              <a:t>Información 01</a:t>
            </a:r>
            <a:endParaRPr lang="en-US" sz="2800" dirty="0">
              <a:solidFill>
                <a:schemeClr val="tx1">
                  <a:lumMod val="65000"/>
                  <a:lumOff val="35000"/>
                </a:schemeClr>
              </a:solidFill>
              <a:latin typeface="Raleway Black" pitchFamily="2" charset="0"/>
              <a:ea typeface="Open Sans SemiBold" panose="020B0706030804020204" pitchFamily="34" charset="0"/>
              <a:cs typeface="Open Sans SemiBold" panose="020B0706030804020204" pitchFamily="34" charset="0"/>
            </a:endParaRPr>
          </a:p>
        </p:txBody>
      </p:sp>
      <p:sp>
        <p:nvSpPr>
          <p:cNvPr id="11" name="CuadroTexto 10">
            <a:extLst>
              <a:ext uri="{FF2B5EF4-FFF2-40B4-BE49-F238E27FC236}">
                <a16:creationId xmlns:a16="http://schemas.microsoft.com/office/drawing/2014/main" id="{E6364B03-8BE8-6ED5-4CCE-26078AB0B956}"/>
              </a:ext>
            </a:extLst>
          </p:cNvPr>
          <p:cNvSpPr txBox="1"/>
          <p:nvPr/>
        </p:nvSpPr>
        <p:spPr>
          <a:xfrm>
            <a:off x="12192000" y="3248214"/>
            <a:ext cx="2858475" cy="523220"/>
          </a:xfrm>
          <a:prstGeom prst="rect">
            <a:avLst/>
          </a:prstGeom>
          <a:noFill/>
        </p:spPr>
        <p:txBody>
          <a:bodyPr wrap="none" rtlCol="0">
            <a:spAutoFit/>
          </a:bodyPr>
          <a:lstStyle/>
          <a:p>
            <a:r>
              <a:rPr lang="es-CO" sz="2800" dirty="0">
                <a:solidFill>
                  <a:srgbClr val="009A90"/>
                </a:solidFill>
                <a:latin typeface="Raleway Black" pitchFamily="2" charset="0"/>
                <a:ea typeface="Open Sans SemiBold" panose="020B0706030804020204" pitchFamily="34" charset="0"/>
                <a:cs typeface="Open Sans SemiBold" panose="020B0706030804020204" pitchFamily="34" charset="0"/>
              </a:rPr>
              <a:t>Información 02</a:t>
            </a:r>
            <a:endParaRPr lang="en-US" sz="2800" dirty="0">
              <a:solidFill>
                <a:srgbClr val="009A90"/>
              </a:solidFill>
              <a:latin typeface="Raleway Black" pitchFamily="2" charset="0"/>
              <a:ea typeface="Open Sans SemiBold" panose="020B0706030804020204" pitchFamily="34" charset="0"/>
              <a:cs typeface="Open Sans SemiBold" panose="020B0706030804020204" pitchFamily="34" charset="0"/>
            </a:endParaRPr>
          </a:p>
        </p:txBody>
      </p:sp>
      <p:sp>
        <p:nvSpPr>
          <p:cNvPr id="12" name="CuadroTexto 11">
            <a:extLst>
              <a:ext uri="{FF2B5EF4-FFF2-40B4-BE49-F238E27FC236}">
                <a16:creationId xmlns:a16="http://schemas.microsoft.com/office/drawing/2014/main" id="{BBA8378A-01B3-B9B5-4AA8-DE5194191A37}"/>
              </a:ext>
            </a:extLst>
          </p:cNvPr>
          <p:cNvSpPr txBox="1"/>
          <p:nvPr/>
        </p:nvSpPr>
        <p:spPr>
          <a:xfrm>
            <a:off x="12192000" y="1660274"/>
            <a:ext cx="2852063" cy="523220"/>
          </a:xfrm>
          <a:prstGeom prst="rect">
            <a:avLst/>
          </a:prstGeom>
          <a:noFill/>
        </p:spPr>
        <p:txBody>
          <a:bodyPr wrap="none" rtlCol="0">
            <a:spAutoFit/>
          </a:bodyPr>
          <a:lstStyle/>
          <a:p>
            <a:r>
              <a:rPr lang="es-CO" sz="2800" b="1" dirty="0">
                <a:solidFill>
                  <a:srgbClr val="FFC000"/>
                </a:solidFill>
                <a:latin typeface="Raleway Black" pitchFamily="2" charset="0"/>
                <a:ea typeface="Open Sans SemiBold" panose="020B0706030804020204" pitchFamily="34" charset="0"/>
                <a:cs typeface="Open Sans SemiBold" panose="020B0706030804020204" pitchFamily="34" charset="0"/>
              </a:rPr>
              <a:t>Información 03</a:t>
            </a:r>
            <a:endParaRPr lang="en-US" sz="2800" b="1" dirty="0">
              <a:solidFill>
                <a:srgbClr val="FFC000"/>
              </a:solidFill>
              <a:latin typeface="Raleway Black" pitchFamily="2" charset="0"/>
              <a:ea typeface="Open Sans SemiBold" panose="020B0706030804020204" pitchFamily="34" charset="0"/>
              <a:cs typeface="Open Sans SemiBold" panose="020B0706030804020204" pitchFamily="34" charset="0"/>
            </a:endParaRPr>
          </a:p>
        </p:txBody>
      </p:sp>
      <p:sp>
        <p:nvSpPr>
          <p:cNvPr id="13" name="CuadroTexto 12">
            <a:extLst>
              <a:ext uri="{FF2B5EF4-FFF2-40B4-BE49-F238E27FC236}">
                <a16:creationId xmlns:a16="http://schemas.microsoft.com/office/drawing/2014/main" id="{8E9CEBB9-A46D-42C6-45A9-9CFF85F44F97}"/>
              </a:ext>
            </a:extLst>
          </p:cNvPr>
          <p:cNvSpPr txBox="1"/>
          <p:nvPr/>
        </p:nvSpPr>
        <p:spPr>
          <a:xfrm>
            <a:off x="12192000" y="5373349"/>
            <a:ext cx="3969373" cy="830997"/>
          </a:xfrm>
          <a:prstGeom prst="rect">
            <a:avLst/>
          </a:prstGeom>
          <a:noFill/>
        </p:spPr>
        <p:txBody>
          <a:bodyPr wrap="square" rtlCol="0">
            <a:spAutoFit/>
          </a:bodyPr>
          <a:lstStyle>
            <a:defPPr>
              <a:defRPr lang="en-US"/>
            </a:defPPr>
            <a:lvl1pPr algn="just">
              <a:defRPr sz="1600">
                <a:solidFill>
                  <a:schemeClr val="tx1">
                    <a:lumMod val="50000"/>
                    <a:lumOff val="50000"/>
                  </a:schemeClr>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r>
              <a:rPr lang="es-CO" dirty="0"/>
              <a:t>Lorem ipsum dolor sit amet, consectetuer adipiscing elit. Maecenas porttitor congue massa. </a:t>
            </a:r>
            <a:endParaRPr lang="en-US" dirty="0"/>
          </a:p>
        </p:txBody>
      </p:sp>
      <p:sp>
        <p:nvSpPr>
          <p:cNvPr id="14" name="CuadroTexto 13">
            <a:extLst>
              <a:ext uri="{FF2B5EF4-FFF2-40B4-BE49-F238E27FC236}">
                <a16:creationId xmlns:a16="http://schemas.microsoft.com/office/drawing/2014/main" id="{2A0B7788-4EDD-A102-F50A-AA203AACB5A8}"/>
              </a:ext>
            </a:extLst>
          </p:cNvPr>
          <p:cNvSpPr txBox="1"/>
          <p:nvPr/>
        </p:nvSpPr>
        <p:spPr>
          <a:xfrm>
            <a:off x="12192001" y="3749307"/>
            <a:ext cx="4051656" cy="830997"/>
          </a:xfrm>
          <a:prstGeom prst="rect">
            <a:avLst/>
          </a:prstGeom>
          <a:noFill/>
        </p:spPr>
        <p:txBody>
          <a:bodyPr wrap="square" rtlCol="0">
            <a:spAutoFit/>
          </a:bodyPr>
          <a:lstStyle>
            <a:defPPr>
              <a:defRPr lang="en-US"/>
            </a:defPPr>
            <a:lvl1pPr algn="just">
              <a:defRPr sz="1600">
                <a:solidFill>
                  <a:schemeClr val="tx1">
                    <a:lumMod val="50000"/>
                    <a:lumOff val="50000"/>
                  </a:schemeClr>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r>
              <a:rPr lang="es-CO" dirty="0"/>
              <a:t>Lorem ipsum dolor sit amet, consectetuer adipiscing elit. Maecenas porttitor congue massa. </a:t>
            </a:r>
            <a:endParaRPr lang="en-US" dirty="0"/>
          </a:p>
        </p:txBody>
      </p:sp>
      <p:sp>
        <p:nvSpPr>
          <p:cNvPr id="15" name="CuadroTexto 14">
            <a:extLst>
              <a:ext uri="{FF2B5EF4-FFF2-40B4-BE49-F238E27FC236}">
                <a16:creationId xmlns:a16="http://schemas.microsoft.com/office/drawing/2014/main" id="{98DF08A6-30CB-BA1C-E2DF-0370D45DFA38}"/>
              </a:ext>
            </a:extLst>
          </p:cNvPr>
          <p:cNvSpPr txBox="1"/>
          <p:nvPr/>
        </p:nvSpPr>
        <p:spPr>
          <a:xfrm>
            <a:off x="12216890" y="2125265"/>
            <a:ext cx="4150909" cy="830997"/>
          </a:xfrm>
          <a:prstGeom prst="rect">
            <a:avLst/>
          </a:prstGeom>
          <a:noFill/>
        </p:spPr>
        <p:txBody>
          <a:bodyPr wrap="square" rtlCol="0">
            <a:spAutoFit/>
          </a:bodyPr>
          <a:lstStyle/>
          <a:p>
            <a:pPr algn="just"/>
            <a:r>
              <a:rPr lang="es-CO" sz="1600" dirty="0">
                <a:solidFill>
                  <a:schemeClr val="tx1">
                    <a:lumMod val="50000"/>
                    <a:lumOff val="50000"/>
                  </a:schemeClr>
                </a:solidFill>
                <a:latin typeface="Open Sans SemiBold" panose="020B0706030804020204" pitchFamily="34" charset="0"/>
                <a:ea typeface="Open Sans SemiBold" panose="020B0706030804020204" pitchFamily="34" charset="0"/>
                <a:cs typeface="Open Sans SemiBold" panose="020B0706030804020204" pitchFamily="34" charset="0"/>
              </a:rPr>
              <a:t>Lorem ipsum dolor sit amet, consectetuer adipiscing elit. Maecenas porttitor congue massa. </a:t>
            </a:r>
            <a:endParaRPr lang="en-US" sz="1600" dirty="0">
              <a:solidFill>
                <a:schemeClr val="tx1">
                  <a:lumMod val="50000"/>
                  <a:lumOff val="50000"/>
                </a:schemeClr>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grpSp>
        <p:nvGrpSpPr>
          <p:cNvPr id="2" name="Grupo 1">
            <a:extLst>
              <a:ext uri="{FF2B5EF4-FFF2-40B4-BE49-F238E27FC236}">
                <a16:creationId xmlns:a16="http://schemas.microsoft.com/office/drawing/2014/main" id="{D0684625-07F3-9A7B-CB3B-C7E0DA365720}"/>
              </a:ext>
            </a:extLst>
          </p:cNvPr>
          <p:cNvGrpSpPr/>
          <p:nvPr/>
        </p:nvGrpSpPr>
        <p:grpSpPr>
          <a:xfrm>
            <a:off x="-1874312" y="1776645"/>
            <a:ext cx="1645920" cy="533400"/>
            <a:chOff x="6096000" y="3017520"/>
            <a:chExt cx="1645920" cy="533400"/>
          </a:xfrm>
        </p:grpSpPr>
        <p:cxnSp>
          <p:nvCxnSpPr>
            <p:cNvPr id="3" name="Conector recto 2">
              <a:extLst>
                <a:ext uri="{FF2B5EF4-FFF2-40B4-BE49-F238E27FC236}">
                  <a16:creationId xmlns:a16="http://schemas.microsoft.com/office/drawing/2014/main" id="{5DAA5603-4AB7-E7B2-7EC7-56C03F91355F}"/>
                </a:ext>
              </a:extLst>
            </p:cNvPr>
            <p:cNvCxnSpPr>
              <a:cxnSpLocks/>
            </p:cNvCxnSpPr>
            <p:nvPr/>
          </p:nvCxnSpPr>
          <p:spPr>
            <a:xfrm>
              <a:off x="6096000" y="3550920"/>
              <a:ext cx="716280" cy="0"/>
            </a:xfrm>
            <a:prstGeom prst="line">
              <a:avLst/>
            </a:prstGeom>
            <a:ln w="28575">
              <a:solidFill>
                <a:srgbClr val="EB9734"/>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4" name="Conector recto 3">
              <a:extLst>
                <a:ext uri="{FF2B5EF4-FFF2-40B4-BE49-F238E27FC236}">
                  <a16:creationId xmlns:a16="http://schemas.microsoft.com/office/drawing/2014/main" id="{370E3F82-FD03-B086-448D-EA3A0CEED72A}"/>
                </a:ext>
              </a:extLst>
            </p:cNvPr>
            <p:cNvCxnSpPr>
              <a:cxnSpLocks/>
            </p:cNvCxnSpPr>
            <p:nvPr/>
          </p:nvCxnSpPr>
          <p:spPr>
            <a:xfrm flipV="1">
              <a:off x="6812280" y="3017520"/>
              <a:ext cx="259080" cy="533400"/>
            </a:xfrm>
            <a:prstGeom prst="line">
              <a:avLst/>
            </a:prstGeom>
            <a:ln w="28575">
              <a:solidFill>
                <a:srgbClr val="EB9734"/>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5" name="Conector recto 4">
              <a:extLst>
                <a:ext uri="{FF2B5EF4-FFF2-40B4-BE49-F238E27FC236}">
                  <a16:creationId xmlns:a16="http://schemas.microsoft.com/office/drawing/2014/main" id="{12EC1A90-9226-0175-F179-D15E12D44378}"/>
                </a:ext>
              </a:extLst>
            </p:cNvPr>
            <p:cNvCxnSpPr>
              <a:cxnSpLocks/>
            </p:cNvCxnSpPr>
            <p:nvPr/>
          </p:nvCxnSpPr>
          <p:spPr>
            <a:xfrm>
              <a:off x="7071360" y="3017520"/>
              <a:ext cx="670560" cy="0"/>
            </a:xfrm>
            <a:prstGeom prst="line">
              <a:avLst/>
            </a:prstGeom>
            <a:ln w="28575">
              <a:solidFill>
                <a:srgbClr val="EB9734"/>
              </a:solidFill>
              <a:headEnd type="oval"/>
              <a:tailEnd type="oval"/>
            </a:ln>
          </p:spPr>
          <p:style>
            <a:lnRef idx="1">
              <a:schemeClr val="accent2"/>
            </a:lnRef>
            <a:fillRef idx="0">
              <a:schemeClr val="accent2"/>
            </a:fillRef>
            <a:effectRef idx="0">
              <a:schemeClr val="accent2"/>
            </a:effectRef>
            <a:fontRef idx="minor">
              <a:schemeClr val="tx1"/>
            </a:fontRef>
          </p:style>
        </p:cxnSp>
      </p:grpSp>
      <p:grpSp>
        <p:nvGrpSpPr>
          <p:cNvPr id="9" name="Grupo 8">
            <a:extLst>
              <a:ext uri="{FF2B5EF4-FFF2-40B4-BE49-F238E27FC236}">
                <a16:creationId xmlns:a16="http://schemas.microsoft.com/office/drawing/2014/main" id="{5E6707C5-F6F1-8A91-3BD9-21E23CBDEB3A}"/>
              </a:ext>
            </a:extLst>
          </p:cNvPr>
          <p:cNvGrpSpPr/>
          <p:nvPr/>
        </p:nvGrpSpPr>
        <p:grpSpPr>
          <a:xfrm>
            <a:off x="-2435471" y="3636687"/>
            <a:ext cx="2348819" cy="533400"/>
            <a:chOff x="5651178" y="3017520"/>
            <a:chExt cx="2348819" cy="533400"/>
          </a:xfrm>
        </p:grpSpPr>
        <p:cxnSp>
          <p:nvCxnSpPr>
            <p:cNvPr id="16" name="Conector recto 15">
              <a:extLst>
                <a:ext uri="{FF2B5EF4-FFF2-40B4-BE49-F238E27FC236}">
                  <a16:creationId xmlns:a16="http://schemas.microsoft.com/office/drawing/2014/main" id="{6838BA70-5BE0-1AAB-272C-5D9139645C4A}"/>
                </a:ext>
              </a:extLst>
            </p:cNvPr>
            <p:cNvCxnSpPr>
              <a:cxnSpLocks/>
            </p:cNvCxnSpPr>
            <p:nvPr/>
          </p:nvCxnSpPr>
          <p:spPr>
            <a:xfrm>
              <a:off x="5651178" y="3550920"/>
              <a:ext cx="1161102" cy="0"/>
            </a:xfrm>
            <a:prstGeom prst="line">
              <a:avLst/>
            </a:prstGeom>
            <a:ln w="28575">
              <a:solidFill>
                <a:srgbClr val="00978D"/>
              </a:solidFill>
              <a:headEnd type="oval"/>
            </a:ln>
          </p:spPr>
          <p:style>
            <a:lnRef idx="1">
              <a:schemeClr val="accent2"/>
            </a:lnRef>
            <a:fillRef idx="0">
              <a:schemeClr val="accent2"/>
            </a:fillRef>
            <a:effectRef idx="0">
              <a:schemeClr val="accent2"/>
            </a:effectRef>
            <a:fontRef idx="minor">
              <a:schemeClr val="tx1"/>
            </a:fontRef>
          </p:style>
        </p:cxnSp>
        <p:cxnSp>
          <p:nvCxnSpPr>
            <p:cNvPr id="17" name="Conector recto 16">
              <a:extLst>
                <a:ext uri="{FF2B5EF4-FFF2-40B4-BE49-F238E27FC236}">
                  <a16:creationId xmlns:a16="http://schemas.microsoft.com/office/drawing/2014/main" id="{E0BCA83F-BC25-54AD-A568-74739C072892}"/>
                </a:ext>
              </a:extLst>
            </p:cNvPr>
            <p:cNvCxnSpPr>
              <a:cxnSpLocks/>
            </p:cNvCxnSpPr>
            <p:nvPr/>
          </p:nvCxnSpPr>
          <p:spPr>
            <a:xfrm flipV="1">
              <a:off x="6812280" y="3017520"/>
              <a:ext cx="259080" cy="533400"/>
            </a:xfrm>
            <a:prstGeom prst="line">
              <a:avLst/>
            </a:prstGeom>
            <a:ln w="28575">
              <a:solidFill>
                <a:srgbClr val="00978D"/>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18" name="Conector recto 17">
              <a:extLst>
                <a:ext uri="{FF2B5EF4-FFF2-40B4-BE49-F238E27FC236}">
                  <a16:creationId xmlns:a16="http://schemas.microsoft.com/office/drawing/2014/main" id="{7F2B1CEA-A7AA-9F2E-BE33-266B2FEF8B8F}"/>
                </a:ext>
              </a:extLst>
            </p:cNvPr>
            <p:cNvCxnSpPr>
              <a:cxnSpLocks/>
            </p:cNvCxnSpPr>
            <p:nvPr/>
          </p:nvCxnSpPr>
          <p:spPr>
            <a:xfrm>
              <a:off x="7071360" y="3017520"/>
              <a:ext cx="928637" cy="0"/>
            </a:xfrm>
            <a:prstGeom prst="line">
              <a:avLst/>
            </a:prstGeom>
            <a:ln w="28575">
              <a:solidFill>
                <a:srgbClr val="00978D"/>
              </a:solidFill>
              <a:tailEnd type="oval"/>
            </a:ln>
          </p:spPr>
          <p:style>
            <a:lnRef idx="1">
              <a:schemeClr val="accent2"/>
            </a:lnRef>
            <a:fillRef idx="0">
              <a:schemeClr val="accent2"/>
            </a:fillRef>
            <a:effectRef idx="0">
              <a:schemeClr val="accent2"/>
            </a:effectRef>
            <a:fontRef idx="minor">
              <a:schemeClr val="tx1"/>
            </a:fontRef>
          </p:style>
        </p:cxnSp>
      </p:grpSp>
      <p:grpSp>
        <p:nvGrpSpPr>
          <p:cNvPr id="22" name="Grupo 21">
            <a:extLst>
              <a:ext uri="{FF2B5EF4-FFF2-40B4-BE49-F238E27FC236}">
                <a16:creationId xmlns:a16="http://schemas.microsoft.com/office/drawing/2014/main" id="{E57E67D4-32F3-F8AF-ECC0-250D2F43AD9C}"/>
              </a:ext>
            </a:extLst>
          </p:cNvPr>
          <p:cNvGrpSpPr/>
          <p:nvPr/>
        </p:nvGrpSpPr>
        <p:grpSpPr>
          <a:xfrm>
            <a:off x="-3107540" y="5029850"/>
            <a:ext cx="2879148" cy="533400"/>
            <a:chOff x="5120849" y="3017520"/>
            <a:chExt cx="2879148" cy="533400"/>
          </a:xfrm>
        </p:grpSpPr>
        <p:cxnSp>
          <p:nvCxnSpPr>
            <p:cNvPr id="23" name="Conector recto 22">
              <a:extLst>
                <a:ext uri="{FF2B5EF4-FFF2-40B4-BE49-F238E27FC236}">
                  <a16:creationId xmlns:a16="http://schemas.microsoft.com/office/drawing/2014/main" id="{BB7DBEC1-D575-FFE5-CC80-D3FEFB49FFA8}"/>
                </a:ext>
              </a:extLst>
            </p:cNvPr>
            <p:cNvCxnSpPr>
              <a:cxnSpLocks/>
            </p:cNvCxnSpPr>
            <p:nvPr/>
          </p:nvCxnSpPr>
          <p:spPr>
            <a:xfrm>
              <a:off x="5120849" y="3550920"/>
              <a:ext cx="1691431" cy="0"/>
            </a:xfrm>
            <a:prstGeom prst="line">
              <a:avLst/>
            </a:prstGeom>
            <a:ln w="28575">
              <a:solidFill>
                <a:srgbClr val="8F999D"/>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24" name="Conector recto 23">
              <a:extLst>
                <a:ext uri="{FF2B5EF4-FFF2-40B4-BE49-F238E27FC236}">
                  <a16:creationId xmlns:a16="http://schemas.microsoft.com/office/drawing/2014/main" id="{5CCC6452-CA0A-CB66-9D26-1A151CE74DAA}"/>
                </a:ext>
              </a:extLst>
            </p:cNvPr>
            <p:cNvCxnSpPr>
              <a:cxnSpLocks/>
            </p:cNvCxnSpPr>
            <p:nvPr/>
          </p:nvCxnSpPr>
          <p:spPr>
            <a:xfrm flipV="1">
              <a:off x="6812280" y="3017520"/>
              <a:ext cx="259080" cy="533400"/>
            </a:xfrm>
            <a:prstGeom prst="line">
              <a:avLst/>
            </a:prstGeom>
            <a:ln w="28575">
              <a:solidFill>
                <a:srgbClr val="8F999D"/>
              </a:solidFill>
              <a:tailEnd type="oval"/>
            </a:ln>
          </p:spPr>
          <p:style>
            <a:lnRef idx="1">
              <a:schemeClr val="accent2"/>
            </a:lnRef>
            <a:fillRef idx="0">
              <a:schemeClr val="accent2"/>
            </a:fillRef>
            <a:effectRef idx="0">
              <a:schemeClr val="accent2"/>
            </a:effectRef>
            <a:fontRef idx="minor">
              <a:schemeClr val="tx1"/>
            </a:fontRef>
          </p:style>
        </p:cxnSp>
        <p:cxnSp>
          <p:nvCxnSpPr>
            <p:cNvPr id="25" name="Conector recto 24">
              <a:extLst>
                <a:ext uri="{FF2B5EF4-FFF2-40B4-BE49-F238E27FC236}">
                  <a16:creationId xmlns:a16="http://schemas.microsoft.com/office/drawing/2014/main" id="{198BEBE2-823D-7AFB-D991-9F69BBBE1496}"/>
                </a:ext>
              </a:extLst>
            </p:cNvPr>
            <p:cNvCxnSpPr>
              <a:cxnSpLocks/>
            </p:cNvCxnSpPr>
            <p:nvPr/>
          </p:nvCxnSpPr>
          <p:spPr>
            <a:xfrm>
              <a:off x="7071360" y="3017520"/>
              <a:ext cx="928637" cy="0"/>
            </a:xfrm>
            <a:prstGeom prst="line">
              <a:avLst/>
            </a:prstGeom>
            <a:ln w="28575">
              <a:solidFill>
                <a:srgbClr val="8F999D"/>
              </a:solidFill>
              <a:tailEnd type="oval"/>
            </a:ln>
          </p:spPr>
          <p:style>
            <a:lnRef idx="1">
              <a:schemeClr val="accent2"/>
            </a:lnRef>
            <a:fillRef idx="0">
              <a:schemeClr val="accent2"/>
            </a:fillRef>
            <a:effectRef idx="0">
              <a:schemeClr val="accent2"/>
            </a:effectRef>
            <a:fontRef idx="minor">
              <a:schemeClr val="tx1"/>
            </a:fontRef>
          </p:style>
        </p:cxnSp>
      </p:grpSp>
      <p:sp>
        <p:nvSpPr>
          <p:cNvPr id="27" name="CuadroTexto 26">
            <a:extLst>
              <a:ext uri="{FF2B5EF4-FFF2-40B4-BE49-F238E27FC236}">
                <a16:creationId xmlns:a16="http://schemas.microsoft.com/office/drawing/2014/main" id="{87B13D7A-39B9-23F1-8BBE-7195185A6185}"/>
              </a:ext>
            </a:extLst>
          </p:cNvPr>
          <p:cNvSpPr txBox="1"/>
          <p:nvPr/>
        </p:nvSpPr>
        <p:spPr>
          <a:xfrm>
            <a:off x="2357052" y="-1337703"/>
            <a:ext cx="7077579" cy="830997"/>
          </a:xfrm>
          <a:prstGeom prst="rect">
            <a:avLst/>
          </a:prstGeom>
          <a:noFill/>
        </p:spPr>
        <p:txBody>
          <a:bodyPr wrap="none" rtlCol="0">
            <a:spAutoFit/>
          </a:bodyPr>
          <a:lstStyle/>
          <a:p>
            <a:r>
              <a:rPr lang="es-CO" sz="4800" dirty="0">
                <a:solidFill>
                  <a:srgbClr val="8F999D"/>
                </a:solidFill>
                <a:latin typeface="Raleway Black" pitchFamily="2" charset="0"/>
              </a:rPr>
              <a:t>INFOGRAFIA</a:t>
            </a:r>
            <a:r>
              <a:rPr lang="es-CO" sz="4800" dirty="0">
                <a:latin typeface="Raleway Black" pitchFamily="2" charset="0"/>
              </a:rPr>
              <a:t> </a:t>
            </a:r>
            <a:r>
              <a:rPr lang="es-CO" sz="4800" dirty="0">
                <a:solidFill>
                  <a:srgbClr val="EB9734"/>
                </a:solidFill>
                <a:latin typeface="Raleway Black" pitchFamily="2" charset="0"/>
              </a:rPr>
              <a:t>3 NIVELES</a:t>
            </a:r>
            <a:endParaRPr lang="en-US" sz="4800" dirty="0">
              <a:solidFill>
                <a:srgbClr val="EB9734"/>
              </a:solidFill>
              <a:latin typeface="Raleway Black" pitchFamily="2" charset="0"/>
            </a:endParaRPr>
          </a:p>
        </p:txBody>
      </p:sp>
      <p:sp>
        <p:nvSpPr>
          <p:cNvPr id="28" name="CuadroTexto 27">
            <a:extLst>
              <a:ext uri="{FF2B5EF4-FFF2-40B4-BE49-F238E27FC236}">
                <a16:creationId xmlns:a16="http://schemas.microsoft.com/office/drawing/2014/main" id="{A2A04ECC-758B-6B54-E1C7-5AE25C11F09C}"/>
              </a:ext>
            </a:extLst>
          </p:cNvPr>
          <p:cNvSpPr txBox="1"/>
          <p:nvPr/>
        </p:nvSpPr>
        <p:spPr>
          <a:xfrm>
            <a:off x="4462279" y="-744298"/>
            <a:ext cx="3336170" cy="769441"/>
          </a:xfrm>
          <a:prstGeom prst="rect">
            <a:avLst/>
          </a:prstGeom>
          <a:noFill/>
        </p:spPr>
        <p:txBody>
          <a:bodyPr wrap="none" rtlCol="0">
            <a:spAutoFit/>
          </a:bodyPr>
          <a:lstStyle/>
          <a:p>
            <a:r>
              <a:rPr lang="es-CO" sz="4400" dirty="0">
                <a:solidFill>
                  <a:srgbClr val="8F999D"/>
                </a:solidFill>
                <a:latin typeface="Open Sans SemiBold" panose="020B0706030804020204" pitchFamily="34" charset="0"/>
                <a:ea typeface="Open Sans SemiBold" panose="020B0706030804020204" pitchFamily="34" charset="0"/>
                <a:cs typeface="Open Sans SemiBold" panose="020B0706030804020204" pitchFamily="34" charset="0"/>
              </a:rPr>
              <a:t>PowerPoint</a:t>
            </a:r>
            <a:endParaRPr lang="en-US" sz="4400" dirty="0">
              <a:solidFill>
                <a:srgbClr val="EB9734"/>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pic>
        <p:nvPicPr>
          <p:cNvPr id="19" name="Imagen 18">
            <a:extLst>
              <a:ext uri="{FF2B5EF4-FFF2-40B4-BE49-F238E27FC236}">
                <a16:creationId xmlns:a16="http://schemas.microsoft.com/office/drawing/2014/main" id="{62C6D977-9648-E1D9-BC85-0D8635D84765}"/>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20" name="CuadroTexto 19">
            <a:extLst>
              <a:ext uri="{FF2B5EF4-FFF2-40B4-BE49-F238E27FC236}">
                <a16:creationId xmlns:a16="http://schemas.microsoft.com/office/drawing/2014/main" id="{654009D5-1278-ABFC-D4B1-D8579885ADD5}"/>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6" name="CuadroTexto 25">
            <a:extLst>
              <a:ext uri="{FF2B5EF4-FFF2-40B4-BE49-F238E27FC236}">
                <a16:creationId xmlns:a16="http://schemas.microsoft.com/office/drawing/2014/main" id="{157DDE8A-C49B-F4EE-236E-D0109EF8ADD2}"/>
              </a:ext>
            </a:extLst>
          </p:cNvPr>
          <p:cNvSpPr txBox="1"/>
          <p:nvPr/>
        </p:nvSpPr>
        <p:spPr>
          <a:xfrm>
            <a:off x="1936100" y="2894271"/>
            <a:ext cx="9140644" cy="707886"/>
          </a:xfrm>
          <a:prstGeom prst="rect">
            <a:avLst/>
          </a:prstGeom>
          <a:noFill/>
        </p:spPr>
        <p:txBody>
          <a:bodyPr wrap="none" rtlCol="0">
            <a:spAutoFit/>
          </a:bodyPr>
          <a:lstStyle/>
          <a:p>
            <a:r>
              <a:rPr lang="es-MX" sz="4000" b="1" dirty="0">
                <a:solidFill>
                  <a:srgbClr val="FFFF00"/>
                </a:solidFill>
                <a:latin typeface="Raleway Black" pitchFamily="2" charset="0"/>
                <a:ea typeface="Open Sans SemiBold" panose="020B0706030804020204" pitchFamily="34" charset="0"/>
                <a:cs typeface="Open Sans SemiBold" panose="020B0706030804020204" pitchFamily="34" charset="0"/>
              </a:rPr>
              <a:t>ANÁLISIS DE LA SITUACIÓN ACTUAL</a:t>
            </a:r>
            <a:endParaRPr lang="en-US" sz="4000" b="1" dirty="0">
              <a:solidFill>
                <a:srgbClr val="FFFF00"/>
              </a:solidFill>
              <a:latin typeface="Raleway Black" pitchFamily="2" charset="0"/>
              <a:ea typeface="Open Sans SemiBold" panose="020B0706030804020204" pitchFamily="34" charset="0"/>
              <a:cs typeface="Open Sans SemiBold" panose="020B0706030804020204" pitchFamily="34" charset="0"/>
            </a:endParaRPr>
          </a:p>
        </p:txBody>
      </p:sp>
    </p:spTree>
    <p:extLst>
      <p:ext uri="{BB962C8B-B14F-4D97-AF65-F5344CB8AC3E}">
        <p14:creationId xmlns:p14="http://schemas.microsoft.com/office/powerpoint/2010/main" val="34285756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uadroTexto 10">
            <a:extLst>
              <a:ext uri="{FF2B5EF4-FFF2-40B4-BE49-F238E27FC236}">
                <a16:creationId xmlns:a16="http://schemas.microsoft.com/office/drawing/2014/main" id="{E6364B03-8BE8-6ED5-4CCE-26078AB0B956}"/>
              </a:ext>
            </a:extLst>
          </p:cNvPr>
          <p:cNvSpPr txBox="1"/>
          <p:nvPr/>
        </p:nvSpPr>
        <p:spPr>
          <a:xfrm>
            <a:off x="834864" y="2074453"/>
            <a:ext cx="10224662" cy="1938992"/>
          </a:xfrm>
          <a:prstGeom prst="rect">
            <a:avLst/>
          </a:prstGeom>
          <a:noFill/>
        </p:spPr>
        <p:txBody>
          <a:bodyPr wrap="square" rtlCol="0">
            <a:spAutoFit/>
          </a:bodyPr>
          <a:lstStyle/>
          <a:p>
            <a:pPr algn="just"/>
            <a:r>
              <a:rPr lang="es-MX" sz="2000" dirty="0">
                <a:solidFill>
                  <a:schemeClr val="bg1"/>
                </a:solidFill>
                <a:latin typeface="Raleway Black" pitchFamily="2" charset="0"/>
                <a:ea typeface="Open Sans SemiBold" panose="020B0706030804020204" pitchFamily="34" charset="0"/>
                <a:cs typeface="Open Sans SemiBold" panose="020B0706030804020204" pitchFamily="34" charset="0"/>
              </a:rPr>
              <a:t>El término "desarrollador </a:t>
            </a:r>
            <a:r>
              <a:rPr lang="es-MX" sz="2000" dirty="0" err="1">
                <a:solidFill>
                  <a:schemeClr val="bg1"/>
                </a:solidFill>
                <a:latin typeface="Raleway Black" pitchFamily="2" charset="0"/>
                <a:ea typeface="Open Sans SemiBold" panose="020B0706030804020204" pitchFamily="34" charset="0"/>
                <a:cs typeface="Open Sans SemiBold" panose="020B0706030804020204" pitchFamily="34" charset="0"/>
              </a:rPr>
              <a:t>frontend</a:t>
            </a:r>
            <a:r>
              <a:rPr lang="es-MX" sz="2000" dirty="0">
                <a:solidFill>
                  <a:schemeClr val="bg1"/>
                </a:solidFill>
                <a:latin typeface="Raleway Black" pitchFamily="2" charset="0"/>
                <a:ea typeface="Open Sans SemiBold" panose="020B0706030804020204" pitchFamily="34" charset="0"/>
                <a:cs typeface="Open Sans SemiBold" panose="020B0706030804020204" pitchFamily="34" charset="0"/>
              </a:rPr>
              <a:t>" comenzó a utilizarse de manera más prominente en la década de 2000, a medida que la web se volvía más compleja y se buscaba una manera de diferenciar las responsabilidades entre los desarrolladores que trabajaban en la parte visual e interactiva de los sitios web, y aquellos que trabajaban en la lógica del servidor y la parte detrás de escena.</a:t>
            </a:r>
          </a:p>
        </p:txBody>
      </p:sp>
      <p:sp>
        <p:nvSpPr>
          <p:cNvPr id="27" name="CuadroTexto 26">
            <a:extLst>
              <a:ext uri="{FF2B5EF4-FFF2-40B4-BE49-F238E27FC236}">
                <a16:creationId xmlns:a16="http://schemas.microsoft.com/office/drawing/2014/main" id="{87B13D7A-39B9-23F1-8BBE-7195185A6185}"/>
              </a:ext>
            </a:extLst>
          </p:cNvPr>
          <p:cNvSpPr txBox="1"/>
          <p:nvPr/>
        </p:nvSpPr>
        <p:spPr>
          <a:xfrm>
            <a:off x="3164852" y="365878"/>
            <a:ext cx="6452407" cy="523220"/>
          </a:xfrm>
          <a:prstGeom prst="rect">
            <a:avLst/>
          </a:prstGeom>
          <a:noFill/>
        </p:spPr>
        <p:txBody>
          <a:bodyPr wrap="none" rtlCol="0">
            <a:spAutoFit/>
          </a:bodyPr>
          <a:lstStyle/>
          <a:p>
            <a:r>
              <a:rPr lang="es-MX" sz="2800" b="1" dirty="0">
                <a:solidFill>
                  <a:srgbClr val="FFFF00"/>
                </a:solidFill>
                <a:latin typeface="Raleway Black" pitchFamily="2" charset="0"/>
                <a:ea typeface="Open Sans SemiBold" panose="020B0706030804020204" pitchFamily="34" charset="0"/>
                <a:cs typeface="Open Sans SemiBold" panose="020B0706030804020204" pitchFamily="34" charset="0"/>
              </a:rPr>
              <a:t>ANÁLISIS DE LA SITUACIÓN ACTUAL</a:t>
            </a:r>
            <a:endParaRPr lang="en-US" sz="2800" b="1" dirty="0">
              <a:solidFill>
                <a:srgbClr val="FFFF00"/>
              </a:solidFill>
              <a:latin typeface="Raleway Black" pitchFamily="2" charset="0"/>
              <a:ea typeface="Open Sans SemiBold" panose="020B0706030804020204" pitchFamily="34" charset="0"/>
              <a:cs typeface="Open Sans SemiBold" panose="020B0706030804020204" pitchFamily="34" charset="0"/>
            </a:endParaRPr>
          </a:p>
        </p:txBody>
      </p:sp>
      <p:pic>
        <p:nvPicPr>
          <p:cNvPr id="19" name="Imagen 18">
            <a:extLst>
              <a:ext uri="{FF2B5EF4-FFF2-40B4-BE49-F238E27FC236}">
                <a16:creationId xmlns:a16="http://schemas.microsoft.com/office/drawing/2014/main" id="{9CFCF00A-BC29-624E-C884-59E3760894F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20" name="CuadroTexto 19">
            <a:extLst>
              <a:ext uri="{FF2B5EF4-FFF2-40B4-BE49-F238E27FC236}">
                <a16:creationId xmlns:a16="http://schemas.microsoft.com/office/drawing/2014/main" id="{862420DE-757B-6285-AF97-EA1907B94B71}"/>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7" name="Marco 6">
            <a:extLst>
              <a:ext uri="{FF2B5EF4-FFF2-40B4-BE49-F238E27FC236}">
                <a16:creationId xmlns:a16="http://schemas.microsoft.com/office/drawing/2014/main" id="{CEF553B4-F2FB-D91F-E50B-4696182BCFA2}"/>
              </a:ext>
            </a:extLst>
          </p:cNvPr>
          <p:cNvSpPr/>
          <p:nvPr/>
        </p:nvSpPr>
        <p:spPr>
          <a:xfrm rot="2700000">
            <a:off x="11622498" y="2228082"/>
            <a:ext cx="1298862" cy="1266716"/>
          </a:xfrm>
          <a:prstGeom prst="frame">
            <a:avLst>
              <a:gd name="adj1" fmla="val 50000"/>
            </a:avLst>
          </a:prstGeom>
          <a:noFill/>
          <a:ln w="12700">
            <a:solidFill>
              <a:schemeClr val="bg1">
                <a:alpha val="56000"/>
              </a:schemeClr>
            </a:solidFill>
          </a:ln>
          <a:effectLst>
            <a:glow rad="228600">
              <a:srgbClr val="FFFF00"/>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Marco 7">
            <a:extLst>
              <a:ext uri="{FF2B5EF4-FFF2-40B4-BE49-F238E27FC236}">
                <a16:creationId xmlns:a16="http://schemas.microsoft.com/office/drawing/2014/main" id="{FB274F02-1315-4EAC-622A-BB23E106B52E}"/>
              </a:ext>
            </a:extLst>
          </p:cNvPr>
          <p:cNvSpPr/>
          <p:nvPr/>
        </p:nvSpPr>
        <p:spPr>
          <a:xfrm>
            <a:off x="185433" y="5580754"/>
            <a:ext cx="1298862" cy="1266716"/>
          </a:xfrm>
          <a:prstGeom prst="frame">
            <a:avLst>
              <a:gd name="adj1" fmla="val 50000"/>
            </a:avLst>
          </a:prstGeom>
          <a:noFill/>
          <a:ln w="12700">
            <a:solidFill>
              <a:schemeClr val="bg1">
                <a:alpha val="56000"/>
              </a:schemeClr>
            </a:solidFill>
          </a:ln>
          <a:effectLst>
            <a:glow rad="228600">
              <a:srgbClr val="FFFF00"/>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Marco 8">
            <a:extLst>
              <a:ext uri="{FF2B5EF4-FFF2-40B4-BE49-F238E27FC236}">
                <a16:creationId xmlns:a16="http://schemas.microsoft.com/office/drawing/2014/main" id="{AA9643C4-9F54-CEF2-9055-853C5EAA42A5}"/>
              </a:ext>
            </a:extLst>
          </p:cNvPr>
          <p:cNvSpPr/>
          <p:nvPr/>
        </p:nvSpPr>
        <p:spPr>
          <a:xfrm rot="17004837">
            <a:off x="10618177" y="5304026"/>
            <a:ext cx="1298862" cy="1266716"/>
          </a:xfrm>
          <a:prstGeom prst="frame">
            <a:avLst>
              <a:gd name="adj1" fmla="val 50000"/>
            </a:avLst>
          </a:prstGeom>
          <a:noFill/>
          <a:ln w="12700">
            <a:solidFill>
              <a:schemeClr val="bg1">
                <a:alpha val="56000"/>
              </a:schemeClr>
            </a:solidFill>
          </a:ln>
          <a:effectLst>
            <a:glow rad="228600">
              <a:srgbClr val="FFFF00"/>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CuadroTexto 1">
            <a:extLst>
              <a:ext uri="{FF2B5EF4-FFF2-40B4-BE49-F238E27FC236}">
                <a16:creationId xmlns:a16="http://schemas.microsoft.com/office/drawing/2014/main" id="{2ED7D00C-0029-A804-E23C-632FB9FA4253}"/>
              </a:ext>
            </a:extLst>
          </p:cNvPr>
          <p:cNvSpPr txBox="1"/>
          <p:nvPr/>
        </p:nvSpPr>
        <p:spPr>
          <a:xfrm>
            <a:off x="981617" y="1267099"/>
            <a:ext cx="4435830" cy="430887"/>
          </a:xfrm>
          <a:prstGeom prst="rect">
            <a:avLst/>
          </a:prstGeom>
          <a:noFill/>
        </p:spPr>
        <p:txBody>
          <a:bodyPr wrap="none" rtlCol="0">
            <a:spAutoFit/>
          </a:bodyPr>
          <a:lstStyle/>
          <a:p>
            <a:r>
              <a:rPr lang="es-MX" sz="2200" b="1" dirty="0">
                <a:solidFill>
                  <a:srgbClr val="FFFF00"/>
                </a:solidFill>
                <a:latin typeface="Raleway Black" pitchFamily="2" charset="0"/>
                <a:ea typeface="Open Sans SemiBold" panose="020B0706030804020204" pitchFamily="34" charset="0"/>
                <a:cs typeface="Open Sans SemiBold" panose="020B0706030804020204" pitchFamily="34" charset="0"/>
              </a:rPr>
              <a:t>Análisis de la Situación Actual</a:t>
            </a:r>
            <a:endParaRPr lang="en-US" sz="2200" b="1" dirty="0">
              <a:solidFill>
                <a:srgbClr val="FFFF00"/>
              </a:solidFill>
              <a:latin typeface="Raleway Black" pitchFamily="2" charset="0"/>
              <a:ea typeface="Open Sans SemiBold" panose="020B0706030804020204" pitchFamily="34" charset="0"/>
              <a:cs typeface="Open Sans SemiBold" panose="020B0706030804020204" pitchFamily="34" charset="0"/>
            </a:endParaRPr>
          </a:p>
        </p:txBody>
      </p:sp>
    </p:spTree>
    <p:extLst>
      <p:ext uri="{BB962C8B-B14F-4D97-AF65-F5344CB8AC3E}">
        <p14:creationId xmlns:p14="http://schemas.microsoft.com/office/powerpoint/2010/main" val="326033095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uadroTexto 10">
            <a:extLst>
              <a:ext uri="{FF2B5EF4-FFF2-40B4-BE49-F238E27FC236}">
                <a16:creationId xmlns:a16="http://schemas.microsoft.com/office/drawing/2014/main" id="{E6364B03-8BE8-6ED5-4CCE-26078AB0B956}"/>
              </a:ext>
            </a:extLst>
          </p:cNvPr>
          <p:cNvSpPr txBox="1"/>
          <p:nvPr/>
        </p:nvSpPr>
        <p:spPr>
          <a:xfrm>
            <a:off x="847307" y="1506670"/>
            <a:ext cx="10313752" cy="1323439"/>
          </a:xfrm>
          <a:prstGeom prst="rect">
            <a:avLst/>
          </a:prstGeom>
          <a:noFill/>
        </p:spPr>
        <p:txBody>
          <a:bodyPr wrap="square" rtlCol="0">
            <a:spAutoFit/>
          </a:bodyPr>
          <a:lstStyle/>
          <a:p>
            <a:pPr algn="just"/>
            <a:r>
              <a:rPr lang="es-MX" sz="2000" dirty="0">
                <a:solidFill>
                  <a:schemeClr val="bg1"/>
                </a:solidFill>
                <a:latin typeface="Raleway Black" pitchFamily="2" charset="0"/>
                <a:ea typeface="Open Sans SemiBold" panose="020B0706030804020204" pitchFamily="34" charset="0"/>
                <a:cs typeface="Open Sans SemiBold" panose="020B0706030804020204" pitchFamily="34" charset="0"/>
              </a:rPr>
              <a:t>Un desarrollador </a:t>
            </a:r>
            <a:r>
              <a:rPr lang="es-MX" sz="2000" dirty="0" err="1">
                <a:solidFill>
                  <a:schemeClr val="bg1"/>
                </a:solidFill>
                <a:latin typeface="Raleway Black" pitchFamily="2" charset="0"/>
                <a:ea typeface="Open Sans SemiBold" panose="020B0706030804020204" pitchFamily="34" charset="0"/>
                <a:cs typeface="Open Sans SemiBold" panose="020B0706030804020204" pitchFamily="34" charset="0"/>
              </a:rPr>
              <a:t>frontend</a:t>
            </a:r>
            <a:r>
              <a:rPr lang="es-MX" sz="2000" dirty="0">
                <a:solidFill>
                  <a:schemeClr val="bg1"/>
                </a:solidFill>
                <a:latin typeface="Raleway Black" pitchFamily="2" charset="0"/>
                <a:ea typeface="Open Sans SemiBold" panose="020B0706030804020204" pitchFamily="34" charset="0"/>
                <a:cs typeface="Open Sans SemiBold" panose="020B0706030804020204" pitchFamily="34" charset="0"/>
              </a:rPr>
              <a:t> se centra en la interfaz de usuario de un sitio web. Utilizan sus conocimientos de HTML y CSS para controlar el aspecto y la sensación de un sitio, a menudo adaptándose a los distintos tamaños de pantalla de los navegadores móviles y de escritorio.</a:t>
            </a:r>
          </a:p>
        </p:txBody>
      </p:sp>
      <p:sp>
        <p:nvSpPr>
          <p:cNvPr id="27" name="CuadroTexto 26">
            <a:extLst>
              <a:ext uri="{FF2B5EF4-FFF2-40B4-BE49-F238E27FC236}">
                <a16:creationId xmlns:a16="http://schemas.microsoft.com/office/drawing/2014/main" id="{87B13D7A-39B9-23F1-8BBE-7195185A6185}"/>
              </a:ext>
            </a:extLst>
          </p:cNvPr>
          <p:cNvSpPr txBox="1"/>
          <p:nvPr/>
        </p:nvSpPr>
        <p:spPr>
          <a:xfrm>
            <a:off x="3164852" y="365878"/>
            <a:ext cx="6452407" cy="523220"/>
          </a:xfrm>
          <a:prstGeom prst="rect">
            <a:avLst/>
          </a:prstGeom>
          <a:noFill/>
        </p:spPr>
        <p:txBody>
          <a:bodyPr wrap="none" rtlCol="0">
            <a:spAutoFit/>
          </a:bodyPr>
          <a:lstStyle/>
          <a:p>
            <a:r>
              <a:rPr lang="es-MX" sz="2800" b="1" dirty="0">
                <a:solidFill>
                  <a:srgbClr val="FFFF00"/>
                </a:solidFill>
                <a:latin typeface="Raleway Black" pitchFamily="2" charset="0"/>
                <a:ea typeface="Open Sans SemiBold" panose="020B0706030804020204" pitchFamily="34" charset="0"/>
                <a:cs typeface="Open Sans SemiBold" panose="020B0706030804020204" pitchFamily="34" charset="0"/>
              </a:rPr>
              <a:t>ANÁLISIS DE LA SITUACIÓN ACTUAL</a:t>
            </a:r>
            <a:endParaRPr lang="en-US" sz="2800" b="1" dirty="0">
              <a:solidFill>
                <a:srgbClr val="FFFF00"/>
              </a:solidFill>
              <a:latin typeface="Raleway Black" pitchFamily="2" charset="0"/>
              <a:ea typeface="Open Sans SemiBold" panose="020B0706030804020204" pitchFamily="34" charset="0"/>
              <a:cs typeface="Open Sans SemiBold" panose="020B0706030804020204" pitchFamily="34" charset="0"/>
            </a:endParaRPr>
          </a:p>
        </p:txBody>
      </p:sp>
      <p:pic>
        <p:nvPicPr>
          <p:cNvPr id="19" name="Imagen 18">
            <a:extLst>
              <a:ext uri="{FF2B5EF4-FFF2-40B4-BE49-F238E27FC236}">
                <a16:creationId xmlns:a16="http://schemas.microsoft.com/office/drawing/2014/main" id="{9CFCF00A-BC29-624E-C884-59E3760894F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20" name="CuadroTexto 19">
            <a:extLst>
              <a:ext uri="{FF2B5EF4-FFF2-40B4-BE49-F238E27FC236}">
                <a16:creationId xmlns:a16="http://schemas.microsoft.com/office/drawing/2014/main" id="{862420DE-757B-6285-AF97-EA1907B94B71}"/>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7" name="Marco 6">
            <a:extLst>
              <a:ext uri="{FF2B5EF4-FFF2-40B4-BE49-F238E27FC236}">
                <a16:creationId xmlns:a16="http://schemas.microsoft.com/office/drawing/2014/main" id="{CEF553B4-F2FB-D91F-E50B-4696182BCFA2}"/>
              </a:ext>
            </a:extLst>
          </p:cNvPr>
          <p:cNvSpPr/>
          <p:nvPr/>
        </p:nvSpPr>
        <p:spPr>
          <a:xfrm rot="2700000">
            <a:off x="11622498" y="2228082"/>
            <a:ext cx="1298862" cy="1266716"/>
          </a:xfrm>
          <a:prstGeom prst="frame">
            <a:avLst>
              <a:gd name="adj1" fmla="val 50000"/>
            </a:avLst>
          </a:prstGeom>
          <a:noFill/>
          <a:ln w="12700">
            <a:solidFill>
              <a:schemeClr val="bg1">
                <a:alpha val="56000"/>
              </a:schemeClr>
            </a:solidFill>
          </a:ln>
          <a:effectLst>
            <a:glow rad="228600">
              <a:srgbClr val="FFFF00"/>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Marco 7">
            <a:extLst>
              <a:ext uri="{FF2B5EF4-FFF2-40B4-BE49-F238E27FC236}">
                <a16:creationId xmlns:a16="http://schemas.microsoft.com/office/drawing/2014/main" id="{FB274F02-1315-4EAC-622A-BB23E106B52E}"/>
              </a:ext>
            </a:extLst>
          </p:cNvPr>
          <p:cNvSpPr/>
          <p:nvPr/>
        </p:nvSpPr>
        <p:spPr>
          <a:xfrm>
            <a:off x="185433" y="5580754"/>
            <a:ext cx="1298862" cy="1266716"/>
          </a:xfrm>
          <a:prstGeom prst="frame">
            <a:avLst>
              <a:gd name="adj1" fmla="val 50000"/>
            </a:avLst>
          </a:prstGeom>
          <a:noFill/>
          <a:ln w="12700">
            <a:solidFill>
              <a:schemeClr val="bg1">
                <a:alpha val="56000"/>
              </a:schemeClr>
            </a:solidFill>
          </a:ln>
          <a:effectLst>
            <a:glow rad="228600">
              <a:srgbClr val="FFFF00"/>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Marco 8">
            <a:extLst>
              <a:ext uri="{FF2B5EF4-FFF2-40B4-BE49-F238E27FC236}">
                <a16:creationId xmlns:a16="http://schemas.microsoft.com/office/drawing/2014/main" id="{AA9643C4-9F54-CEF2-9055-853C5EAA42A5}"/>
              </a:ext>
            </a:extLst>
          </p:cNvPr>
          <p:cNvSpPr/>
          <p:nvPr/>
        </p:nvSpPr>
        <p:spPr>
          <a:xfrm rot="17004837">
            <a:off x="10618177" y="5304026"/>
            <a:ext cx="1298862" cy="1266716"/>
          </a:xfrm>
          <a:prstGeom prst="frame">
            <a:avLst>
              <a:gd name="adj1" fmla="val 50000"/>
            </a:avLst>
          </a:prstGeom>
          <a:noFill/>
          <a:ln w="12700">
            <a:solidFill>
              <a:schemeClr val="bg1">
                <a:alpha val="56000"/>
              </a:schemeClr>
            </a:solidFill>
          </a:ln>
          <a:effectLst>
            <a:glow rad="228600">
              <a:srgbClr val="FFFF00"/>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CuadroTexto 1">
            <a:extLst>
              <a:ext uri="{FF2B5EF4-FFF2-40B4-BE49-F238E27FC236}">
                <a16:creationId xmlns:a16="http://schemas.microsoft.com/office/drawing/2014/main" id="{2ED7D00C-0029-A804-E23C-632FB9FA4253}"/>
              </a:ext>
            </a:extLst>
          </p:cNvPr>
          <p:cNvSpPr txBox="1"/>
          <p:nvPr/>
        </p:nvSpPr>
        <p:spPr>
          <a:xfrm>
            <a:off x="822420" y="1075783"/>
            <a:ext cx="4121641" cy="430887"/>
          </a:xfrm>
          <a:prstGeom prst="rect">
            <a:avLst/>
          </a:prstGeom>
          <a:noFill/>
        </p:spPr>
        <p:txBody>
          <a:bodyPr wrap="none" rtlCol="0">
            <a:spAutoFit/>
          </a:bodyPr>
          <a:lstStyle/>
          <a:p>
            <a:r>
              <a:rPr lang="es-MX" sz="2200" b="1" dirty="0">
                <a:solidFill>
                  <a:srgbClr val="FFFF00"/>
                </a:solidFill>
                <a:latin typeface="Raleway Black" pitchFamily="2" charset="0"/>
                <a:ea typeface="Open Sans SemiBold" panose="020B0706030804020204" pitchFamily="34" charset="0"/>
                <a:cs typeface="Open Sans SemiBold" panose="020B0706030804020204" pitchFamily="34" charset="0"/>
              </a:rPr>
              <a:t>Desarrollador web </a:t>
            </a:r>
            <a:r>
              <a:rPr lang="es-MX" sz="2200" b="1" dirty="0" err="1">
                <a:solidFill>
                  <a:srgbClr val="FFFF00"/>
                </a:solidFill>
                <a:latin typeface="Raleway Black" pitchFamily="2" charset="0"/>
                <a:ea typeface="Open Sans SemiBold" panose="020B0706030804020204" pitchFamily="34" charset="0"/>
                <a:cs typeface="Open Sans SemiBold" panose="020B0706030804020204" pitchFamily="34" charset="0"/>
              </a:rPr>
              <a:t>Frontend</a:t>
            </a:r>
            <a:endParaRPr lang="en-US" sz="2200" b="1" dirty="0">
              <a:solidFill>
                <a:srgbClr val="FFFF00"/>
              </a:solidFill>
              <a:latin typeface="Raleway Black" pitchFamily="2" charset="0"/>
              <a:ea typeface="Open Sans SemiBold" panose="020B0706030804020204" pitchFamily="34" charset="0"/>
              <a:cs typeface="Open Sans SemiBold" panose="020B0706030804020204" pitchFamily="34" charset="0"/>
            </a:endParaRPr>
          </a:p>
        </p:txBody>
      </p:sp>
      <p:sp>
        <p:nvSpPr>
          <p:cNvPr id="3" name="CuadroTexto 2">
            <a:extLst>
              <a:ext uri="{FF2B5EF4-FFF2-40B4-BE49-F238E27FC236}">
                <a16:creationId xmlns:a16="http://schemas.microsoft.com/office/drawing/2014/main" id="{1C030794-58E1-D9C8-0FFB-CCF7D97F2EFB}"/>
              </a:ext>
            </a:extLst>
          </p:cNvPr>
          <p:cNvSpPr txBox="1"/>
          <p:nvPr/>
        </p:nvSpPr>
        <p:spPr>
          <a:xfrm>
            <a:off x="834864" y="3430704"/>
            <a:ext cx="10313752" cy="1015663"/>
          </a:xfrm>
          <a:prstGeom prst="rect">
            <a:avLst/>
          </a:prstGeom>
          <a:noFill/>
        </p:spPr>
        <p:txBody>
          <a:bodyPr wrap="square" rtlCol="0">
            <a:spAutoFit/>
          </a:bodyPr>
          <a:lstStyle/>
          <a:p>
            <a:pPr algn="just"/>
            <a:r>
              <a:rPr lang="es-MX" sz="2000" dirty="0">
                <a:solidFill>
                  <a:schemeClr val="bg1"/>
                </a:solidFill>
                <a:latin typeface="Raleway Black" pitchFamily="2" charset="0"/>
                <a:ea typeface="Open Sans SemiBold" panose="020B0706030804020204" pitchFamily="34" charset="0"/>
                <a:cs typeface="Open Sans SemiBold" panose="020B0706030804020204" pitchFamily="34" charset="0"/>
              </a:rPr>
              <a:t>Un desarrollador de </a:t>
            </a:r>
            <a:r>
              <a:rPr lang="es-MX" sz="2000" dirty="0" err="1">
                <a:solidFill>
                  <a:schemeClr val="bg1"/>
                </a:solidFill>
                <a:latin typeface="Raleway Black" pitchFamily="2" charset="0"/>
                <a:ea typeface="Open Sans SemiBold" panose="020B0706030804020204" pitchFamily="34" charset="0"/>
                <a:cs typeface="Open Sans SemiBold" panose="020B0706030804020204" pitchFamily="34" charset="0"/>
              </a:rPr>
              <a:t>backend</a:t>
            </a:r>
            <a:r>
              <a:rPr lang="es-MX" sz="2000" dirty="0">
                <a:solidFill>
                  <a:schemeClr val="bg1"/>
                </a:solidFill>
                <a:latin typeface="Raleway Black" pitchFamily="2" charset="0"/>
                <a:ea typeface="Open Sans SemiBold" panose="020B0706030804020204" pitchFamily="34" charset="0"/>
                <a:cs typeface="Open Sans SemiBold" panose="020B0706030804020204" pitchFamily="34" charset="0"/>
              </a:rPr>
              <a:t> crea aplicaciones del lado del servidor que suelen requerir experiencia en el software del servidor web, las bases de datos y los sistemas operativos en los que se ejecutan.</a:t>
            </a:r>
          </a:p>
        </p:txBody>
      </p:sp>
      <p:sp>
        <p:nvSpPr>
          <p:cNvPr id="4" name="CuadroTexto 3">
            <a:extLst>
              <a:ext uri="{FF2B5EF4-FFF2-40B4-BE49-F238E27FC236}">
                <a16:creationId xmlns:a16="http://schemas.microsoft.com/office/drawing/2014/main" id="{2EBB9C7E-2BDA-586E-9A3C-9FE8EEC85ABC}"/>
              </a:ext>
            </a:extLst>
          </p:cNvPr>
          <p:cNvSpPr txBox="1"/>
          <p:nvPr/>
        </p:nvSpPr>
        <p:spPr>
          <a:xfrm>
            <a:off x="848868" y="2914963"/>
            <a:ext cx="4068743" cy="430887"/>
          </a:xfrm>
          <a:prstGeom prst="rect">
            <a:avLst/>
          </a:prstGeom>
          <a:noFill/>
        </p:spPr>
        <p:txBody>
          <a:bodyPr wrap="none" rtlCol="0">
            <a:spAutoFit/>
          </a:bodyPr>
          <a:lstStyle/>
          <a:p>
            <a:r>
              <a:rPr lang="es-MX" sz="2200" b="1" dirty="0">
                <a:solidFill>
                  <a:srgbClr val="FFFF00"/>
                </a:solidFill>
                <a:latin typeface="Raleway Black" pitchFamily="2" charset="0"/>
                <a:ea typeface="Open Sans SemiBold" panose="020B0706030804020204" pitchFamily="34" charset="0"/>
                <a:cs typeface="Open Sans SemiBold" panose="020B0706030804020204" pitchFamily="34" charset="0"/>
              </a:rPr>
              <a:t>Desarrollador web </a:t>
            </a:r>
            <a:r>
              <a:rPr lang="es-MX" sz="2200" b="1" dirty="0" err="1">
                <a:solidFill>
                  <a:srgbClr val="FFFF00"/>
                </a:solidFill>
                <a:latin typeface="Raleway Black" pitchFamily="2" charset="0"/>
                <a:ea typeface="Open Sans SemiBold" panose="020B0706030804020204" pitchFamily="34" charset="0"/>
                <a:cs typeface="Open Sans SemiBold" panose="020B0706030804020204" pitchFamily="34" charset="0"/>
              </a:rPr>
              <a:t>Backend</a:t>
            </a:r>
            <a:endParaRPr lang="en-US" sz="2200" b="1" dirty="0">
              <a:solidFill>
                <a:srgbClr val="FFFF00"/>
              </a:solidFill>
              <a:latin typeface="Raleway Black" pitchFamily="2" charset="0"/>
              <a:ea typeface="Open Sans SemiBold" panose="020B0706030804020204" pitchFamily="34" charset="0"/>
              <a:cs typeface="Open Sans SemiBold" panose="020B0706030804020204" pitchFamily="34" charset="0"/>
            </a:endParaRPr>
          </a:p>
        </p:txBody>
      </p:sp>
      <p:sp>
        <p:nvSpPr>
          <p:cNvPr id="5" name="CuadroTexto 4">
            <a:extLst>
              <a:ext uri="{FF2B5EF4-FFF2-40B4-BE49-F238E27FC236}">
                <a16:creationId xmlns:a16="http://schemas.microsoft.com/office/drawing/2014/main" id="{2B3AF444-50CA-7662-B802-B83AC833ADE1}"/>
              </a:ext>
            </a:extLst>
          </p:cNvPr>
          <p:cNvSpPr txBox="1"/>
          <p:nvPr/>
        </p:nvSpPr>
        <p:spPr>
          <a:xfrm>
            <a:off x="847307" y="4962903"/>
            <a:ext cx="10313752" cy="707886"/>
          </a:xfrm>
          <a:prstGeom prst="rect">
            <a:avLst/>
          </a:prstGeom>
          <a:noFill/>
        </p:spPr>
        <p:txBody>
          <a:bodyPr wrap="square" rtlCol="0">
            <a:spAutoFit/>
          </a:bodyPr>
          <a:lstStyle/>
          <a:p>
            <a:pPr algn="just"/>
            <a:r>
              <a:rPr lang="es-MX" sz="2000" dirty="0">
                <a:solidFill>
                  <a:schemeClr val="bg1"/>
                </a:solidFill>
                <a:latin typeface="Raleway Black" pitchFamily="2" charset="0"/>
                <a:ea typeface="Open Sans SemiBold" panose="020B0706030804020204" pitchFamily="34" charset="0"/>
                <a:cs typeface="Open Sans SemiBold" panose="020B0706030804020204" pitchFamily="34" charset="0"/>
              </a:rPr>
              <a:t>Un desarrollador full-</a:t>
            </a:r>
            <a:r>
              <a:rPr lang="es-MX" sz="2000" dirty="0" err="1">
                <a:solidFill>
                  <a:schemeClr val="bg1"/>
                </a:solidFill>
                <a:latin typeface="Raleway Black" pitchFamily="2" charset="0"/>
                <a:ea typeface="Open Sans SemiBold" panose="020B0706030804020204" pitchFamily="34" charset="0"/>
                <a:cs typeface="Open Sans SemiBold" panose="020B0706030804020204" pitchFamily="34" charset="0"/>
              </a:rPr>
              <a:t>stack</a:t>
            </a:r>
            <a:r>
              <a:rPr lang="es-MX" sz="2000" dirty="0">
                <a:solidFill>
                  <a:schemeClr val="bg1"/>
                </a:solidFill>
                <a:latin typeface="Raleway Black" pitchFamily="2" charset="0"/>
                <a:ea typeface="Open Sans SemiBold" panose="020B0706030804020204" pitchFamily="34" charset="0"/>
                <a:cs typeface="Open Sans SemiBold" panose="020B0706030804020204" pitchFamily="34" charset="0"/>
              </a:rPr>
              <a:t> hace el trabajo de los desarrolladores de </a:t>
            </a:r>
            <a:r>
              <a:rPr lang="es-MX" sz="2000" dirty="0" err="1">
                <a:solidFill>
                  <a:schemeClr val="bg1"/>
                </a:solidFill>
                <a:latin typeface="Raleway Black" pitchFamily="2" charset="0"/>
                <a:ea typeface="Open Sans SemiBold" panose="020B0706030804020204" pitchFamily="34" charset="0"/>
                <a:cs typeface="Open Sans SemiBold" panose="020B0706030804020204" pitchFamily="34" charset="0"/>
              </a:rPr>
              <a:t>frontend</a:t>
            </a:r>
            <a:r>
              <a:rPr lang="es-MX" sz="2000" dirty="0">
                <a:solidFill>
                  <a:schemeClr val="bg1"/>
                </a:solidFill>
                <a:latin typeface="Raleway Black" pitchFamily="2" charset="0"/>
                <a:ea typeface="Open Sans SemiBold" panose="020B0706030804020204" pitchFamily="34" charset="0"/>
                <a:cs typeface="Open Sans SemiBold" panose="020B0706030804020204" pitchFamily="34" charset="0"/>
              </a:rPr>
              <a:t> y </a:t>
            </a:r>
            <a:r>
              <a:rPr lang="es-MX" sz="2000" dirty="0" err="1">
                <a:solidFill>
                  <a:schemeClr val="bg1"/>
                </a:solidFill>
                <a:latin typeface="Raleway Black" pitchFamily="2" charset="0"/>
                <a:ea typeface="Open Sans SemiBold" panose="020B0706030804020204" pitchFamily="34" charset="0"/>
                <a:cs typeface="Open Sans SemiBold" panose="020B0706030804020204" pitchFamily="34" charset="0"/>
              </a:rPr>
              <a:t>backend</a:t>
            </a:r>
            <a:r>
              <a:rPr lang="es-MX" sz="2000" dirty="0">
                <a:solidFill>
                  <a:schemeClr val="bg1"/>
                </a:solidFill>
                <a:latin typeface="Raleway Black" pitchFamily="2" charset="0"/>
                <a:ea typeface="Open Sans SemiBold" panose="020B0706030804020204" pitchFamily="34" charset="0"/>
                <a:cs typeface="Open Sans SemiBold" panose="020B0706030804020204" pitchFamily="34" charset="0"/>
              </a:rPr>
              <a:t>.</a:t>
            </a:r>
          </a:p>
        </p:txBody>
      </p:sp>
      <p:sp>
        <p:nvSpPr>
          <p:cNvPr id="6" name="CuadroTexto 5">
            <a:extLst>
              <a:ext uri="{FF2B5EF4-FFF2-40B4-BE49-F238E27FC236}">
                <a16:creationId xmlns:a16="http://schemas.microsoft.com/office/drawing/2014/main" id="{3FCDBFEF-80B6-0F90-BA6F-34A836B42182}"/>
              </a:ext>
            </a:extLst>
          </p:cNvPr>
          <p:cNvSpPr txBox="1"/>
          <p:nvPr/>
        </p:nvSpPr>
        <p:spPr>
          <a:xfrm>
            <a:off x="848868" y="4532016"/>
            <a:ext cx="4254691" cy="430887"/>
          </a:xfrm>
          <a:prstGeom prst="rect">
            <a:avLst/>
          </a:prstGeom>
          <a:noFill/>
        </p:spPr>
        <p:txBody>
          <a:bodyPr wrap="none" rtlCol="0">
            <a:spAutoFit/>
          </a:bodyPr>
          <a:lstStyle/>
          <a:p>
            <a:r>
              <a:rPr lang="es-MX" sz="2200" b="1" dirty="0">
                <a:solidFill>
                  <a:srgbClr val="FFFF00"/>
                </a:solidFill>
                <a:latin typeface="Raleway Black" pitchFamily="2" charset="0"/>
                <a:ea typeface="Open Sans SemiBold" panose="020B0706030804020204" pitchFamily="34" charset="0"/>
                <a:cs typeface="Open Sans SemiBold" panose="020B0706030804020204" pitchFamily="34" charset="0"/>
              </a:rPr>
              <a:t>Desarrollador web Full-</a:t>
            </a:r>
            <a:r>
              <a:rPr lang="es-MX" sz="2200" b="1" dirty="0" err="1">
                <a:solidFill>
                  <a:srgbClr val="FFFF00"/>
                </a:solidFill>
                <a:latin typeface="Raleway Black" pitchFamily="2" charset="0"/>
                <a:ea typeface="Open Sans SemiBold" panose="020B0706030804020204" pitchFamily="34" charset="0"/>
                <a:cs typeface="Open Sans SemiBold" panose="020B0706030804020204" pitchFamily="34" charset="0"/>
              </a:rPr>
              <a:t>stack</a:t>
            </a:r>
            <a:endParaRPr lang="en-US" sz="2200" b="1" dirty="0">
              <a:solidFill>
                <a:srgbClr val="FFFF00"/>
              </a:solidFill>
              <a:latin typeface="Raleway Black" pitchFamily="2" charset="0"/>
              <a:ea typeface="Open Sans SemiBold" panose="020B0706030804020204" pitchFamily="34" charset="0"/>
              <a:cs typeface="Open Sans SemiBold" panose="020B0706030804020204" pitchFamily="34" charset="0"/>
            </a:endParaRPr>
          </a:p>
        </p:txBody>
      </p:sp>
    </p:spTree>
    <p:extLst>
      <p:ext uri="{BB962C8B-B14F-4D97-AF65-F5344CB8AC3E}">
        <p14:creationId xmlns:p14="http://schemas.microsoft.com/office/powerpoint/2010/main" val="259004564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uadroTexto 10">
            <a:extLst>
              <a:ext uri="{FF2B5EF4-FFF2-40B4-BE49-F238E27FC236}">
                <a16:creationId xmlns:a16="http://schemas.microsoft.com/office/drawing/2014/main" id="{E6364B03-8BE8-6ED5-4CCE-26078AB0B956}"/>
              </a:ext>
            </a:extLst>
          </p:cNvPr>
          <p:cNvSpPr txBox="1"/>
          <p:nvPr/>
        </p:nvSpPr>
        <p:spPr>
          <a:xfrm>
            <a:off x="834864" y="1661708"/>
            <a:ext cx="10313752" cy="1323439"/>
          </a:xfrm>
          <a:prstGeom prst="rect">
            <a:avLst/>
          </a:prstGeom>
          <a:noFill/>
        </p:spPr>
        <p:txBody>
          <a:bodyPr wrap="square" rtlCol="0">
            <a:spAutoFit/>
          </a:bodyPr>
          <a:lstStyle/>
          <a:p>
            <a:pPr algn="just"/>
            <a:r>
              <a:rPr lang="es-MX" sz="2000" dirty="0">
                <a:solidFill>
                  <a:schemeClr val="bg1"/>
                </a:solidFill>
                <a:latin typeface="Raleway Black" pitchFamily="2" charset="0"/>
                <a:ea typeface="Open Sans SemiBold" panose="020B0706030804020204" pitchFamily="34" charset="0"/>
                <a:cs typeface="Open Sans SemiBold" panose="020B0706030804020204" pitchFamily="34" charset="0"/>
              </a:rPr>
              <a:t>Muchos desarrolladores </a:t>
            </a:r>
            <a:r>
              <a:rPr lang="es-MX" sz="2000" dirty="0" err="1">
                <a:solidFill>
                  <a:schemeClr val="bg1"/>
                </a:solidFill>
                <a:latin typeface="Raleway Black" pitchFamily="2" charset="0"/>
                <a:ea typeface="Open Sans SemiBold" panose="020B0706030804020204" pitchFamily="34" charset="0"/>
                <a:cs typeface="Open Sans SemiBold" panose="020B0706030804020204" pitchFamily="34" charset="0"/>
              </a:rPr>
              <a:t>frontend</a:t>
            </a:r>
            <a:r>
              <a:rPr lang="es-MX" sz="2000" dirty="0">
                <a:solidFill>
                  <a:schemeClr val="bg1"/>
                </a:solidFill>
                <a:latin typeface="Raleway Black" pitchFamily="2" charset="0"/>
                <a:ea typeface="Open Sans SemiBold" panose="020B0706030804020204" pitchFamily="34" charset="0"/>
                <a:cs typeface="Open Sans SemiBold" panose="020B0706030804020204" pitchFamily="34" charset="0"/>
              </a:rPr>
              <a:t> son también diseñadores, pero eso no es un requisito del título «</a:t>
            </a:r>
            <a:r>
              <a:rPr lang="es-MX" sz="2000" dirty="0" err="1">
                <a:solidFill>
                  <a:schemeClr val="bg1"/>
                </a:solidFill>
                <a:latin typeface="Raleway Black" pitchFamily="2" charset="0"/>
                <a:ea typeface="Open Sans SemiBold" panose="020B0706030804020204" pitchFamily="34" charset="0"/>
                <a:cs typeface="Open Sans SemiBold" panose="020B0706030804020204" pitchFamily="34" charset="0"/>
              </a:rPr>
              <a:t>frontend</a:t>
            </a:r>
            <a:r>
              <a:rPr lang="es-MX" sz="2000" dirty="0">
                <a:solidFill>
                  <a:schemeClr val="bg1"/>
                </a:solidFill>
                <a:latin typeface="Raleway Black" pitchFamily="2" charset="0"/>
                <a:ea typeface="Open Sans SemiBold" panose="020B0706030804020204" pitchFamily="34" charset="0"/>
                <a:cs typeface="Open Sans SemiBold" panose="020B0706030804020204" pitchFamily="34" charset="0"/>
              </a:rPr>
              <a:t>». Del mismo modo, muchos diseñadores web conocen bien el HTML y el CSS y pueden utilizarlos en las maquetas, pero no se consideran desarrolladores.</a:t>
            </a:r>
          </a:p>
        </p:txBody>
      </p:sp>
      <p:sp>
        <p:nvSpPr>
          <p:cNvPr id="27" name="CuadroTexto 26">
            <a:extLst>
              <a:ext uri="{FF2B5EF4-FFF2-40B4-BE49-F238E27FC236}">
                <a16:creationId xmlns:a16="http://schemas.microsoft.com/office/drawing/2014/main" id="{87B13D7A-39B9-23F1-8BBE-7195185A6185}"/>
              </a:ext>
            </a:extLst>
          </p:cNvPr>
          <p:cNvSpPr txBox="1"/>
          <p:nvPr/>
        </p:nvSpPr>
        <p:spPr>
          <a:xfrm>
            <a:off x="3164852" y="365878"/>
            <a:ext cx="6452407" cy="523220"/>
          </a:xfrm>
          <a:prstGeom prst="rect">
            <a:avLst/>
          </a:prstGeom>
          <a:noFill/>
        </p:spPr>
        <p:txBody>
          <a:bodyPr wrap="none" rtlCol="0">
            <a:spAutoFit/>
          </a:bodyPr>
          <a:lstStyle/>
          <a:p>
            <a:r>
              <a:rPr lang="es-MX" sz="2800" b="1" dirty="0">
                <a:solidFill>
                  <a:srgbClr val="FFFF00"/>
                </a:solidFill>
                <a:latin typeface="Raleway Black" pitchFamily="2" charset="0"/>
                <a:ea typeface="Open Sans SemiBold" panose="020B0706030804020204" pitchFamily="34" charset="0"/>
                <a:cs typeface="Open Sans SemiBold" panose="020B0706030804020204" pitchFamily="34" charset="0"/>
              </a:rPr>
              <a:t>ANÁLISIS DE LA SITUACIÓN ACTUAL</a:t>
            </a:r>
            <a:endParaRPr lang="en-US" sz="2800" b="1" dirty="0">
              <a:solidFill>
                <a:srgbClr val="FFFF00"/>
              </a:solidFill>
              <a:latin typeface="Raleway Black" pitchFamily="2" charset="0"/>
              <a:ea typeface="Open Sans SemiBold" panose="020B0706030804020204" pitchFamily="34" charset="0"/>
              <a:cs typeface="Open Sans SemiBold" panose="020B0706030804020204" pitchFamily="34" charset="0"/>
            </a:endParaRPr>
          </a:p>
        </p:txBody>
      </p:sp>
      <p:pic>
        <p:nvPicPr>
          <p:cNvPr id="19" name="Imagen 18">
            <a:extLst>
              <a:ext uri="{FF2B5EF4-FFF2-40B4-BE49-F238E27FC236}">
                <a16:creationId xmlns:a16="http://schemas.microsoft.com/office/drawing/2014/main" id="{9CFCF00A-BC29-624E-C884-59E3760894F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20" name="CuadroTexto 19">
            <a:extLst>
              <a:ext uri="{FF2B5EF4-FFF2-40B4-BE49-F238E27FC236}">
                <a16:creationId xmlns:a16="http://schemas.microsoft.com/office/drawing/2014/main" id="{862420DE-757B-6285-AF97-EA1907B94B71}"/>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7" name="Marco 6">
            <a:extLst>
              <a:ext uri="{FF2B5EF4-FFF2-40B4-BE49-F238E27FC236}">
                <a16:creationId xmlns:a16="http://schemas.microsoft.com/office/drawing/2014/main" id="{CEF553B4-F2FB-D91F-E50B-4696182BCFA2}"/>
              </a:ext>
            </a:extLst>
          </p:cNvPr>
          <p:cNvSpPr/>
          <p:nvPr/>
        </p:nvSpPr>
        <p:spPr>
          <a:xfrm rot="2700000">
            <a:off x="11622498" y="2228082"/>
            <a:ext cx="1298862" cy="1266716"/>
          </a:xfrm>
          <a:prstGeom prst="frame">
            <a:avLst>
              <a:gd name="adj1" fmla="val 50000"/>
            </a:avLst>
          </a:prstGeom>
          <a:noFill/>
          <a:ln w="12700">
            <a:solidFill>
              <a:schemeClr val="bg1">
                <a:alpha val="56000"/>
              </a:schemeClr>
            </a:solidFill>
          </a:ln>
          <a:effectLst>
            <a:glow rad="228600">
              <a:srgbClr val="FFFF00"/>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Marco 7">
            <a:extLst>
              <a:ext uri="{FF2B5EF4-FFF2-40B4-BE49-F238E27FC236}">
                <a16:creationId xmlns:a16="http://schemas.microsoft.com/office/drawing/2014/main" id="{FB274F02-1315-4EAC-622A-BB23E106B52E}"/>
              </a:ext>
            </a:extLst>
          </p:cNvPr>
          <p:cNvSpPr/>
          <p:nvPr/>
        </p:nvSpPr>
        <p:spPr>
          <a:xfrm>
            <a:off x="185433" y="5580754"/>
            <a:ext cx="1298862" cy="1266716"/>
          </a:xfrm>
          <a:prstGeom prst="frame">
            <a:avLst>
              <a:gd name="adj1" fmla="val 50000"/>
            </a:avLst>
          </a:prstGeom>
          <a:noFill/>
          <a:ln w="12700">
            <a:solidFill>
              <a:schemeClr val="bg1">
                <a:alpha val="56000"/>
              </a:schemeClr>
            </a:solidFill>
          </a:ln>
          <a:effectLst>
            <a:glow rad="228600">
              <a:srgbClr val="FFFF00"/>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Marco 8">
            <a:extLst>
              <a:ext uri="{FF2B5EF4-FFF2-40B4-BE49-F238E27FC236}">
                <a16:creationId xmlns:a16="http://schemas.microsoft.com/office/drawing/2014/main" id="{AA9643C4-9F54-CEF2-9055-853C5EAA42A5}"/>
              </a:ext>
            </a:extLst>
          </p:cNvPr>
          <p:cNvSpPr/>
          <p:nvPr/>
        </p:nvSpPr>
        <p:spPr>
          <a:xfrm rot="17004837">
            <a:off x="10618177" y="5304026"/>
            <a:ext cx="1298862" cy="1266716"/>
          </a:xfrm>
          <a:prstGeom prst="frame">
            <a:avLst>
              <a:gd name="adj1" fmla="val 50000"/>
            </a:avLst>
          </a:prstGeom>
          <a:noFill/>
          <a:ln w="12700">
            <a:solidFill>
              <a:schemeClr val="bg1">
                <a:alpha val="56000"/>
              </a:schemeClr>
            </a:solidFill>
          </a:ln>
          <a:effectLst>
            <a:glow rad="228600">
              <a:srgbClr val="FFFF00"/>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CuadroTexto 1">
            <a:extLst>
              <a:ext uri="{FF2B5EF4-FFF2-40B4-BE49-F238E27FC236}">
                <a16:creationId xmlns:a16="http://schemas.microsoft.com/office/drawing/2014/main" id="{2ED7D00C-0029-A804-E23C-632FB9FA4253}"/>
              </a:ext>
            </a:extLst>
          </p:cNvPr>
          <p:cNvSpPr txBox="1"/>
          <p:nvPr/>
        </p:nvSpPr>
        <p:spPr>
          <a:xfrm>
            <a:off x="822420" y="1075783"/>
            <a:ext cx="7526419" cy="430887"/>
          </a:xfrm>
          <a:prstGeom prst="rect">
            <a:avLst/>
          </a:prstGeom>
          <a:noFill/>
        </p:spPr>
        <p:txBody>
          <a:bodyPr wrap="none" rtlCol="0">
            <a:spAutoFit/>
          </a:bodyPr>
          <a:lstStyle/>
          <a:p>
            <a:r>
              <a:rPr lang="es-MX" sz="2200" b="1" dirty="0">
                <a:solidFill>
                  <a:srgbClr val="FFFF00"/>
                </a:solidFill>
                <a:latin typeface="Raleway Black" pitchFamily="2" charset="0"/>
                <a:ea typeface="Open Sans SemiBold" panose="020B0706030804020204" pitchFamily="34" charset="0"/>
                <a:cs typeface="Open Sans SemiBold" panose="020B0706030804020204" pitchFamily="34" charset="0"/>
              </a:rPr>
              <a:t>¿Los desarrolladores </a:t>
            </a:r>
            <a:r>
              <a:rPr lang="es-MX" sz="2200" b="1" dirty="0" err="1">
                <a:solidFill>
                  <a:srgbClr val="FFFF00"/>
                </a:solidFill>
                <a:latin typeface="Raleway Black" pitchFamily="2" charset="0"/>
                <a:ea typeface="Open Sans SemiBold" panose="020B0706030804020204" pitchFamily="34" charset="0"/>
                <a:cs typeface="Open Sans SemiBold" panose="020B0706030804020204" pitchFamily="34" charset="0"/>
              </a:rPr>
              <a:t>Frontend</a:t>
            </a:r>
            <a:r>
              <a:rPr lang="es-MX" sz="2200" b="1" dirty="0">
                <a:solidFill>
                  <a:srgbClr val="FFFF00"/>
                </a:solidFill>
                <a:latin typeface="Raleway Black" pitchFamily="2" charset="0"/>
                <a:ea typeface="Open Sans SemiBold" panose="020B0706030804020204" pitchFamily="34" charset="0"/>
                <a:cs typeface="Open Sans SemiBold" panose="020B0706030804020204" pitchFamily="34" charset="0"/>
              </a:rPr>
              <a:t> son diseñadores web?</a:t>
            </a:r>
            <a:endParaRPr lang="en-US" sz="2200" b="1" dirty="0">
              <a:solidFill>
                <a:srgbClr val="FFFF00"/>
              </a:solidFill>
              <a:latin typeface="Raleway Black" pitchFamily="2" charset="0"/>
              <a:ea typeface="Open Sans SemiBold" panose="020B0706030804020204" pitchFamily="34" charset="0"/>
              <a:cs typeface="Open Sans SemiBold" panose="020B0706030804020204" pitchFamily="34" charset="0"/>
            </a:endParaRPr>
          </a:p>
        </p:txBody>
      </p:sp>
      <p:sp>
        <p:nvSpPr>
          <p:cNvPr id="10" name="CuadroTexto 9">
            <a:extLst>
              <a:ext uri="{FF2B5EF4-FFF2-40B4-BE49-F238E27FC236}">
                <a16:creationId xmlns:a16="http://schemas.microsoft.com/office/drawing/2014/main" id="{8FA233A0-36BA-155C-057E-866B17AFE812}"/>
              </a:ext>
            </a:extLst>
          </p:cNvPr>
          <p:cNvSpPr txBox="1"/>
          <p:nvPr/>
        </p:nvSpPr>
        <p:spPr>
          <a:xfrm>
            <a:off x="822420" y="3211134"/>
            <a:ext cx="10313752" cy="1323439"/>
          </a:xfrm>
          <a:prstGeom prst="rect">
            <a:avLst/>
          </a:prstGeom>
          <a:noFill/>
        </p:spPr>
        <p:txBody>
          <a:bodyPr wrap="square" rtlCol="0">
            <a:spAutoFit/>
          </a:bodyPr>
          <a:lstStyle/>
          <a:p>
            <a:pPr algn="just"/>
            <a:r>
              <a:rPr lang="es-MX" sz="2000" dirty="0">
                <a:solidFill>
                  <a:schemeClr val="bg1"/>
                </a:solidFill>
                <a:latin typeface="Raleway Black" pitchFamily="2" charset="0"/>
                <a:ea typeface="Open Sans SemiBold" panose="020B0706030804020204" pitchFamily="34" charset="0"/>
                <a:cs typeface="Open Sans SemiBold" panose="020B0706030804020204" pitchFamily="34" charset="0"/>
              </a:rPr>
              <a:t>Es relevante conocer los tipos de desarrolladores dado que a lo largo del desarrollo de la carrera el ingeniero de software trabaja o tiene que utilizar de manera directa o indirecta el lenguaje CSS para el desarrollo de interfaces de usuario.</a:t>
            </a:r>
          </a:p>
        </p:txBody>
      </p:sp>
    </p:spTree>
    <p:extLst>
      <p:ext uri="{BB962C8B-B14F-4D97-AF65-F5344CB8AC3E}">
        <p14:creationId xmlns:p14="http://schemas.microsoft.com/office/powerpoint/2010/main" val="128725361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uadroTexto 10">
            <a:extLst>
              <a:ext uri="{FF2B5EF4-FFF2-40B4-BE49-F238E27FC236}">
                <a16:creationId xmlns:a16="http://schemas.microsoft.com/office/drawing/2014/main" id="{E6364B03-8BE8-6ED5-4CCE-26078AB0B956}"/>
              </a:ext>
            </a:extLst>
          </p:cNvPr>
          <p:cNvSpPr txBox="1"/>
          <p:nvPr/>
        </p:nvSpPr>
        <p:spPr>
          <a:xfrm>
            <a:off x="834864" y="1661708"/>
            <a:ext cx="10313752" cy="1631216"/>
          </a:xfrm>
          <a:prstGeom prst="rect">
            <a:avLst/>
          </a:prstGeom>
          <a:noFill/>
        </p:spPr>
        <p:txBody>
          <a:bodyPr wrap="square" rtlCol="0">
            <a:spAutoFit/>
          </a:bodyPr>
          <a:lstStyle/>
          <a:p>
            <a:pPr algn="just"/>
            <a:r>
              <a:rPr lang="es-MX" sz="2000" dirty="0">
                <a:solidFill>
                  <a:schemeClr val="bg1"/>
                </a:solidFill>
                <a:latin typeface="Raleway Black" pitchFamily="2" charset="0"/>
                <a:ea typeface="Open Sans SemiBold" panose="020B0706030804020204" pitchFamily="34" charset="0"/>
                <a:cs typeface="Open Sans SemiBold" panose="020B0706030804020204" pitchFamily="34" charset="0"/>
              </a:rPr>
              <a:t>También en la actualidad existe muchos tipos de productos de software en los cuales la arquitectura </a:t>
            </a:r>
            <a:r>
              <a:rPr lang="es-MX" sz="2000" dirty="0" err="1">
                <a:solidFill>
                  <a:schemeClr val="bg1"/>
                </a:solidFill>
                <a:latin typeface="Raleway Black" pitchFamily="2" charset="0"/>
                <a:ea typeface="Open Sans SemiBold" panose="020B0706030804020204" pitchFamily="34" charset="0"/>
                <a:cs typeface="Open Sans SemiBold" panose="020B0706030804020204" pitchFamily="34" charset="0"/>
              </a:rPr>
              <a:t>Transformer</a:t>
            </a:r>
            <a:r>
              <a:rPr lang="es-MX" sz="2000" dirty="0">
                <a:solidFill>
                  <a:schemeClr val="bg1"/>
                </a:solidFill>
                <a:latin typeface="Raleway Black" pitchFamily="2" charset="0"/>
                <a:ea typeface="Open Sans SemiBold" panose="020B0706030804020204" pitchFamily="34" charset="0"/>
                <a:cs typeface="Open Sans SemiBold" panose="020B0706030804020204" pitchFamily="34" charset="0"/>
              </a:rPr>
              <a:t> ha sido implementada, brindando así un gran avance tecnológico y beneficios a las empresas que aplican la arquitectura Transformers en modelos de IA, algunos de los productos en los que se aplica esta tecnología en la actualidad son:</a:t>
            </a:r>
          </a:p>
        </p:txBody>
      </p:sp>
      <p:sp>
        <p:nvSpPr>
          <p:cNvPr id="27" name="CuadroTexto 26">
            <a:extLst>
              <a:ext uri="{FF2B5EF4-FFF2-40B4-BE49-F238E27FC236}">
                <a16:creationId xmlns:a16="http://schemas.microsoft.com/office/drawing/2014/main" id="{87B13D7A-39B9-23F1-8BBE-7195185A6185}"/>
              </a:ext>
            </a:extLst>
          </p:cNvPr>
          <p:cNvSpPr txBox="1"/>
          <p:nvPr/>
        </p:nvSpPr>
        <p:spPr>
          <a:xfrm>
            <a:off x="3164852" y="365878"/>
            <a:ext cx="6452407" cy="523220"/>
          </a:xfrm>
          <a:prstGeom prst="rect">
            <a:avLst/>
          </a:prstGeom>
          <a:noFill/>
        </p:spPr>
        <p:txBody>
          <a:bodyPr wrap="none" rtlCol="0">
            <a:spAutoFit/>
          </a:bodyPr>
          <a:lstStyle/>
          <a:p>
            <a:r>
              <a:rPr lang="es-MX" sz="2800" b="1" dirty="0">
                <a:solidFill>
                  <a:srgbClr val="FFFF00"/>
                </a:solidFill>
                <a:latin typeface="Raleway Black" pitchFamily="2" charset="0"/>
                <a:ea typeface="Open Sans SemiBold" panose="020B0706030804020204" pitchFamily="34" charset="0"/>
                <a:cs typeface="Open Sans SemiBold" panose="020B0706030804020204" pitchFamily="34" charset="0"/>
              </a:rPr>
              <a:t>ANÁLISIS DE LA SITUACIÓN ACTUAL</a:t>
            </a:r>
            <a:endParaRPr lang="en-US" sz="2800" b="1" dirty="0">
              <a:solidFill>
                <a:srgbClr val="FFFF00"/>
              </a:solidFill>
              <a:latin typeface="Raleway Black" pitchFamily="2" charset="0"/>
              <a:ea typeface="Open Sans SemiBold" panose="020B0706030804020204" pitchFamily="34" charset="0"/>
              <a:cs typeface="Open Sans SemiBold" panose="020B0706030804020204" pitchFamily="34" charset="0"/>
            </a:endParaRPr>
          </a:p>
        </p:txBody>
      </p:sp>
      <p:pic>
        <p:nvPicPr>
          <p:cNvPr id="19" name="Imagen 18">
            <a:extLst>
              <a:ext uri="{FF2B5EF4-FFF2-40B4-BE49-F238E27FC236}">
                <a16:creationId xmlns:a16="http://schemas.microsoft.com/office/drawing/2014/main" id="{9CFCF00A-BC29-624E-C884-59E3760894F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20" name="CuadroTexto 19">
            <a:extLst>
              <a:ext uri="{FF2B5EF4-FFF2-40B4-BE49-F238E27FC236}">
                <a16:creationId xmlns:a16="http://schemas.microsoft.com/office/drawing/2014/main" id="{862420DE-757B-6285-AF97-EA1907B94B71}"/>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7" name="Marco 6">
            <a:extLst>
              <a:ext uri="{FF2B5EF4-FFF2-40B4-BE49-F238E27FC236}">
                <a16:creationId xmlns:a16="http://schemas.microsoft.com/office/drawing/2014/main" id="{CEF553B4-F2FB-D91F-E50B-4696182BCFA2}"/>
              </a:ext>
            </a:extLst>
          </p:cNvPr>
          <p:cNvSpPr/>
          <p:nvPr/>
        </p:nvSpPr>
        <p:spPr>
          <a:xfrm rot="2700000">
            <a:off x="11622498" y="2228082"/>
            <a:ext cx="1298862" cy="1266716"/>
          </a:xfrm>
          <a:prstGeom prst="frame">
            <a:avLst>
              <a:gd name="adj1" fmla="val 50000"/>
            </a:avLst>
          </a:prstGeom>
          <a:noFill/>
          <a:ln w="12700">
            <a:solidFill>
              <a:schemeClr val="bg1">
                <a:alpha val="56000"/>
              </a:schemeClr>
            </a:solidFill>
          </a:ln>
          <a:effectLst>
            <a:glow rad="228600">
              <a:srgbClr val="FFFF00"/>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Marco 7">
            <a:extLst>
              <a:ext uri="{FF2B5EF4-FFF2-40B4-BE49-F238E27FC236}">
                <a16:creationId xmlns:a16="http://schemas.microsoft.com/office/drawing/2014/main" id="{FB274F02-1315-4EAC-622A-BB23E106B52E}"/>
              </a:ext>
            </a:extLst>
          </p:cNvPr>
          <p:cNvSpPr/>
          <p:nvPr/>
        </p:nvSpPr>
        <p:spPr>
          <a:xfrm>
            <a:off x="185433" y="5580754"/>
            <a:ext cx="1298862" cy="1266716"/>
          </a:xfrm>
          <a:prstGeom prst="frame">
            <a:avLst>
              <a:gd name="adj1" fmla="val 50000"/>
            </a:avLst>
          </a:prstGeom>
          <a:noFill/>
          <a:ln w="12700">
            <a:solidFill>
              <a:schemeClr val="bg1">
                <a:alpha val="56000"/>
              </a:schemeClr>
            </a:solidFill>
          </a:ln>
          <a:effectLst>
            <a:glow rad="228600">
              <a:srgbClr val="FFFF00"/>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Marco 8">
            <a:extLst>
              <a:ext uri="{FF2B5EF4-FFF2-40B4-BE49-F238E27FC236}">
                <a16:creationId xmlns:a16="http://schemas.microsoft.com/office/drawing/2014/main" id="{AA9643C4-9F54-CEF2-9055-853C5EAA42A5}"/>
              </a:ext>
            </a:extLst>
          </p:cNvPr>
          <p:cNvSpPr/>
          <p:nvPr/>
        </p:nvSpPr>
        <p:spPr>
          <a:xfrm rot="17004837">
            <a:off x="10618177" y="5304026"/>
            <a:ext cx="1298862" cy="1266716"/>
          </a:xfrm>
          <a:prstGeom prst="frame">
            <a:avLst>
              <a:gd name="adj1" fmla="val 50000"/>
            </a:avLst>
          </a:prstGeom>
          <a:noFill/>
          <a:ln w="12700">
            <a:solidFill>
              <a:schemeClr val="bg1">
                <a:alpha val="56000"/>
              </a:schemeClr>
            </a:solidFill>
          </a:ln>
          <a:effectLst>
            <a:glow rad="228600">
              <a:srgbClr val="FFFF00"/>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CuadroTexto 1">
            <a:extLst>
              <a:ext uri="{FF2B5EF4-FFF2-40B4-BE49-F238E27FC236}">
                <a16:creationId xmlns:a16="http://schemas.microsoft.com/office/drawing/2014/main" id="{2ED7D00C-0029-A804-E23C-632FB9FA4253}"/>
              </a:ext>
            </a:extLst>
          </p:cNvPr>
          <p:cNvSpPr txBox="1"/>
          <p:nvPr/>
        </p:nvSpPr>
        <p:spPr>
          <a:xfrm>
            <a:off x="822420" y="1075783"/>
            <a:ext cx="6814686" cy="430887"/>
          </a:xfrm>
          <a:prstGeom prst="rect">
            <a:avLst/>
          </a:prstGeom>
          <a:noFill/>
        </p:spPr>
        <p:txBody>
          <a:bodyPr wrap="none" rtlCol="0">
            <a:spAutoFit/>
          </a:bodyPr>
          <a:lstStyle/>
          <a:p>
            <a:r>
              <a:rPr lang="es-MX" sz="2200" b="1" dirty="0">
                <a:solidFill>
                  <a:srgbClr val="FFFF00"/>
                </a:solidFill>
                <a:latin typeface="Raleway Black" pitchFamily="2" charset="0"/>
                <a:ea typeface="Open Sans SemiBold" panose="020B0706030804020204" pitchFamily="34" charset="0"/>
                <a:cs typeface="Open Sans SemiBold" panose="020B0706030804020204" pitchFamily="34" charset="0"/>
              </a:rPr>
              <a:t>El </a:t>
            </a:r>
            <a:r>
              <a:rPr lang="es-MX" sz="2200" b="1" dirty="0" err="1">
                <a:solidFill>
                  <a:srgbClr val="FFFF00"/>
                </a:solidFill>
                <a:latin typeface="Raleway Black" pitchFamily="2" charset="0"/>
                <a:ea typeface="Open Sans SemiBold" panose="020B0706030804020204" pitchFamily="34" charset="0"/>
                <a:cs typeface="Open Sans SemiBold" panose="020B0706030804020204" pitchFamily="34" charset="0"/>
              </a:rPr>
              <a:t>Transformer</a:t>
            </a:r>
            <a:r>
              <a:rPr lang="es-MX" sz="2200" b="1" dirty="0">
                <a:solidFill>
                  <a:srgbClr val="FFFF00"/>
                </a:solidFill>
                <a:latin typeface="Raleway Black" pitchFamily="2" charset="0"/>
                <a:ea typeface="Open Sans SemiBold" panose="020B0706030804020204" pitchFamily="34" charset="0"/>
                <a:cs typeface="Open Sans SemiBold" panose="020B0706030804020204" pitchFamily="34" charset="0"/>
              </a:rPr>
              <a:t> y Modelos de IA en la actualidad</a:t>
            </a:r>
            <a:endParaRPr lang="en-US" sz="2200" b="1" dirty="0">
              <a:solidFill>
                <a:srgbClr val="FFFF00"/>
              </a:solidFill>
              <a:latin typeface="Raleway Black" pitchFamily="2" charset="0"/>
              <a:ea typeface="Open Sans SemiBold" panose="020B0706030804020204" pitchFamily="34" charset="0"/>
              <a:cs typeface="Open Sans SemiBold" panose="020B0706030804020204" pitchFamily="34" charset="0"/>
            </a:endParaRPr>
          </a:p>
        </p:txBody>
      </p:sp>
      <p:sp>
        <p:nvSpPr>
          <p:cNvPr id="3" name="CuadroTexto 2">
            <a:extLst>
              <a:ext uri="{FF2B5EF4-FFF2-40B4-BE49-F238E27FC236}">
                <a16:creationId xmlns:a16="http://schemas.microsoft.com/office/drawing/2014/main" id="{3BF79D7D-49BD-F64B-E5E7-715D4939CC34}"/>
              </a:ext>
            </a:extLst>
          </p:cNvPr>
          <p:cNvSpPr txBox="1"/>
          <p:nvPr/>
        </p:nvSpPr>
        <p:spPr>
          <a:xfrm>
            <a:off x="2567565" y="3527524"/>
            <a:ext cx="6848350" cy="1938992"/>
          </a:xfrm>
          <a:prstGeom prst="rect">
            <a:avLst/>
          </a:prstGeom>
          <a:noFill/>
        </p:spPr>
        <p:txBody>
          <a:bodyPr wrap="none" rtlCol="0">
            <a:spAutoFit/>
          </a:bodyPr>
          <a:lstStyle/>
          <a:p>
            <a:pPr marL="342900" indent="-342900">
              <a:buFont typeface="Arial" panose="020B0604020202020204" pitchFamily="34" charset="0"/>
              <a:buChar char="•"/>
            </a:pPr>
            <a:r>
              <a:rPr lang="es-MX" sz="2000" b="1" dirty="0">
                <a:solidFill>
                  <a:srgbClr val="FFFF00"/>
                </a:solidFill>
                <a:latin typeface="Raleway Black" pitchFamily="2" charset="0"/>
                <a:ea typeface="Open Sans SemiBold" panose="020B0706030804020204" pitchFamily="34" charset="0"/>
                <a:cs typeface="Open Sans SemiBold" panose="020B0706030804020204" pitchFamily="34" charset="0"/>
              </a:rPr>
              <a:t>Motores de búsqueda</a:t>
            </a:r>
          </a:p>
          <a:p>
            <a:pPr marL="342900" indent="-342900">
              <a:buFont typeface="Arial" panose="020B0604020202020204" pitchFamily="34" charset="0"/>
              <a:buChar char="•"/>
            </a:pPr>
            <a:r>
              <a:rPr lang="es-MX" sz="2000" b="1" dirty="0">
                <a:solidFill>
                  <a:srgbClr val="FFFF00"/>
                </a:solidFill>
                <a:latin typeface="Raleway Black" pitchFamily="2" charset="0"/>
                <a:ea typeface="Open Sans SemiBold" panose="020B0706030804020204" pitchFamily="34" charset="0"/>
                <a:cs typeface="Open Sans SemiBold" panose="020B0706030804020204" pitchFamily="34" charset="0"/>
              </a:rPr>
              <a:t>Análisis de datos y minería de texto</a:t>
            </a:r>
          </a:p>
          <a:p>
            <a:pPr marL="342900" indent="-342900">
              <a:buFont typeface="Arial" panose="020B0604020202020204" pitchFamily="34" charset="0"/>
              <a:buChar char="•"/>
            </a:pPr>
            <a:r>
              <a:rPr lang="es-MX" sz="2000" b="1" dirty="0">
                <a:solidFill>
                  <a:srgbClr val="FFFF00"/>
                </a:solidFill>
                <a:latin typeface="Raleway Black" pitchFamily="2" charset="0"/>
                <a:ea typeface="Open Sans SemiBold" panose="020B0706030804020204" pitchFamily="34" charset="0"/>
                <a:cs typeface="Open Sans SemiBold" panose="020B0706030804020204" pitchFamily="34" charset="0"/>
              </a:rPr>
              <a:t>Generación de texto</a:t>
            </a:r>
          </a:p>
          <a:p>
            <a:pPr marL="342900" indent="-342900">
              <a:buFont typeface="Arial" panose="020B0604020202020204" pitchFamily="34" charset="0"/>
              <a:buChar char="•"/>
            </a:pPr>
            <a:r>
              <a:rPr lang="es-MX" sz="2000" b="1" dirty="0">
                <a:solidFill>
                  <a:srgbClr val="FFFF00"/>
                </a:solidFill>
                <a:latin typeface="Raleway Black" pitchFamily="2" charset="0"/>
                <a:ea typeface="Open Sans SemiBold" panose="020B0706030804020204" pitchFamily="34" charset="0"/>
                <a:cs typeface="Open Sans SemiBold" panose="020B0706030804020204" pitchFamily="34" charset="0"/>
              </a:rPr>
              <a:t>Reconocimiento de voz y procesamiento de audio</a:t>
            </a:r>
          </a:p>
          <a:p>
            <a:pPr marL="342900" indent="-342900">
              <a:buFont typeface="Arial" panose="020B0604020202020204" pitchFamily="34" charset="0"/>
              <a:buChar char="•"/>
            </a:pPr>
            <a:r>
              <a:rPr lang="es-MX" sz="2000" b="1" dirty="0">
                <a:solidFill>
                  <a:srgbClr val="FFFF00"/>
                </a:solidFill>
                <a:latin typeface="Raleway Black" pitchFamily="2" charset="0"/>
                <a:ea typeface="Open Sans SemiBold" panose="020B0706030804020204" pitchFamily="34" charset="0"/>
                <a:cs typeface="Open Sans SemiBold" panose="020B0706030804020204" pitchFamily="34" charset="0"/>
              </a:rPr>
              <a:t>Aplicaciones de recomendación y personalización</a:t>
            </a:r>
          </a:p>
          <a:p>
            <a:pPr marL="342900" indent="-342900">
              <a:buFont typeface="Arial" panose="020B0604020202020204" pitchFamily="34" charset="0"/>
              <a:buChar char="•"/>
            </a:pPr>
            <a:r>
              <a:rPr lang="es-MX" sz="2000" b="1" dirty="0">
                <a:solidFill>
                  <a:srgbClr val="FFFF00"/>
                </a:solidFill>
                <a:latin typeface="Raleway Black" pitchFamily="2" charset="0"/>
                <a:ea typeface="Open Sans SemiBold" panose="020B0706030804020204" pitchFamily="34" charset="0"/>
                <a:cs typeface="Open Sans SemiBold" panose="020B0706030804020204" pitchFamily="34" charset="0"/>
              </a:rPr>
              <a:t>Seguridad y detección de fraudes</a:t>
            </a:r>
          </a:p>
        </p:txBody>
      </p:sp>
    </p:spTree>
    <p:extLst>
      <p:ext uri="{BB962C8B-B14F-4D97-AF65-F5344CB8AC3E}">
        <p14:creationId xmlns:p14="http://schemas.microsoft.com/office/powerpoint/2010/main" val="248586144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CuadroTexto 26">
            <a:extLst>
              <a:ext uri="{FF2B5EF4-FFF2-40B4-BE49-F238E27FC236}">
                <a16:creationId xmlns:a16="http://schemas.microsoft.com/office/drawing/2014/main" id="{87B13D7A-39B9-23F1-8BBE-7195185A6185}"/>
              </a:ext>
            </a:extLst>
          </p:cNvPr>
          <p:cNvSpPr txBox="1"/>
          <p:nvPr/>
        </p:nvSpPr>
        <p:spPr>
          <a:xfrm>
            <a:off x="3164852" y="365878"/>
            <a:ext cx="6452407" cy="523220"/>
          </a:xfrm>
          <a:prstGeom prst="rect">
            <a:avLst/>
          </a:prstGeom>
          <a:noFill/>
        </p:spPr>
        <p:txBody>
          <a:bodyPr wrap="none" rtlCol="0">
            <a:spAutoFit/>
          </a:bodyPr>
          <a:lstStyle/>
          <a:p>
            <a:r>
              <a:rPr lang="es-MX" sz="2800" b="1" dirty="0">
                <a:solidFill>
                  <a:srgbClr val="FFFF00"/>
                </a:solidFill>
                <a:latin typeface="Raleway Black" pitchFamily="2" charset="0"/>
                <a:ea typeface="Open Sans SemiBold" panose="020B0706030804020204" pitchFamily="34" charset="0"/>
                <a:cs typeface="Open Sans SemiBold" panose="020B0706030804020204" pitchFamily="34" charset="0"/>
              </a:rPr>
              <a:t>ANÁLISIS DE LA SITUACIÓN ACTUAL</a:t>
            </a:r>
            <a:endParaRPr lang="en-US" sz="2800" b="1" dirty="0">
              <a:solidFill>
                <a:srgbClr val="FFFF00"/>
              </a:solidFill>
              <a:latin typeface="Raleway Black" pitchFamily="2" charset="0"/>
              <a:ea typeface="Open Sans SemiBold" panose="020B0706030804020204" pitchFamily="34" charset="0"/>
              <a:cs typeface="Open Sans SemiBold" panose="020B0706030804020204" pitchFamily="34" charset="0"/>
            </a:endParaRPr>
          </a:p>
        </p:txBody>
      </p:sp>
      <p:pic>
        <p:nvPicPr>
          <p:cNvPr id="19" name="Imagen 18">
            <a:extLst>
              <a:ext uri="{FF2B5EF4-FFF2-40B4-BE49-F238E27FC236}">
                <a16:creationId xmlns:a16="http://schemas.microsoft.com/office/drawing/2014/main" id="{9CFCF00A-BC29-624E-C884-59E3760894F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20" name="CuadroTexto 19">
            <a:extLst>
              <a:ext uri="{FF2B5EF4-FFF2-40B4-BE49-F238E27FC236}">
                <a16:creationId xmlns:a16="http://schemas.microsoft.com/office/drawing/2014/main" id="{862420DE-757B-6285-AF97-EA1907B94B71}"/>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7" name="Marco 6">
            <a:extLst>
              <a:ext uri="{FF2B5EF4-FFF2-40B4-BE49-F238E27FC236}">
                <a16:creationId xmlns:a16="http://schemas.microsoft.com/office/drawing/2014/main" id="{CEF553B4-F2FB-D91F-E50B-4696182BCFA2}"/>
              </a:ext>
            </a:extLst>
          </p:cNvPr>
          <p:cNvSpPr/>
          <p:nvPr/>
        </p:nvSpPr>
        <p:spPr>
          <a:xfrm rot="2700000">
            <a:off x="11622498" y="2228082"/>
            <a:ext cx="1298862" cy="1266716"/>
          </a:xfrm>
          <a:prstGeom prst="frame">
            <a:avLst>
              <a:gd name="adj1" fmla="val 50000"/>
            </a:avLst>
          </a:prstGeom>
          <a:noFill/>
          <a:ln w="12700">
            <a:solidFill>
              <a:schemeClr val="bg1">
                <a:alpha val="56000"/>
              </a:schemeClr>
            </a:solidFill>
          </a:ln>
          <a:effectLst>
            <a:glow rad="228600">
              <a:srgbClr val="FFFF00"/>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Marco 7">
            <a:extLst>
              <a:ext uri="{FF2B5EF4-FFF2-40B4-BE49-F238E27FC236}">
                <a16:creationId xmlns:a16="http://schemas.microsoft.com/office/drawing/2014/main" id="{FB274F02-1315-4EAC-622A-BB23E106B52E}"/>
              </a:ext>
            </a:extLst>
          </p:cNvPr>
          <p:cNvSpPr/>
          <p:nvPr/>
        </p:nvSpPr>
        <p:spPr>
          <a:xfrm>
            <a:off x="185433" y="5580754"/>
            <a:ext cx="1298862" cy="1266716"/>
          </a:xfrm>
          <a:prstGeom prst="frame">
            <a:avLst>
              <a:gd name="adj1" fmla="val 50000"/>
            </a:avLst>
          </a:prstGeom>
          <a:noFill/>
          <a:ln w="12700">
            <a:solidFill>
              <a:schemeClr val="bg1">
                <a:alpha val="56000"/>
              </a:schemeClr>
            </a:solidFill>
          </a:ln>
          <a:effectLst>
            <a:glow rad="228600">
              <a:srgbClr val="FFFF00"/>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Marco 8">
            <a:extLst>
              <a:ext uri="{FF2B5EF4-FFF2-40B4-BE49-F238E27FC236}">
                <a16:creationId xmlns:a16="http://schemas.microsoft.com/office/drawing/2014/main" id="{AA9643C4-9F54-CEF2-9055-853C5EAA42A5}"/>
              </a:ext>
            </a:extLst>
          </p:cNvPr>
          <p:cNvSpPr/>
          <p:nvPr/>
        </p:nvSpPr>
        <p:spPr>
          <a:xfrm rot="17004837">
            <a:off x="10618177" y="5304026"/>
            <a:ext cx="1298862" cy="1266716"/>
          </a:xfrm>
          <a:prstGeom prst="frame">
            <a:avLst>
              <a:gd name="adj1" fmla="val 50000"/>
            </a:avLst>
          </a:prstGeom>
          <a:noFill/>
          <a:ln w="12700">
            <a:solidFill>
              <a:schemeClr val="bg1">
                <a:alpha val="56000"/>
              </a:schemeClr>
            </a:solidFill>
          </a:ln>
          <a:effectLst>
            <a:glow rad="228600">
              <a:srgbClr val="FFFF00"/>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CuadroTexto 1">
            <a:extLst>
              <a:ext uri="{FF2B5EF4-FFF2-40B4-BE49-F238E27FC236}">
                <a16:creationId xmlns:a16="http://schemas.microsoft.com/office/drawing/2014/main" id="{2ED7D00C-0029-A804-E23C-632FB9FA4253}"/>
              </a:ext>
            </a:extLst>
          </p:cNvPr>
          <p:cNvSpPr txBox="1"/>
          <p:nvPr/>
        </p:nvSpPr>
        <p:spPr>
          <a:xfrm>
            <a:off x="822420" y="1075783"/>
            <a:ext cx="7370929" cy="430887"/>
          </a:xfrm>
          <a:prstGeom prst="rect">
            <a:avLst/>
          </a:prstGeom>
          <a:noFill/>
        </p:spPr>
        <p:txBody>
          <a:bodyPr wrap="none" rtlCol="0">
            <a:spAutoFit/>
          </a:bodyPr>
          <a:lstStyle/>
          <a:p>
            <a:r>
              <a:rPr lang="es-MX" sz="2200" b="1" dirty="0">
                <a:solidFill>
                  <a:srgbClr val="FFFF00"/>
                </a:solidFill>
                <a:latin typeface="Raleway Black" pitchFamily="2" charset="0"/>
                <a:ea typeface="Open Sans SemiBold" panose="020B0706030804020204" pitchFamily="34" charset="0"/>
                <a:cs typeface="Open Sans SemiBold" panose="020B0706030804020204" pitchFamily="34" charset="0"/>
              </a:rPr>
              <a:t>Casos de uso de un Modelo de Inteligencia Artificial</a:t>
            </a:r>
            <a:endParaRPr lang="en-US" sz="2200" b="1" dirty="0">
              <a:solidFill>
                <a:srgbClr val="FFFF00"/>
              </a:solidFill>
              <a:latin typeface="Raleway Black" pitchFamily="2" charset="0"/>
              <a:ea typeface="Open Sans SemiBold" panose="020B0706030804020204" pitchFamily="34" charset="0"/>
              <a:cs typeface="Open Sans SemiBold" panose="020B0706030804020204" pitchFamily="34" charset="0"/>
            </a:endParaRPr>
          </a:p>
        </p:txBody>
      </p:sp>
      <p:pic>
        <p:nvPicPr>
          <p:cNvPr id="4" name="Imagen 3">
            <a:extLst>
              <a:ext uri="{FF2B5EF4-FFF2-40B4-BE49-F238E27FC236}">
                <a16:creationId xmlns:a16="http://schemas.microsoft.com/office/drawing/2014/main" id="{2BD315E4-48C4-9437-01DD-A2F09EC7737D}"/>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51318" y="1693355"/>
            <a:ext cx="8489364" cy="4704949"/>
          </a:xfrm>
          <a:prstGeom prst="rect">
            <a:avLst/>
          </a:prstGeom>
          <a:noFill/>
          <a:ln>
            <a:noFill/>
          </a:ln>
        </p:spPr>
      </p:pic>
    </p:spTree>
    <p:extLst>
      <p:ext uri="{BB962C8B-B14F-4D97-AF65-F5344CB8AC3E}">
        <p14:creationId xmlns:p14="http://schemas.microsoft.com/office/powerpoint/2010/main" val="390953417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o 5">
            <a:extLst>
              <a:ext uri="{FF2B5EF4-FFF2-40B4-BE49-F238E27FC236}">
                <a16:creationId xmlns:a16="http://schemas.microsoft.com/office/drawing/2014/main" id="{A6325750-8222-65DA-24A4-28CE5B3365AE}"/>
              </a:ext>
            </a:extLst>
          </p:cNvPr>
          <p:cNvSpPr/>
          <p:nvPr/>
        </p:nvSpPr>
        <p:spPr>
          <a:xfrm rot="2700000">
            <a:off x="124281" y="2627827"/>
            <a:ext cx="3468704" cy="3346996"/>
          </a:xfrm>
          <a:prstGeom prst="frame">
            <a:avLst>
              <a:gd name="adj1" fmla="val 17453"/>
            </a:avLst>
          </a:prstGeom>
          <a:noFill/>
          <a:ln w="12700">
            <a:solidFill>
              <a:srgbClr val="00B050">
                <a:alpha val="56000"/>
              </a:srgbClr>
            </a:solidFill>
          </a:ln>
          <a:effectLst>
            <a:glow rad="203200">
              <a:srgbClr val="00B050"/>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7" name="Marco 6">
            <a:extLst>
              <a:ext uri="{FF2B5EF4-FFF2-40B4-BE49-F238E27FC236}">
                <a16:creationId xmlns:a16="http://schemas.microsoft.com/office/drawing/2014/main" id="{DED5D3D2-CF7B-CF94-F27F-DFF8CC012AE1}"/>
              </a:ext>
            </a:extLst>
          </p:cNvPr>
          <p:cNvSpPr/>
          <p:nvPr/>
        </p:nvSpPr>
        <p:spPr>
          <a:xfrm rot="2700000">
            <a:off x="2129347" y="1892468"/>
            <a:ext cx="2776936" cy="2679500"/>
          </a:xfrm>
          <a:prstGeom prst="frame">
            <a:avLst>
              <a:gd name="adj1" fmla="val 31126"/>
            </a:avLst>
          </a:prstGeom>
          <a:noFill/>
          <a:ln w="12700">
            <a:solidFill>
              <a:schemeClr val="tx2">
                <a:lumMod val="40000"/>
                <a:lumOff val="60000"/>
                <a:alpha val="56000"/>
              </a:schemeClr>
            </a:solidFill>
          </a:ln>
          <a:effectLst>
            <a:glow rad="127000">
              <a:schemeClr val="accent1">
                <a:lumMod val="60000"/>
                <a:lumOff val="40000"/>
              </a:schemeClr>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8" name="Marco 7">
            <a:extLst>
              <a:ext uri="{FF2B5EF4-FFF2-40B4-BE49-F238E27FC236}">
                <a16:creationId xmlns:a16="http://schemas.microsoft.com/office/drawing/2014/main" id="{4CC59E32-888E-E818-D715-A0D4183F521C}"/>
              </a:ext>
            </a:extLst>
          </p:cNvPr>
          <p:cNvSpPr/>
          <p:nvPr/>
        </p:nvSpPr>
        <p:spPr>
          <a:xfrm rot="2700000">
            <a:off x="3932168" y="1258253"/>
            <a:ext cx="1298862" cy="1266716"/>
          </a:xfrm>
          <a:prstGeom prst="frame">
            <a:avLst>
              <a:gd name="adj1" fmla="val 50000"/>
            </a:avLst>
          </a:prstGeom>
          <a:noFill/>
          <a:ln w="12700">
            <a:solidFill>
              <a:srgbClr val="E10DFF"/>
            </a:solidFill>
          </a:ln>
          <a:effectLst>
            <a:glow rad="228600">
              <a:srgbClr val="8A14EC"/>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CuadroTexto 8">
            <a:extLst>
              <a:ext uri="{FF2B5EF4-FFF2-40B4-BE49-F238E27FC236}">
                <a16:creationId xmlns:a16="http://schemas.microsoft.com/office/drawing/2014/main" id="{6000D7A3-C136-915E-B6EE-13E2200E6F0C}"/>
              </a:ext>
            </a:extLst>
          </p:cNvPr>
          <p:cNvSpPr txBox="1"/>
          <p:nvPr/>
        </p:nvSpPr>
        <p:spPr>
          <a:xfrm>
            <a:off x="6054198" y="4949466"/>
            <a:ext cx="5562741" cy="461665"/>
          </a:xfrm>
          <a:prstGeom prst="rect">
            <a:avLst/>
          </a:prstGeom>
          <a:noFill/>
        </p:spPr>
        <p:txBody>
          <a:bodyPr wrap="none" rtlCol="0">
            <a:spAutoFit/>
          </a:bodyPr>
          <a:lstStyle/>
          <a:p>
            <a:r>
              <a:rPr lang="es-MX" sz="2400" dirty="0">
                <a:solidFill>
                  <a:srgbClr val="00B050"/>
                </a:solidFill>
                <a:latin typeface="Raleway Black" pitchFamily="2" charset="0"/>
                <a:ea typeface="Open Sans SemiBold" panose="020B0706030804020204" pitchFamily="34" charset="0"/>
                <a:cs typeface="Open Sans SemiBold" panose="020B0706030804020204" pitchFamily="34" charset="0"/>
              </a:rPr>
              <a:t>ANÁLISIS DE LA SITUACIÓN ACTUAL</a:t>
            </a:r>
            <a:endParaRPr lang="en-US" sz="2400" dirty="0">
              <a:solidFill>
                <a:srgbClr val="00B050"/>
              </a:solidFill>
              <a:latin typeface="Raleway Black" pitchFamily="2" charset="0"/>
              <a:ea typeface="Open Sans SemiBold" panose="020B0706030804020204" pitchFamily="34" charset="0"/>
              <a:cs typeface="Open Sans SemiBold" panose="020B0706030804020204" pitchFamily="34" charset="0"/>
            </a:endParaRPr>
          </a:p>
        </p:txBody>
      </p:sp>
      <p:sp>
        <p:nvSpPr>
          <p:cNvPr id="10" name="CuadroTexto 9">
            <a:extLst>
              <a:ext uri="{FF2B5EF4-FFF2-40B4-BE49-F238E27FC236}">
                <a16:creationId xmlns:a16="http://schemas.microsoft.com/office/drawing/2014/main" id="{1C0856B9-1A77-C2D5-189E-F947E4B9F0AC}"/>
              </a:ext>
            </a:extLst>
          </p:cNvPr>
          <p:cNvSpPr txBox="1"/>
          <p:nvPr/>
        </p:nvSpPr>
        <p:spPr>
          <a:xfrm>
            <a:off x="6727476" y="4406691"/>
            <a:ext cx="2515432" cy="461665"/>
          </a:xfrm>
          <a:prstGeom prst="rect">
            <a:avLst/>
          </a:prstGeom>
          <a:noFill/>
        </p:spPr>
        <p:txBody>
          <a:bodyPr wrap="none" rtlCol="0">
            <a:spAutoFit/>
          </a:bodyPr>
          <a:lstStyle/>
          <a:p>
            <a:r>
              <a:rPr lang="es-CO" sz="2400" dirty="0">
                <a:solidFill>
                  <a:schemeClr val="tx2">
                    <a:lumMod val="40000"/>
                    <a:lumOff val="60000"/>
                  </a:schemeClr>
                </a:solidFill>
                <a:latin typeface="Raleway Black" pitchFamily="2" charset="0"/>
                <a:ea typeface="Open Sans SemiBold" panose="020B0706030804020204" pitchFamily="34" charset="0"/>
                <a:cs typeface="Open Sans SemiBold" panose="020B0706030804020204" pitchFamily="34" charset="0"/>
              </a:rPr>
              <a:t>JUSTIFICACIÓN</a:t>
            </a:r>
            <a:endParaRPr lang="en-US" sz="2400" dirty="0">
              <a:solidFill>
                <a:schemeClr val="tx2">
                  <a:lumMod val="40000"/>
                  <a:lumOff val="60000"/>
                </a:schemeClr>
              </a:solidFill>
              <a:latin typeface="Raleway Black" pitchFamily="2" charset="0"/>
              <a:ea typeface="Open Sans SemiBold" panose="020B0706030804020204" pitchFamily="34" charset="0"/>
              <a:cs typeface="Open Sans SemiBold" panose="020B0706030804020204" pitchFamily="34" charset="0"/>
            </a:endParaRPr>
          </a:p>
        </p:txBody>
      </p:sp>
      <p:sp>
        <p:nvSpPr>
          <p:cNvPr id="11" name="CuadroTexto 10">
            <a:extLst>
              <a:ext uri="{FF2B5EF4-FFF2-40B4-BE49-F238E27FC236}">
                <a16:creationId xmlns:a16="http://schemas.microsoft.com/office/drawing/2014/main" id="{7AC3BBA7-30F1-130A-AA16-8F17A62A42A8}"/>
              </a:ext>
            </a:extLst>
          </p:cNvPr>
          <p:cNvSpPr txBox="1"/>
          <p:nvPr/>
        </p:nvSpPr>
        <p:spPr>
          <a:xfrm>
            <a:off x="7318665" y="2373301"/>
            <a:ext cx="4170543" cy="461665"/>
          </a:xfrm>
          <a:prstGeom prst="rect">
            <a:avLst/>
          </a:prstGeom>
          <a:noFill/>
        </p:spPr>
        <p:txBody>
          <a:bodyPr wrap="square" rtlCol="0">
            <a:spAutoFit/>
          </a:bodyPr>
          <a:lstStyle/>
          <a:p>
            <a:r>
              <a:rPr lang="es-CO" sz="2400" dirty="0">
                <a:solidFill>
                  <a:srgbClr val="F03CED"/>
                </a:solidFill>
                <a:latin typeface="Raleway Black" pitchFamily="2" charset="0"/>
                <a:ea typeface="Open Sans SemiBold" panose="020B0706030804020204" pitchFamily="34" charset="0"/>
                <a:cs typeface="Open Sans SemiBold" panose="020B0706030804020204" pitchFamily="34" charset="0"/>
              </a:rPr>
              <a:t>PROBLEMA CENTRAL</a:t>
            </a:r>
            <a:endParaRPr lang="en-US" sz="2400" dirty="0">
              <a:solidFill>
                <a:srgbClr val="F03CED"/>
              </a:solidFill>
              <a:latin typeface="Raleway Black" pitchFamily="2" charset="0"/>
              <a:ea typeface="Open Sans SemiBold" panose="020B0706030804020204" pitchFamily="34" charset="0"/>
              <a:cs typeface="Open Sans SemiBold" panose="020B0706030804020204" pitchFamily="34" charset="0"/>
            </a:endParaRPr>
          </a:p>
        </p:txBody>
      </p:sp>
      <p:grpSp>
        <p:nvGrpSpPr>
          <p:cNvPr id="15" name="Grupo 14">
            <a:extLst>
              <a:ext uri="{FF2B5EF4-FFF2-40B4-BE49-F238E27FC236}">
                <a16:creationId xmlns:a16="http://schemas.microsoft.com/office/drawing/2014/main" id="{973DBB14-65D7-BC6A-2530-31F7B7F02396}"/>
              </a:ext>
            </a:extLst>
          </p:cNvPr>
          <p:cNvGrpSpPr/>
          <p:nvPr/>
        </p:nvGrpSpPr>
        <p:grpSpPr>
          <a:xfrm>
            <a:off x="5372702" y="1081378"/>
            <a:ext cx="1645920" cy="762468"/>
            <a:chOff x="6096000" y="3017520"/>
            <a:chExt cx="1645920" cy="533400"/>
          </a:xfrm>
          <a:effectLst>
            <a:glow rad="228600">
              <a:srgbClr val="8A14EC"/>
            </a:glow>
          </a:effectLst>
        </p:grpSpPr>
        <p:cxnSp>
          <p:nvCxnSpPr>
            <p:cNvPr id="16" name="Conector recto 15">
              <a:extLst>
                <a:ext uri="{FF2B5EF4-FFF2-40B4-BE49-F238E27FC236}">
                  <a16:creationId xmlns:a16="http://schemas.microsoft.com/office/drawing/2014/main" id="{2A22A933-1640-11CA-4331-31E7D1010D0B}"/>
                </a:ext>
              </a:extLst>
            </p:cNvPr>
            <p:cNvCxnSpPr>
              <a:cxnSpLocks/>
            </p:cNvCxnSpPr>
            <p:nvPr/>
          </p:nvCxnSpPr>
          <p:spPr>
            <a:xfrm>
              <a:off x="6096000" y="3550920"/>
              <a:ext cx="716280" cy="0"/>
            </a:xfrm>
            <a:prstGeom prst="line">
              <a:avLst/>
            </a:prstGeom>
            <a:ln w="28575">
              <a:solidFill>
                <a:srgbClr val="E10DFF"/>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17" name="Conector recto 16">
              <a:extLst>
                <a:ext uri="{FF2B5EF4-FFF2-40B4-BE49-F238E27FC236}">
                  <a16:creationId xmlns:a16="http://schemas.microsoft.com/office/drawing/2014/main" id="{F5A5B847-5FCE-4082-83B6-DFD34DFD7C3D}"/>
                </a:ext>
              </a:extLst>
            </p:cNvPr>
            <p:cNvCxnSpPr>
              <a:cxnSpLocks/>
            </p:cNvCxnSpPr>
            <p:nvPr/>
          </p:nvCxnSpPr>
          <p:spPr>
            <a:xfrm flipV="1">
              <a:off x="6812280" y="3017520"/>
              <a:ext cx="259080" cy="533400"/>
            </a:xfrm>
            <a:prstGeom prst="line">
              <a:avLst/>
            </a:prstGeom>
            <a:ln w="28575">
              <a:solidFill>
                <a:srgbClr val="E10DFF"/>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18" name="Conector recto 17">
              <a:extLst>
                <a:ext uri="{FF2B5EF4-FFF2-40B4-BE49-F238E27FC236}">
                  <a16:creationId xmlns:a16="http://schemas.microsoft.com/office/drawing/2014/main" id="{911699F8-65B8-D502-3474-C6500CA6418C}"/>
                </a:ext>
              </a:extLst>
            </p:cNvPr>
            <p:cNvCxnSpPr>
              <a:cxnSpLocks/>
            </p:cNvCxnSpPr>
            <p:nvPr/>
          </p:nvCxnSpPr>
          <p:spPr>
            <a:xfrm>
              <a:off x="7071360" y="3017520"/>
              <a:ext cx="670560" cy="0"/>
            </a:xfrm>
            <a:prstGeom prst="line">
              <a:avLst/>
            </a:prstGeom>
            <a:ln w="28575">
              <a:solidFill>
                <a:srgbClr val="E10DFF"/>
              </a:solidFill>
              <a:headEnd type="oval"/>
              <a:tailEnd type="oval"/>
            </a:ln>
          </p:spPr>
          <p:style>
            <a:lnRef idx="1">
              <a:schemeClr val="accent2"/>
            </a:lnRef>
            <a:fillRef idx="0">
              <a:schemeClr val="accent2"/>
            </a:fillRef>
            <a:effectRef idx="0">
              <a:schemeClr val="accent2"/>
            </a:effectRef>
            <a:fontRef idx="minor">
              <a:schemeClr val="tx1"/>
            </a:fontRef>
          </p:style>
        </p:cxnSp>
      </p:grpSp>
      <p:grpSp>
        <p:nvGrpSpPr>
          <p:cNvPr id="19" name="Grupo 18">
            <a:extLst>
              <a:ext uri="{FF2B5EF4-FFF2-40B4-BE49-F238E27FC236}">
                <a16:creationId xmlns:a16="http://schemas.microsoft.com/office/drawing/2014/main" id="{41D7AAFB-C444-D693-E951-333C5A9AFD3A}"/>
              </a:ext>
            </a:extLst>
          </p:cNvPr>
          <p:cNvGrpSpPr/>
          <p:nvPr/>
        </p:nvGrpSpPr>
        <p:grpSpPr>
          <a:xfrm>
            <a:off x="4140466" y="3121905"/>
            <a:ext cx="2348819" cy="762468"/>
            <a:chOff x="5651178" y="3017520"/>
            <a:chExt cx="2348819" cy="533400"/>
          </a:xfrm>
          <a:effectLst>
            <a:glow rad="127000">
              <a:schemeClr val="accent1">
                <a:lumMod val="60000"/>
                <a:lumOff val="40000"/>
              </a:schemeClr>
            </a:glow>
          </a:effectLst>
        </p:grpSpPr>
        <p:cxnSp>
          <p:nvCxnSpPr>
            <p:cNvPr id="20" name="Conector recto 19">
              <a:extLst>
                <a:ext uri="{FF2B5EF4-FFF2-40B4-BE49-F238E27FC236}">
                  <a16:creationId xmlns:a16="http://schemas.microsoft.com/office/drawing/2014/main" id="{00417A29-1A8F-E2F9-ECB6-9875AC7ADD2C}"/>
                </a:ext>
              </a:extLst>
            </p:cNvPr>
            <p:cNvCxnSpPr>
              <a:cxnSpLocks/>
            </p:cNvCxnSpPr>
            <p:nvPr/>
          </p:nvCxnSpPr>
          <p:spPr>
            <a:xfrm>
              <a:off x="5651178" y="3550920"/>
              <a:ext cx="1161102" cy="0"/>
            </a:xfrm>
            <a:prstGeom prst="line">
              <a:avLst/>
            </a:prstGeom>
            <a:ln w="28575">
              <a:solidFill>
                <a:schemeClr val="bg1"/>
              </a:solidFill>
              <a:headEnd type="oval"/>
            </a:ln>
          </p:spPr>
          <p:style>
            <a:lnRef idx="1">
              <a:schemeClr val="accent2"/>
            </a:lnRef>
            <a:fillRef idx="0">
              <a:schemeClr val="accent2"/>
            </a:fillRef>
            <a:effectRef idx="0">
              <a:schemeClr val="accent2"/>
            </a:effectRef>
            <a:fontRef idx="minor">
              <a:schemeClr val="tx1"/>
            </a:fontRef>
          </p:style>
        </p:cxnSp>
        <p:cxnSp>
          <p:nvCxnSpPr>
            <p:cNvPr id="21" name="Conector recto 20">
              <a:extLst>
                <a:ext uri="{FF2B5EF4-FFF2-40B4-BE49-F238E27FC236}">
                  <a16:creationId xmlns:a16="http://schemas.microsoft.com/office/drawing/2014/main" id="{2CBB25C7-463F-8B81-4A5A-8852C7B667C9}"/>
                </a:ext>
              </a:extLst>
            </p:cNvPr>
            <p:cNvCxnSpPr>
              <a:cxnSpLocks/>
            </p:cNvCxnSpPr>
            <p:nvPr/>
          </p:nvCxnSpPr>
          <p:spPr>
            <a:xfrm flipV="1">
              <a:off x="6812280" y="3017520"/>
              <a:ext cx="259080" cy="533400"/>
            </a:xfrm>
            <a:prstGeom prst="line">
              <a:avLst/>
            </a:prstGeom>
            <a:ln w="28575">
              <a:solidFill>
                <a:schemeClr val="bg1"/>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22" name="Conector recto 21">
              <a:extLst>
                <a:ext uri="{FF2B5EF4-FFF2-40B4-BE49-F238E27FC236}">
                  <a16:creationId xmlns:a16="http://schemas.microsoft.com/office/drawing/2014/main" id="{94ED5E5A-F27C-76C2-FBB9-42155D65AE9E}"/>
                </a:ext>
              </a:extLst>
            </p:cNvPr>
            <p:cNvCxnSpPr>
              <a:cxnSpLocks/>
            </p:cNvCxnSpPr>
            <p:nvPr/>
          </p:nvCxnSpPr>
          <p:spPr>
            <a:xfrm>
              <a:off x="7071360" y="3017520"/>
              <a:ext cx="928637" cy="0"/>
            </a:xfrm>
            <a:prstGeom prst="line">
              <a:avLst/>
            </a:prstGeom>
            <a:ln w="28575">
              <a:solidFill>
                <a:schemeClr val="bg1"/>
              </a:solidFill>
              <a:tailEnd type="oval"/>
            </a:ln>
          </p:spPr>
          <p:style>
            <a:lnRef idx="1">
              <a:schemeClr val="accent2"/>
            </a:lnRef>
            <a:fillRef idx="0">
              <a:schemeClr val="accent2"/>
            </a:fillRef>
            <a:effectRef idx="0">
              <a:schemeClr val="accent2"/>
            </a:effectRef>
            <a:fontRef idx="minor">
              <a:schemeClr val="tx1"/>
            </a:fontRef>
          </p:style>
        </p:cxnSp>
      </p:grpSp>
      <p:grpSp>
        <p:nvGrpSpPr>
          <p:cNvPr id="23" name="Grupo 22">
            <a:extLst>
              <a:ext uri="{FF2B5EF4-FFF2-40B4-BE49-F238E27FC236}">
                <a16:creationId xmlns:a16="http://schemas.microsoft.com/office/drawing/2014/main" id="{7406EA65-FE68-247B-0429-F10B545CBD7F}"/>
              </a:ext>
            </a:extLst>
          </p:cNvPr>
          <p:cNvGrpSpPr/>
          <p:nvPr/>
        </p:nvGrpSpPr>
        <p:grpSpPr>
          <a:xfrm>
            <a:off x="2929577" y="5238424"/>
            <a:ext cx="2879148" cy="523501"/>
            <a:chOff x="5120849" y="3017520"/>
            <a:chExt cx="2879148" cy="533400"/>
          </a:xfrm>
          <a:effectLst>
            <a:glow rad="228600">
              <a:srgbClr val="00B050">
                <a:alpha val="40000"/>
              </a:srgbClr>
            </a:glow>
          </a:effectLst>
        </p:grpSpPr>
        <p:cxnSp>
          <p:nvCxnSpPr>
            <p:cNvPr id="24" name="Conector recto 23">
              <a:extLst>
                <a:ext uri="{FF2B5EF4-FFF2-40B4-BE49-F238E27FC236}">
                  <a16:creationId xmlns:a16="http://schemas.microsoft.com/office/drawing/2014/main" id="{E2072E24-3E13-53C9-4124-8735E9B3540A}"/>
                </a:ext>
              </a:extLst>
            </p:cNvPr>
            <p:cNvCxnSpPr>
              <a:cxnSpLocks/>
            </p:cNvCxnSpPr>
            <p:nvPr/>
          </p:nvCxnSpPr>
          <p:spPr>
            <a:xfrm>
              <a:off x="5120849" y="3550920"/>
              <a:ext cx="1691431" cy="0"/>
            </a:xfrm>
            <a:prstGeom prst="line">
              <a:avLst/>
            </a:prstGeom>
            <a:ln w="28575">
              <a:solidFill>
                <a:schemeClr val="bg1"/>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25" name="Conector recto 24">
              <a:extLst>
                <a:ext uri="{FF2B5EF4-FFF2-40B4-BE49-F238E27FC236}">
                  <a16:creationId xmlns:a16="http://schemas.microsoft.com/office/drawing/2014/main" id="{6571AFCD-BC3C-5B8C-7590-748045A44C0B}"/>
                </a:ext>
              </a:extLst>
            </p:cNvPr>
            <p:cNvCxnSpPr>
              <a:cxnSpLocks/>
            </p:cNvCxnSpPr>
            <p:nvPr/>
          </p:nvCxnSpPr>
          <p:spPr>
            <a:xfrm flipV="1">
              <a:off x="6812280" y="3017520"/>
              <a:ext cx="259080" cy="533400"/>
            </a:xfrm>
            <a:prstGeom prst="line">
              <a:avLst/>
            </a:prstGeom>
            <a:ln w="28575">
              <a:solidFill>
                <a:schemeClr val="bg1"/>
              </a:solidFill>
              <a:tailEnd type="oval"/>
            </a:ln>
          </p:spPr>
          <p:style>
            <a:lnRef idx="1">
              <a:schemeClr val="accent2"/>
            </a:lnRef>
            <a:fillRef idx="0">
              <a:schemeClr val="accent2"/>
            </a:fillRef>
            <a:effectRef idx="0">
              <a:schemeClr val="accent2"/>
            </a:effectRef>
            <a:fontRef idx="minor">
              <a:schemeClr val="tx1"/>
            </a:fontRef>
          </p:style>
        </p:cxnSp>
        <p:cxnSp>
          <p:nvCxnSpPr>
            <p:cNvPr id="26" name="Conector recto 25">
              <a:extLst>
                <a:ext uri="{FF2B5EF4-FFF2-40B4-BE49-F238E27FC236}">
                  <a16:creationId xmlns:a16="http://schemas.microsoft.com/office/drawing/2014/main" id="{BDAE3A95-6881-70A1-11C6-965A495D1899}"/>
                </a:ext>
              </a:extLst>
            </p:cNvPr>
            <p:cNvCxnSpPr>
              <a:cxnSpLocks/>
            </p:cNvCxnSpPr>
            <p:nvPr/>
          </p:nvCxnSpPr>
          <p:spPr>
            <a:xfrm>
              <a:off x="7071360" y="3017520"/>
              <a:ext cx="928637" cy="0"/>
            </a:xfrm>
            <a:prstGeom prst="line">
              <a:avLst/>
            </a:prstGeom>
            <a:ln w="28575">
              <a:solidFill>
                <a:schemeClr val="bg1"/>
              </a:solidFill>
              <a:tailEnd type="oval"/>
            </a:ln>
          </p:spPr>
          <p:style>
            <a:lnRef idx="1">
              <a:schemeClr val="accent2"/>
            </a:lnRef>
            <a:fillRef idx="0">
              <a:schemeClr val="accent2"/>
            </a:fillRef>
            <a:effectRef idx="0">
              <a:schemeClr val="accent2"/>
            </a:effectRef>
            <a:fontRef idx="minor">
              <a:schemeClr val="tx1"/>
            </a:fontRef>
          </p:style>
        </p:cxnSp>
      </p:grpSp>
      <p:sp>
        <p:nvSpPr>
          <p:cNvPr id="27" name="CuadroTexto 26">
            <a:extLst>
              <a:ext uri="{FF2B5EF4-FFF2-40B4-BE49-F238E27FC236}">
                <a16:creationId xmlns:a16="http://schemas.microsoft.com/office/drawing/2014/main" id="{F4980541-A99B-E1FD-BCFC-A60BA2097147}"/>
              </a:ext>
            </a:extLst>
          </p:cNvPr>
          <p:cNvSpPr txBox="1"/>
          <p:nvPr/>
        </p:nvSpPr>
        <p:spPr>
          <a:xfrm>
            <a:off x="5318965" y="203994"/>
            <a:ext cx="1814138" cy="523220"/>
          </a:xfrm>
          <a:prstGeom prst="rect">
            <a:avLst/>
          </a:prstGeom>
          <a:noFill/>
          <a:effectLst>
            <a:glow rad="228600">
              <a:srgbClr val="00F1FF">
                <a:alpha val="40000"/>
              </a:srgbClr>
            </a:glow>
          </a:effectLst>
        </p:spPr>
        <p:txBody>
          <a:bodyPr wrap="square" rtlCol="0">
            <a:spAutoFit/>
          </a:bodyPr>
          <a:lstStyle/>
          <a:p>
            <a:r>
              <a:rPr lang="es-CO" sz="2800" dirty="0">
                <a:solidFill>
                  <a:schemeClr val="accent1">
                    <a:lumMod val="40000"/>
                    <a:lumOff val="60000"/>
                  </a:schemeClr>
                </a:solidFill>
                <a:latin typeface="Raleway Black" pitchFamily="2" charset="0"/>
              </a:rPr>
              <a:t>ÍNDICE</a:t>
            </a:r>
            <a:endParaRPr lang="en-US" sz="2800" dirty="0">
              <a:solidFill>
                <a:schemeClr val="accent1">
                  <a:lumMod val="40000"/>
                  <a:lumOff val="60000"/>
                </a:schemeClr>
              </a:solidFill>
              <a:latin typeface="Raleway Black" pitchFamily="2" charset="0"/>
            </a:endParaRPr>
          </a:p>
        </p:txBody>
      </p:sp>
      <p:pic>
        <p:nvPicPr>
          <p:cNvPr id="2" name="Imagen 1">
            <a:extLst>
              <a:ext uri="{FF2B5EF4-FFF2-40B4-BE49-F238E27FC236}">
                <a16:creationId xmlns:a16="http://schemas.microsoft.com/office/drawing/2014/main" id="{0A2AE551-3CEA-9593-466A-39938953B98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3" name="CuadroTexto 2">
            <a:extLst>
              <a:ext uri="{FF2B5EF4-FFF2-40B4-BE49-F238E27FC236}">
                <a16:creationId xmlns:a16="http://schemas.microsoft.com/office/drawing/2014/main" id="{122B3866-391A-0DD1-55EC-BD5BA30F30D8}"/>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grpSp>
        <p:nvGrpSpPr>
          <p:cNvPr id="4" name="Grupo 3">
            <a:extLst>
              <a:ext uri="{FF2B5EF4-FFF2-40B4-BE49-F238E27FC236}">
                <a16:creationId xmlns:a16="http://schemas.microsoft.com/office/drawing/2014/main" id="{0256D58F-FAF0-BC7C-856D-927910EBDACA}"/>
              </a:ext>
            </a:extLst>
          </p:cNvPr>
          <p:cNvGrpSpPr/>
          <p:nvPr/>
        </p:nvGrpSpPr>
        <p:grpSpPr>
          <a:xfrm flipV="1">
            <a:off x="4144555" y="3874476"/>
            <a:ext cx="2348819" cy="796847"/>
            <a:chOff x="5651178" y="3017520"/>
            <a:chExt cx="2348819" cy="533400"/>
          </a:xfrm>
          <a:effectLst>
            <a:glow rad="127000">
              <a:schemeClr val="accent1">
                <a:lumMod val="60000"/>
                <a:lumOff val="40000"/>
              </a:schemeClr>
            </a:glow>
          </a:effectLst>
        </p:grpSpPr>
        <p:cxnSp>
          <p:nvCxnSpPr>
            <p:cNvPr id="5" name="Conector recto 4">
              <a:extLst>
                <a:ext uri="{FF2B5EF4-FFF2-40B4-BE49-F238E27FC236}">
                  <a16:creationId xmlns:a16="http://schemas.microsoft.com/office/drawing/2014/main" id="{67F1D7D1-FF1C-87E5-506F-3FE0610F20D4}"/>
                </a:ext>
              </a:extLst>
            </p:cNvPr>
            <p:cNvCxnSpPr>
              <a:cxnSpLocks/>
            </p:cNvCxnSpPr>
            <p:nvPr/>
          </p:nvCxnSpPr>
          <p:spPr>
            <a:xfrm>
              <a:off x="5651178" y="3550920"/>
              <a:ext cx="1161102" cy="0"/>
            </a:xfrm>
            <a:prstGeom prst="line">
              <a:avLst/>
            </a:prstGeom>
            <a:ln w="28575">
              <a:solidFill>
                <a:schemeClr val="bg1"/>
              </a:solidFill>
              <a:headEnd type="oval"/>
            </a:ln>
          </p:spPr>
          <p:style>
            <a:lnRef idx="1">
              <a:schemeClr val="accent2"/>
            </a:lnRef>
            <a:fillRef idx="0">
              <a:schemeClr val="accent2"/>
            </a:fillRef>
            <a:effectRef idx="0">
              <a:schemeClr val="accent2"/>
            </a:effectRef>
            <a:fontRef idx="minor">
              <a:schemeClr val="tx1"/>
            </a:fontRef>
          </p:style>
        </p:cxnSp>
        <p:cxnSp>
          <p:nvCxnSpPr>
            <p:cNvPr id="28" name="Conector recto 27">
              <a:extLst>
                <a:ext uri="{FF2B5EF4-FFF2-40B4-BE49-F238E27FC236}">
                  <a16:creationId xmlns:a16="http://schemas.microsoft.com/office/drawing/2014/main" id="{CB598100-596A-DD1D-432D-7BF540FD925D}"/>
                </a:ext>
              </a:extLst>
            </p:cNvPr>
            <p:cNvCxnSpPr>
              <a:cxnSpLocks/>
            </p:cNvCxnSpPr>
            <p:nvPr/>
          </p:nvCxnSpPr>
          <p:spPr>
            <a:xfrm flipV="1">
              <a:off x="6812280" y="3017520"/>
              <a:ext cx="259080" cy="533400"/>
            </a:xfrm>
            <a:prstGeom prst="line">
              <a:avLst/>
            </a:prstGeom>
            <a:ln w="28575">
              <a:solidFill>
                <a:schemeClr val="bg1"/>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29" name="Conector recto 28">
              <a:extLst>
                <a:ext uri="{FF2B5EF4-FFF2-40B4-BE49-F238E27FC236}">
                  <a16:creationId xmlns:a16="http://schemas.microsoft.com/office/drawing/2014/main" id="{BCC85A74-2DB3-CD7A-C6EE-D8AB8DAA2644}"/>
                </a:ext>
              </a:extLst>
            </p:cNvPr>
            <p:cNvCxnSpPr>
              <a:cxnSpLocks/>
            </p:cNvCxnSpPr>
            <p:nvPr/>
          </p:nvCxnSpPr>
          <p:spPr>
            <a:xfrm>
              <a:off x="7071360" y="3017520"/>
              <a:ext cx="928637" cy="0"/>
            </a:xfrm>
            <a:prstGeom prst="line">
              <a:avLst/>
            </a:prstGeom>
            <a:ln w="28575">
              <a:solidFill>
                <a:schemeClr val="bg1"/>
              </a:solidFill>
              <a:tailEnd type="oval"/>
            </a:ln>
          </p:spPr>
          <p:style>
            <a:lnRef idx="1">
              <a:schemeClr val="accent2"/>
            </a:lnRef>
            <a:fillRef idx="0">
              <a:schemeClr val="accent2"/>
            </a:fillRef>
            <a:effectRef idx="0">
              <a:schemeClr val="accent2"/>
            </a:effectRef>
            <a:fontRef idx="minor">
              <a:schemeClr val="tx1"/>
            </a:fontRef>
          </p:style>
        </p:cxnSp>
      </p:grpSp>
      <p:grpSp>
        <p:nvGrpSpPr>
          <p:cNvPr id="30" name="Grupo 29">
            <a:extLst>
              <a:ext uri="{FF2B5EF4-FFF2-40B4-BE49-F238E27FC236}">
                <a16:creationId xmlns:a16="http://schemas.microsoft.com/office/drawing/2014/main" id="{8CCFE9F6-5B18-82D7-DAD1-6479664F1228}"/>
              </a:ext>
            </a:extLst>
          </p:cNvPr>
          <p:cNvGrpSpPr/>
          <p:nvPr/>
        </p:nvGrpSpPr>
        <p:grpSpPr>
          <a:xfrm flipV="1">
            <a:off x="2929577" y="5748927"/>
            <a:ext cx="2879148" cy="600565"/>
            <a:chOff x="5120849" y="2796776"/>
            <a:chExt cx="2879148" cy="754144"/>
          </a:xfrm>
          <a:effectLst>
            <a:glow rad="228600">
              <a:srgbClr val="00B050">
                <a:alpha val="40000"/>
              </a:srgbClr>
            </a:glow>
          </a:effectLst>
        </p:grpSpPr>
        <p:cxnSp>
          <p:nvCxnSpPr>
            <p:cNvPr id="31" name="Conector recto 30">
              <a:extLst>
                <a:ext uri="{FF2B5EF4-FFF2-40B4-BE49-F238E27FC236}">
                  <a16:creationId xmlns:a16="http://schemas.microsoft.com/office/drawing/2014/main" id="{94B38FA8-8D31-2345-1074-C50BC6B7EC6C}"/>
                </a:ext>
              </a:extLst>
            </p:cNvPr>
            <p:cNvCxnSpPr>
              <a:cxnSpLocks/>
            </p:cNvCxnSpPr>
            <p:nvPr/>
          </p:nvCxnSpPr>
          <p:spPr>
            <a:xfrm>
              <a:off x="5120849" y="3550920"/>
              <a:ext cx="1691431" cy="0"/>
            </a:xfrm>
            <a:prstGeom prst="line">
              <a:avLst/>
            </a:prstGeom>
            <a:ln w="28575">
              <a:solidFill>
                <a:schemeClr val="bg1"/>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32" name="Conector recto 31">
              <a:extLst>
                <a:ext uri="{FF2B5EF4-FFF2-40B4-BE49-F238E27FC236}">
                  <a16:creationId xmlns:a16="http://schemas.microsoft.com/office/drawing/2014/main" id="{D5A5F941-DCA4-16C4-093C-7A9FC6E77F1E}"/>
                </a:ext>
              </a:extLst>
            </p:cNvPr>
            <p:cNvCxnSpPr>
              <a:cxnSpLocks/>
            </p:cNvCxnSpPr>
            <p:nvPr/>
          </p:nvCxnSpPr>
          <p:spPr>
            <a:xfrm flipV="1">
              <a:off x="6812280" y="2796776"/>
              <a:ext cx="259080" cy="754144"/>
            </a:xfrm>
            <a:prstGeom prst="line">
              <a:avLst/>
            </a:prstGeom>
            <a:ln w="28575">
              <a:solidFill>
                <a:schemeClr val="bg1"/>
              </a:solidFill>
              <a:tailEnd type="oval"/>
            </a:ln>
          </p:spPr>
          <p:style>
            <a:lnRef idx="1">
              <a:schemeClr val="accent2"/>
            </a:lnRef>
            <a:fillRef idx="0">
              <a:schemeClr val="accent2"/>
            </a:fillRef>
            <a:effectRef idx="0">
              <a:schemeClr val="accent2"/>
            </a:effectRef>
            <a:fontRef idx="minor">
              <a:schemeClr val="tx1"/>
            </a:fontRef>
          </p:style>
        </p:cxnSp>
        <p:cxnSp>
          <p:nvCxnSpPr>
            <p:cNvPr id="33" name="Conector recto 32">
              <a:extLst>
                <a:ext uri="{FF2B5EF4-FFF2-40B4-BE49-F238E27FC236}">
                  <a16:creationId xmlns:a16="http://schemas.microsoft.com/office/drawing/2014/main" id="{E85F8756-908E-5490-1063-F8CA2089B3A6}"/>
                </a:ext>
              </a:extLst>
            </p:cNvPr>
            <p:cNvCxnSpPr>
              <a:cxnSpLocks/>
            </p:cNvCxnSpPr>
            <p:nvPr/>
          </p:nvCxnSpPr>
          <p:spPr>
            <a:xfrm>
              <a:off x="7071360" y="2807019"/>
              <a:ext cx="928637" cy="0"/>
            </a:xfrm>
            <a:prstGeom prst="line">
              <a:avLst/>
            </a:prstGeom>
            <a:ln w="28575">
              <a:solidFill>
                <a:schemeClr val="bg1"/>
              </a:solidFill>
              <a:tailEnd type="oval"/>
            </a:ln>
          </p:spPr>
          <p:style>
            <a:lnRef idx="1">
              <a:schemeClr val="accent2"/>
            </a:lnRef>
            <a:fillRef idx="0">
              <a:schemeClr val="accent2"/>
            </a:fillRef>
            <a:effectRef idx="0">
              <a:schemeClr val="accent2"/>
            </a:effectRef>
            <a:fontRef idx="minor">
              <a:schemeClr val="tx1"/>
            </a:fontRef>
          </p:style>
        </p:cxnSp>
      </p:grpSp>
      <p:grpSp>
        <p:nvGrpSpPr>
          <p:cNvPr id="34" name="Grupo 33">
            <a:extLst>
              <a:ext uri="{FF2B5EF4-FFF2-40B4-BE49-F238E27FC236}">
                <a16:creationId xmlns:a16="http://schemas.microsoft.com/office/drawing/2014/main" id="{D49C0855-9A8D-625C-3E91-00E7921C6727}"/>
              </a:ext>
            </a:extLst>
          </p:cNvPr>
          <p:cNvGrpSpPr/>
          <p:nvPr/>
        </p:nvGrpSpPr>
        <p:grpSpPr>
          <a:xfrm flipV="1">
            <a:off x="5441853" y="1848741"/>
            <a:ext cx="1576767" cy="762468"/>
            <a:chOff x="6096000" y="3017520"/>
            <a:chExt cx="1598975" cy="533400"/>
          </a:xfrm>
          <a:effectLst>
            <a:glow rad="228600">
              <a:srgbClr val="8A14EC"/>
            </a:glow>
          </a:effectLst>
        </p:grpSpPr>
        <p:cxnSp>
          <p:nvCxnSpPr>
            <p:cNvPr id="35" name="Conector recto 34">
              <a:extLst>
                <a:ext uri="{FF2B5EF4-FFF2-40B4-BE49-F238E27FC236}">
                  <a16:creationId xmlns:a16="http://schemas.microsoft.com/office/drawing/2014/main" id="{CF1E06CF-4325-7970-FA93-EE3031A36D99}"/>
                </a:ext>
              </a:extLst>
            </p:cNvPr>
            <p:cNvCxnSpPr>
              <a:cxnSpLocks/>
            </p:cNvCxnSpPr>
            <p:nvPr/>
          </p:nvCxnSpPr>
          <p:spPr>
            <a:xfrm>
              <a:off x="6096000" y="3550920"/>
              <a:ext cx="716280" cy="0"/>
            </a:xfrm>
            <a:prstGeom prst="line">
              <a:avLst/>
            </a:prstGeom>
            <a:ln w="28575">
              <a:solidFill>
                <a:srgbClr val="E10DFF"/>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36" name="Conector recto 35">
              <a:extLst>
                <a:ext uri="{FF2B5EF4-FFF2-40B4-BE49-F238E27FC236}">
                  <a16:creationId xmlns:a16="http://schemas.microsoft.com/office/drawing/2014/main" id="{E0C00F78-EB3B-AC5C-6AF5-5015D483DD61}"/>
                </a:ext>
              </a:extLst>
            </p:cNvPr>
            <p:cNvCxnSpPr>
              <a:cxnSpLocks/>
            </p:cNvCxnSpPr>
            <p:nvPr/>
          </p:nvCxnSpPr>
          <p:spPr>
            <a:xfrm flipV="1">
              <a:off x="6812280" y="3017520"/>
              <a:ext cx="259080" cy="533400"/>
            </a:xfrm>
            <a:prstGeom prst="line">
              <a:avLst/>
            </a:prstGeom>
            <a:ln w="28575">
              <a:solidFill>
                <a:srgbClr val="E10DFF"/>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37" name="Conector recto 36">
              <a:extLst>
                <a:ext uri="{FF2B5EF4-FFF2-40B4-BE49-F238E27FC236}">
                  <a16:creationId xmlns:a16="http://schemas.microsoft.com/office/drawing/2014/main" id="{E710F408-BB0C-2937-9A25-8243385992DC}"/>
                </a:ext>
              </a:extLst>
            </p:cNvPr>
            <p:cNvCxnSpPr>
              <a:cxnSpLocks/>
            </p:cNvCxnSpPr>
            <p:nvPr/>
          </p:nvCxnSpPr>
          <p:spPr>
            <a:xfrm flipV="1">
              <a:off x="7071360" y="3017520"/>
              <a:ext cx="623615" cy="0"/>
            </a:xfrm>
            <a:prstGeom prst="line">
              <a:avLst/>
            </a:prstGeom>
            <a:ln w="28575">
              <a:solidFill>
                <a:srgbClr val="E10DFF"/>
              </a:solidFill>
              <a:headEnd type="oval"/>
              <a:tailEnd type="oval"/>
            </a:ln>
          </p:spPr>
          <p:style>
            <a:lnRef idx="1">
              <a:schemeClr val="accent2"/>
            </a:lnRef>
            <a:fillRef idx="0">
              <a:schemeClr val="accent2"/>
            </a:fillRef>
            <a:effectRef idx="0">
              <a:schemeClr val="accent2"/>
            </a:effectRef>
            <a:fontRef idx="minor">
              <a:schemeClr val="tx1"/>
            </a:fontRef>
          </p:style>
        </p:cxnSp>
      </p:grpSp>
      <p:grpSp>
        <p:nvGrpSpPr>
          <p:cNvPr id="42" name="Grupo 41">
            <a:extLst>
              <a:ext uri="{FF2B5EF4-FFF2-40B4-BE49-F238E27FC236}">
                <a16:creationId xmlns:a16="http://schemas.microsoft.com/office/drawing/2014/main" id="{A4F09708-BAAB-CF4A-6592-7D3C123F44B6}"/>
              </a:ext>
            </a:extLst>
          </p:cNvPr>
          <p:cNvGrpSpPr/>
          <p:nvPr/>
        </p:nvGrpSpPr>
        <p:grpSpPr>
          <a:xfrm flipV="1">
            <a:off x="5372701" y="1858599"/>
            <a:ext cx="1645919" cy="8374"/>
            <a:chOff x="6096000" y="3550920"/>
            <a:chExt cx="1669101" cy="5858"/>
          </a:xfrm>
          <a:effectLst>
            <a:glow rad="228600">
              <a:srgbClr val="8A14EC"/>
            </a:glow>
          </a:effectLst>
        </p:grpSpPr>
        <p:cxnSp>
          <p:nvCxnSpPr>
            <p:cNvPr id="43" name="Conector recto 42">
              <a:extLst>
                <a:ext uri="{FF2B5EF4-FFF2-40B4-BE49-F238E27FC236}">
                  <a16:creationId xmlns:a16="http://schemas.microsoft.com/office/drawing/2014/main" id="{510C8779-A73E-9119-4BD9-CC33B4EC0C16}"/>
                </a:ext>
              </a:extLst>
            </p:cNvPr>
            <p:cNvCxnSpPr>
              <a:cxnSpLocks/>
            </p:cNvCxnSpPr>
            <p:nvPr/>
          </p:nvCxnSpPr>
          <p:spPr>
            <a:xfrm>
              <a:off x="6096000" y="3550920"/>
              <a:ext cx="716280" cy="0"/>
            </a:xfrm>
            <a:prstGeom prst="line">
              <a:avLst/>
            </a:prstGeom>
            <a:ln w="28575">
              <a:solidFill>
                <a:srgbClr val="E10DFF"/>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44" name="Conector recto 43">
              <a:extLst>
                <a:ext uri="{FF2B5EF4-FFF2-40B4-BE49-F238E27FC236}">
                  <a16:creationId xmlns:a16="http://schemas.microsoft.com/office/drawing/2014/main" id="{4E481349-84F4-C554-787F-352BBCE3321D}"/>
                </a:ext>
              </a:extLst>
            </p:cNvPr>
            <p:cNvCxnSpPr>
              <a:cxnSpLocks/>
            </p:cNvCxnSpPr>
            <p:nvPr/>
          </p:nvCxnSpPr>
          <p:spPr>
            <a:xfrm>
              <a:off x="6812280" y="3550920"/>
              <a:ext cx="952821" cy="5858"/>
            </a:xfrm>
            <a:prstGeom prst="line">
              <a:avLst/>
            </a:prstGeom>
            <a:ln w="28575">
              <a:solidFill>
                <a:srgbClr val="E10DFF"/>
              </a:solidFill>
              <a:headEnd type="oval"/>
              <a:tailEnd type="oval"/>
            </a:ln>
          </p:spPr>
          <p:style>
            <a:lnRef idx="1">
              <a:schemeClr val="accent2"/>
            </a:lnRef>
            <a:fillRef idx="0">
              <a:schemeClr val="accent2"/>
            </a:fillRef>
            <a:effectRef idx="0">
              <a:schemeClr val="accent2"/>
            </a:effectRef>
            <a:fontRef idx="minor">
              <a:schemeClr val="tx1"/>
            </a:fontRef>
          </p:style>
        </p:cxnSp>
      </p:grpSp>
      <p:sp>
        <p:nvSpPr>
          <p:cNvPr id="54" name="CuadroTexto 53">
            <a:extLst>
              <a:ext uri="{FF2B5EF4-FFF2-40B4-BE49-F238E27FC236}">
                <a16:creationId xmlns:a16="http://schemas.microsoft.com/office/drawing/2014/main" id="{D558D6DB-C294-98D5-9C52-82B0793B3A8A}"/>
              </a:ext>
            </a:extLst>
          </p:cNvPr>
          <p:cNvSpPr txBox="1"/>
          <p:nvPr/>
        </p:nvSpPr>
        <p:spPr>
          <a:xfrm>
            <a:off x="7318665" y="1636140"/>
            <a:ext cx="4322855" cy="461665"/>
          </a:xfrm>
          <a:prstGeom prst="rect">
            <a:avLst/>
          </a:prstGeom>
          <a:noFill/>
        </p:spPr>
        <p:txBody>
          <a:bodyPr wrap="square" rtlCol="0">
            <a:spAutoFit/>
          </a:bodyPr>
          <a:lstStyle/>
          <a:p>
            <a:r>
              <a:rPr lang="es-CO" sz="2400" dirty="0">
                <a:solidFill>
                  <a:srgbClr val="F03CED"/>
                </a:solidFill>
                <a:latin typeface="Raleway Black" pitchFamily="2" charset="0"/>
                <a:ea typeface="Open Sans SemiBold" panose="020B0706030804020204" pitchFamily="34" charset="0"/>
                <a:cs typeface="Open Sans SemiBold" panose="020B0706030804020204" pitchFamily="34" charset="0"/>
              </a:rPr>
              <a:t>SITUACIÓN PROBLEMÁTICA</a:t>
            </a:r>
            <a:endParaRPr lang="en-US" sz="2400" dirty="0">
              <a:solidFill>
                <a:srgbClr val="F03CED"/>
              </a:solidFill>
              <a:latin typeface="Raleway Black" pitchFamily="2" charset="0"/>
              <a:ea typeface="Open Sans SemiBold" panose="020B0706030804020204" pitchFamily="34" charset="0"/>
              <a:cs typeface="Open Sans SemiBold" panose="020B0706030804020204" pitchFamily="34" charset="0"/>
            </a:endParaRPr>
          </a:p>
        </p:txBody>
      </p:sp>
      <p:sp>
        <p:nvSpPr>
          <p:cNvPr id="55" name="CuadroTexto 54">
            <a:extLst>
              <a:ext uri="{FF2B5EF4-FFF2-40B4-BE49-F238E27FC236}">
                <a16:creationId xmlns:a16="http://schemas.microsoft.com/office/drawing/2014/main" id="{C9166523-DFBE-47A4-CAFF-81ABF8C30B23}"/>
              </a:ext>
            </a:extLst>
          </p:cNvPr>
          <p:cNvSpPr txBox="1"/>
          <p:nvPr/>
        </p:nvSpPr>
        <p:spPr>
          <a:xfrm>
            <a:off x="7318665" y="860879"/>
            <a:ext cx="3310987" cy="461665"/>
          </a:xfrm>
          <a:prstGeom prst="rect">
            <a:avLst/>
          </a:prstGeom>
          <a:noFill/>
        </p:spPr>
        <p:txBody>
          <a:bodyPr wrap="square" rtlCol="0">
            <a:spAutoFit/>
          </a:bodyPr>
          <a:lstStyle/>
          <a:p>
            <a:r>
              <a:rPr lang="es-CO" sz="2400" dirty="0">
                <a:solidFill>
                  <a:srgbClr val="F03CED"/>
                </a:solidFill>
                <a:latin typeface="Raleway Black" pitchFamily="2" charset="0"/>
                <a:ea typeface="Open Sans SemiBold" panose="020B0706030804020204" pitchFamily="34" charset="0"/>
                <a:cs typeface="Open Sans SemiBold" panose="020B0706030804020204" pitchFamily="34" charset="0"/>
              </a:rPr>
              <a:t>ANTECEDENTES</a:t>
            </a:r>
            <a:endParaRPr lang="en-US" sz="2400" dirty="0">
              <a:solidFill>
                <a:srgbClr val="F03CED"/>
              </a:solidFill>
              <a:latin typeface="Raleway Black" pitchFamily="2" charset="0"/>
              <a:ea typeface="Open Sans SemiBold" panose="020B0706030804020204" pitchFamily="34" charset="0"/>
              <a:cs typeface="Open Sans SemiBold" panose="020B0706030804020204" pitchFamily="34" charset="0"/>
            </a:endParaRPr>
          </a:p>
        </p:txBody>
      </p:sp>
      <p:sp>
        <p:nvSpPr>
          <p:cNvPr id="56" name="CuadroTexto 55">
            <a:extLst>
              <a:ext uri="{FF2B5EF4-FFF2-40B4-BE49-F238E27FC236}">
                <a16:creationId xmlns:a16="http://schemas.microsoft.com/office/drawing/2014/main" id="{745BA5FF-9B94-D2BB-2E9D-3098C933EEE4}"/>
              </a:ext>
            </a:extLst>
          </p:cNvPr>
          <p:cNvSpPr txBox="1"/>
          <p:nvPr/>
        </p:nvSpPr>
        <p:spPr>
          <a:xfrm>
            <a:off x="6745045" y="2928331"/>
            <a:ext cx="3962944" cy="461665"/>
          </a:xfrm>
          <a:prstGeom prst="rect">
            <a:avLst/>
          </a:prstGeom>
          <a:noFill/>
        </p:spPr>
        <p:txBody>
          <a:bodyPr wrap="none" rtlCol="0">
            <a:spAutoFit/>
          </a:bodyPr>
          <a:lstStyle/>
          <a:p>
            <a:r>
              <a:rPr lang="es-CO" sz="2400" dirty="0">
                <a:solidFill>
                  <a:schemeClr val="tx2">
                    <a:lumMod val="40000"/>
                    <a:lumOff val="60000"/>
                  </a:schemeClr>
                </a:solidFill>
                <a:latin typeface="Raleway Black" pitchFamily="2" charset="0"/>
                <a:ea typeface="Open Sans SemiBold" panose="020B0706030804020204" pitchFamily="34" charset="0"/>
                <a:cs typeface="Open Sans SemiBold" panose="020B0706030804020204" pitchFamily="34" charset="0"/>
              </a:rPr>
              <a:t>ABORDAJE DE SOLUCIÓN</a:t>
            </a:r>
            <a:endParaRPr lang="en-US" sz="2400" dirty="0">
              <a:solidFill>
                <a:schemeClr val="tx2">
                  <a:lumMod val="40000"/>
                  <a:lumOff val="60000"/>
                </a:schemeClr>
              </a:solidFill>
              <a:latin typeface="Raleway Black" pitchFamily="2" charset="0"/>
              <a:ea typeface="Open Sans SemiBold" panose="020B0706030804020204" pitchFamily="34" charset="0"/>
              <a:cs typeface="Open Sans SemiBold" panose="020B0706030804020204" pitchFamily="34" charset="0"/>
            </a:endParaRPr>
          </a:p>
        </p:txBody>
      </p:sp>
      <p:sp>
        <p:nvSpPr>
          <p:cNvPr id="57" name="CuadroTexto 56">
            <a:extLst>
              <a:ext uri="{FF2B5EF4-FFF2-40B4-BE49-F238E27FC236}">
                <a16:creationId xmlns:a16="http://schemas.microsoft.com/office/drawing/2014/main" id="{F2E08C68-3D99-8502-F758-E124943E29AE}"/>
              </a:ext>
            </a:extLst>
          </p:cNvPr>
          <p:cNvSpPr txBox="1"/>
          <p:nvPr/>
        </p:nvSpPr>
        <p:spPr>
          <a:xfrm>
            <a:off x="6088982" y="6118659"/>
            <a:ext cx="5155579" cy="461665"/>
          </a:xfrm>
          <a:prstGeom prst="rect">
            <a:avLst/>
          </a:prstGeom>
          <a:noFill/>
        </p:spPr>
        <p:txBody>
          <a:bodyPr wrap="none" rtlCol="0">
            <a:spAutoFit/>
          </a:bodyPr>
          <a:lstStyle/>
          <a:p>
            <a:r>
              <a:rPr lang="es-CO" sz="2400" dirty="0">
                <a:solidFill>
                  <a:srgbClr val="00B050"/>
                </a:solidFill>
                <a:latin typeface="Raleway Black" pitchFamily="2" charset="0"/>
                <a:ea typeface="Open Sans SemiBold" panose="020B0706030804020204" pitchFamily="34" charset="0"/>
                <a:cs typeface="Open Sans SemiBold" panose="020B0706030804020204" pitchFamily="34" charset="0"/>
              </a:rPr>
              <a:t>MARCO TEÓRICO DEL CONTEXTO</a:t>
            </a:r>
            <a:endParaRPr lang="en-US" sz="2400" dirty="0">
              <a:solidFill>
                <a:srgbClr val="00B050"/>
              </a:solidFill>
              <a:latin typeface="Raleway Black" pitchFamily="2" charset="0"/>
              <a:ea typeface="Open Sans SemiBold" panose="020B0706030804020204" pitchFamily="34" charset="0"/>
              <a:cs typeface="Open Sans SemiBold" panose="020B0706030804020204" pitchFamily="34" charset="0"/>
            </a:endParaRPr>
          </a:p>
        </p:txBody>
      </p:sp>
      <p:grpSp>
        <p:nvGrpSpPr>
          <p:cNvPr id="13" name="Grupo 12">
            <a:extLst>
              <a:ext uri="{FF2B5EF4-FFF2-40B4-BE49-F238E27FC236}">
                <a16:creationId xmlns:a16="http://schemas.microsoft.com/office/drawing/2014/main" id="{3079BC1E-05FB-6225-E889-BDF0A0F716CD}"/>
              </a:ext>
            </a:extLst>
          </p:cNvPr>
          <p:cNvGrpSpPr/>
          <p:nvPr/>
        </p:nvGrpSpPr>
        <p:grpSpPr>
          <a:xfrm flipV="1">
            <a:off x="4181069" y="3910911"/>
            <a:ext cx="2142690" cy="21"/>
            <a:chOff x="5651178" y="3550854"/>
            <a:chExt cx="2142690" cy="20"/>
          </a:xfrm>
          <a:effectLst>
            <a:glow rad="127000">
              <a:schemeClr val="accent1">
                <a:lumMod val="60000"/>
                <a:lumOff val="40000"/>
              </a:schemeClr>
            </a:glow>
          </a:effectLst>
        </p:grpSpPr>
        <p:cxnSp>
          <p:nvCxnSpPr>
            <p:cNvPr id="14" name="Conector recto 13">
              <a:extLst>
                <a:ext uri="{FF2B5EF4-FFF2-40B4-BE49-F238E27FC236}">
                  <a16:creationId xmlns:a16="http://schemas.microsoft.com/office/drawing/2014/main" id="{6862C768-B1A5-6803-C49C-91853AA518E3}"/>
                </a:ext>
              </a:extLst>
            </p:cNvPr>
            <p:cNvCxnSpPr>
              <a:cxnSpLocks/>
            </p:cNvCxnSpPr>
            <p:nvPr/>
          </p:nvCxnSpPr>
          <p:spPr>
            <a:xfrm>
              <a:off x="5651178" y="3550854"/>
              <a:ext cx="1161102" cy="0"/>
            </a:xfrm>
            <a:prstGeom prst="line">
              <a:avLst/>
            </a:prstGeom>
            <a:ln w="28575">
              <a:solidFill>
                <a:schemeClr val="bg1"/>
              </a:solidFill>
              <a:headEnd type="oval"/>
            </a:ln>
          </p:spPr>
          <p:style>
            <a:lnRef idx="1">
              <a:schemeClr val="accent2"/>
            </a:lnRef>
            <a:fillRef idx="0">
              <a:schemeClr val="accent2"/>
            </a:fillRef>
            <a:effectRef idx="0">
              <a:schemeClr val="accent2"/>
            </a:effectRef>
            <a:fontRef idx="minor">
              <a:schemeClr val="tx1"/>
            </a:fontRef>
          </p:style>
        </p:cxnSp>
        <p:cxnSp>
          <p:nvCxnSpPr>
            <p:cNvPr id="38" name="Conector recto 37">
              <a:extLst>
                <a:ext uri="{FF2B5EF4-FFF2-40B4-BE49-F238E27FC236}">
                  <a16:creationId xmlns:a16="http://schemas.microsoft.com/office/drawing/2014/main" id="{D31F7906-FD17-1059-2FE0-0925AACD2335}"/>
                </a:ext>
              </a:extLst>
            </p:cNvPr>
            <p:cNvCxnSpPr>
              <a:cxnSpLocks/>
            </p:cNvCxnSpPr>
            <p:nvPr/>
          </p:nvCxnSpPr>
          <p:spPr>
            <a:xfrm flipV="1">
              <a:off x="6812280" y="3550874"/>
              <a:ext cx="981588" cy="0"/>
            </a:xfrm>
            <a:prstGeom prst="line">
              <a:avLst/>
            </a:prstGeom>
            <a:ln w="28575">
              <a:solidFill>
                <a:schemeClr val="bg1"/>
              </a:solidFill>
              <a:headEnd type="oval"/>
              <a:tailEnd type="oval"/>
            </a:ln>
          </p:spPr>
          <p:style>
            <a:lnRef idx="1">
              <a:schemeClr val="accent2"/>
            </a:lnRef>
            <a:fillRef idx="0">
              <a:schemeClr val="accent2"/>
            </a:fillRef>
            <a:effectRef idx="0">
              <a:schemeClr val="accent2"/>
            </a:effectRef>
            <a:fontRef idx="minor">
              <a:schemeClr val="tx1"/>
            </a:fontRef>
          </p:style>
        </p:cxnSp>
      </p:grpSp>
      <p:sp>
        <p:nvSpPr>
          <p:cNvPr id="47" name="CuadroTexto 46">
            <a:extLst>
              <a:ext uri="{FF2B5EF4-FFF2-40B4-BE49-F238E27FC236}">
                <a16:creationId xmlns:a16="http://schemas.microsoft.com/office/drawing/2014/main" id="{127F7700-1E40-B933-0809-8E0EAE54EB68}"/>
              </a:ext>
            </a:extLst>
          </p:cNvPr>
          <p:cNvSpPr txBox="1"/>
          <p:nvPr/>
        </p:nvSpPr>
        <p:spPr>
          <a:xfrm>
            <a:off x="6683342" y="3652102"/>
            <a:ext cx="1891865" cy="461665"/>
          </a:xfrm>
          <a:prstGeom prst="rect">
            <a:avLst/>
          </a:prstGeom>
          <a:noFill/>
        </p:spPr>
        <p:txBody>
          <a:bodyPr wrap="none" rtlCol="0">
            <a:spAutoFit/>
          </a:bodyPr>
          <a:lstStyle/>
          <a:p>
            <a:r>
              <a:rPr lang="es-CO" sz="2400" dirty="0">
                <a:solidFill>
                  <a:schemeClr val="tx2">
                    <a:lumMod val="40000"/>
                    <a:lumOff val="60000"/>
                  </a:schemeClr>
                </a:solidFill>
                <a:latin typeface="Raleway Black" pitchFamily="2" charset="0"/>
                <a:ea typeface="Open Sans SemiBold" panose="020B0706030804020204" pitchFamily="34" charset="0"/>
                <a:cs typeface="Open Sans SemiBold" panose="020B0706030804020204" pitchFamily="34" charset="0"/>
              </a:rPr>
              <a:t>OBJETIVOS</a:t>
            </a:r>
            <a:endParaRPr lang="en-US" sz="2400" dirty="0">
              <a:solidFill>
                <a:schemeClr val="tx2">
                  <a:lumMod val="40000"/>
                  <a:lumOff val="60000"/>
                </a:schemeClr>
              </a:solidFill>
              <a:latin typeface="Raleway Black" pitchFamily="2" charset="0"/>
              <a:ea typeface="Open Sans SemiBold" panose="020B0706030804020204" pitchFamily="34" charset="0"/>
              <a:cs typeface="Open Sans SemiBold" panose="020B0706030804020204" pitchFamily="34" charset="0"/>
            </a:endParaRPr>
          </a:p>
        </p:txBody>
      </p:sp>
      <p:cxnSp>
        <p:nvCxnSpPr>
          <p:cNvPr id="39" name="Conector recto 38">
            <a:extLst>
              <a:ext uri="{FF2B5EF4-FFF2-40B4-BE49-F238E27FC236}">
                <a16:creationId xmlns:a16="http://schemas.microsoft.com/office/drawing/2014/main" id="{D9146663-1606-8AF4-27EA-7FDD708C840F}"/>
              </a:ext>
            </a:extLst>
          </p:cNvPr>
          <p:cNvCxnSpPr>
            <a:cxnSpLocks/>
          </p:cNvCxnSpPr>
          <p:nvPr/>
        </p:nvCxnSpPr>
        <p:spPr>
          <a:xfrm>
            <a:off x="4632011" y="5761925"/>
            <a:ext cx="1163008" cy="0"/>
          </a:xfrm>
          <a:prstGeom prst="line">
            <a:avLst/>
          </a:prstGeom>
          <a:ln w="28575">
            <a:solidFill>
              <a:schemeClr val="bg1"/>
            </a:solidFill>
            <a:tailEnd type="oval"/>
          </a:ln>
        </p:spPr>
        <p:style>
          <a:lnRef idx="1">
            <a:schemeClr val="accent2"/>
          </a:lnRef>
          <a:fillRef idx="0">
            <a:schemeClr val="accent2"/>
          </a:fillRef>
          <a:effectRef idx="0">
            <a:schemeClr val="accent2"/>
          </a:effectRef>
          <a:fontRef idx="minor">
            <a:schemeClr val="tx1"/>
          </a:fontRef>
        </p:style>
      </p:cxnSp>
      <p:sp>
        <p:nvSpPr>
          <p:cNvPr id="41" name="CuadroTexto 40">
            <a:extLst>
              <a:ext uri="{FF2B5EF4-FFF2-40B4-BE49-F238E27FC236}">
                <a16:creationId xmlns:a16="http://schemas.microsoft.com/office/drawing/2014/main" id="{6B2B09BC-C45D-0B66-A67F-287163A11504}"/>
              </a:ext>
            </a:extLst>
          </p:cNvPr>
          <p:cNvSpPr txBox="1"/>
          <p:nvPr/>
        </p:nvSpPr>
        <p:spPr>
          <a:xfrm>
            <a:off x="6102288" y="5563747"/>
            <a:ext cx="3845925" cy="461665"/>
          </a:xfrm>
          <a:prstGeom prst="rect">
            <a:avLst/>
          </a:prstGeom>
          <a:noFill/>
        </p:spPr>
        <p:txBody>
          <a:bodyPr wrap="none" rtlCol="0">
            <a:spAutoFit/>
          </a:bodyPr>
          <a:lstStyle/>
          <a:p>
            <a:r>
              <a:rPr lang="es-CO" sz="2400" dirty="0">
                <a:solidFill>
                  <a:srgbClr val="00B050"/>
                </a:solidFill>
                <a:latin typeface="Raleway Black" pitchFamily="2" charset="0"/>
                <a:ea typeface="Open Sans SemiBold" panose="020B0706030804020204" pitchFamily="34" charset="0"/>
                <a:cs typeface="Open Sans SemiBold" panose="020B0706030804020204" pitchFamily="34" charset="0"/>
              </a:rPr>
              <a:t>ANTECEDENTE TEÓRICO</a:t>
            </a:r>
            <a:endParaRPr lang="en-US" sz="2400" dirty="0">
              <a:solidFill>
                <a:srgbClr val="00B050"/>
              </a:solidFill>
              <a:latin typeface="Raleway Black" pitchFamily="2" charset="0"/>
              <a:ea typeface="Open Sans SemiBold" panose="020B0706030804020204" pitchFamily="34" charset="0"/>
              <a:cs typeface="Open Sans SemiBold" panose="020B0706030804020204" pitchFamily="34" charset="0"/>
            </a:endParaRPr>
          </a:p>
        </p:txBody>
      </p:sp>
    </p:spTree>
    <p:extLst>
      <p:ext uri="{BB962C8B-B14F-4D97-AF65-F5344CB8AC3E}">
        <p14:creationId xmlns:p14="http://schemas.microsoft.com/office/powerpoint/2010/main" val="683365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o 5">
            <a:extLst>
              <a:ext uri="{FF2B5EF4-FFF2-40B4-BE49-F238E27FC236}">
                <a16:creationId xmlns:a16="http://schemas.microsoft.com/office/drawing/2014/main" id="{A6325750-8222-65DA-24A4-28CE5B3365AE}"/>
              </a:ext>
            </a:extLst>
          </p:cNvPr>
          <p:cNvSpPr/>
          <p:nvPr/>
        </p:nvSpPr>
        <p:spPr>
          <a:xfrm rot="18695745">
            <a:off x="1073149" y="-3313074"/>
            <a:ext cx="2688817" cy="2799422"/>
          </a:xfrm>
          <a:prstGeom prst="frame">
            <a:avLst>
              <a:gd name="adj1" fmla="val 17453"/>
            </a:avLst>
          </a:prstGeom>
          <a:noFill/>
          <a:ln w="12700">
            <a:solidFill>
              <a:schemeClr val="bg1">
                <a:alpha val="56000"/>
              </a:schemeClr>
            </a:solidFill>
          </a:ln>
          <a:effectLst>
            <a:glow rad="228600">
              <a:srgbClr val="00F1FF"/>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Marco 6">
            <a:extLst>
              <a:ext uri="{FF2B5EF4-FFF2-40B4-BE49-F238E27FC236}">
                <a16:creationId xmlns:a16="http://schemas.microsoft.com/office/drawing/2014/main" id="{DED5D3D2-CF7B-CF94-F27F-DFF8CC012AE1}"/>
              </a:ext>
            </a:extLst>
          </p:cNvPr>
          <p:cNvSpPr/>
          <p:nvPr/>
        </p:nvSpPr>
        <p:spPr>
          <a:xfrm rot="19996613">
            <a:off x="1628583" y="6890347"/>
            <a:ext cx="2316595" cy="2174662"/>
          </a:xfrm>
          <a:prstGeom prst="frame">
            <a:avLst>
              <a:gd name="adj1" fmla="val 31126"/>
            </a:avLst>
          </a:prstGeom>
          <a:noFill/>
          <a:ln w="12700">
            <a:solidFill>
              <a:schemeClr val="bg1">
                <a:alpha val="56000"/>
              </a:schemeClr>
            </a:solidFill>
          </a:ln>
          <a:effectLst>
            <a:glow rad="228600">
              <a:srgbClr val="E10DFF"/>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Marco 7">
            <a:extLst>
              <a:ext uri="{FF2B5EF4-FFF2-40B4-BE49-F238E27FC236}">
                <a16:creationId xmlns:a16="http://schemas.microsoft.com/office/drawing/2014/main" id="{4CC59E32-888E-E818-D715-A0D4183F521C}"/>
              </a:ext>
            </a:extLst>
          </p:cNvPr>
          <p:cNvSpPr/>
          <p:nvPr/>
        </p:nvSpPr>
        <p:spPr>
          <a:xfrm rot="5944558" flipH="1" flipV="1">
            <a:off x="-2174762" y="2343768"/>
            <a:ext cx="1963784" cy="1666032"/>
          </a:xfrm>
          <a:prstGeom prst="frame">
            <a:avLst>
              <a:gd name="adj1" fmla="val 50000"/>
            </a:avLst>
          </a:prstGeom>
          <a:noFill/>
          <a:ln w="12700">
            <a:solidFill>
              <a:schemeClr val="bg1">
                <a:alpha val="56000"/>
              </a:schemeClr>
            </a:solidFill>
          </a:ln>
          <a:effectLst>
            <a:glow rad="228600">
              <a:srgbClr val="E7AD2A"/>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CuadroTexto 8">
            <a:extLst>
              <a:ext uri="{FF2B5EF4-FFF2-40B4-BE49-F238E27FC236}">
                <a16:creationId xmlns:a16="http://schemas.microsoft.com/office/drawing/2014/main" id="{6000D7A3-C136-915E-B6EE-13E2200E6F0C}"/>
              </a:ext>
            </a:extLst>
          </p:cNvPr>
          <p:cNvSpPr txBox="1"/>
          <p:nvPr/>
        </p:nvSpPr>
        <p:spPr>
          <a:xfrm>
            <a:off x="12409403" y="4870207"/>
            <a:ext cx="3977371" cy="707886"/>
          </a:xfrm>
          <a:prstGeom prst="rect">
            <a:avLst/>
          </a:prstGeom>
          <a:noFill/>
        </p:spPr>
        <p:txBody>
          <a:bodyPr wrap="none" rtlCol="0">
            <a:spAutoFit/>
          </a:bodyPr>
          <a:lstStyle/>
          <a:p>
            <a:r>
              <a:rPr lang="es-CO" sz="4000" dirty="0">
                <a:solidFill>
                  <a:srgbClr val="00F1FF"/>
                </a:solidFill>
                <a:latin typeface="Raleway Black" pitchFamily="2" charset="0"/>
                <a:ea typeface="Open Sans SemiBold" panose="020B0706030804020204" pitchFamily="34" charset="0"/>
                <a:cs typeface="Open Sans SemiBold" panose="020B0706030804020204" pitchFamily="34" charset="0"/>
              </a:rPr>
              <a:t>Información 01</a:t>
            </a:r>
            <a:endParaRPr lang="en-US" sz="4000" dirty="0">
              <a:solidFill>
                <a:srgbClr val="00F1FF"/>
              </a:solidFill>
              <a:latin typeface="Raleway Black" pitchFamily="2" charset="0"/>
              <a:ea typeface="Open Sans SemiBold" panose="020B0706030804020204" pitchFamily="34" charset="0"/>
              <a:cs typeface="Open Sans SemiBold" panose="020B0706030804020204" pitchFamily="34" charset="0"/>
            </a:endParaRPr>
          </a:p>
        </p:txBody>
      </p:sp>
      <p:sp>
        <p:nvSpPr>
          <p:cNvPr id="10" name="CuadroTexto 9">
            <a:extLst>
              <a:ext uri="{FF2B5EF4-FFF2-40B4-BE49-F238E27FC236}">
                <a16:creationId xmlns:a16="http://schemas.microsoft.com/office/drawing/2014/main" id="{1C0856B9-1A77-C2D5-189E-F947E4B9F0AC}"/>
              </a:ext>
            </a:extLst>
          </p:cNvPr>
          <p:cNvSpPr txBox="1"/>
          <p:nvPr/>
        </p:nvSpPr>
        <p:spPr>
          <a:xfrm>
            <a:off x="13514202" y="3523118"/>
            <a:ext cx="4004622" cy="707886"/>
          </a:xfrm>
          <a:prstGeom prst="rect">
            <a:avLst/>
          </a:prstGeom>
          <a:noFill/>
        </p:spPr>
        <p:txBody>
          <a:bodyPr wrap="none" rtlCol="0">
            <a:spAutoFit/>
          </a:bodyPr>
          <a:lstStyle/>
          <a:p>
            <a:r>
              <a:rPr lang="es-CO" sz="4000" dirty="0">
                <a:solidFill>
                  <a:srgbClr val="F03CED"/>
                </a:solidFill>
                <a:latin typeface="Raleway Black" pitchFamily="2" charset="0"/>
                <a:ea typeface="Open Sans SemiBold" panose="020B0706030804020204" pitchFamily="34" charset="0"/>
                <a:cs typeface="Open Sans SemiBold" panose="020B0706030804020204" pitchFamily="34" charset="0"/>
              </a:rPr>
              <a:t>Información 02</a:t>
            </a:r>
            <a:endParaRPr lang="en-US" sz="4000" dirty="0">
              <a:solidFill>
                <a:srgbClr val="F03CED"/>
              </a:solidFill>
              <a:latin typeface="Raleway Black" pitchFamily="2" charset="0"/>
              <a:ea typeface="Open Sans SemiBold" panose="020B0706030804020204" pitchFamily="34" charset="0"/>
              <a:cs typeface="Open Sans SemiBold" panose="020B0706030804020204" pitchFamily="34" charset="0"/>
            </a:endParaRPr>
          </a:p>
        </p:txBody>
      </p:sp>
      <p:sp>
        <p:nvSpPr>
          <p:cNvPr id="11" name="CuadroTexto 10">
            <a:extLst>
              <a:ext uri="{FF2B5EF4-FFF2-40B4-BE49-F238E27FC236}">
                <a16:creationId xmlns:a16="http://schemas.microsoft.com/office/drawing/2014/main" id="{7AC3BBA7-30F1-130A-AA16-8F17A62A42A8}"/>
              </a:ext>
            </a:extLst>
          </p:cNvPr>
          <p:cNvSpPr txBox="1"/>
          <p:nvPr/>
        </p:nvSpPr>
        <p:spPr>
          <a:xfrm>
            <a:off x="14334939" y="2133012"/>
            <a:ext cx="3995004" cy="707886"/>
          </a:xfrm>
          <a:prstGeom prst="rect">
            <a:avLst/>
          </a:prstGeom>
          <a:noFill/>
        </p:spPr>
        <p:txBody>
          <a:bodyPr wrap="none" rtlCol="0">
            <a:spAutoFit/>
          </a:bodyPr>
          <a:lstStyle/>
          <a:p>
            <a:r>
              <a:rPr lang="es-CO" sz="4000" b="1" dirty="0">
                <a:solidFill>
                  <a:srgbClr val="FFFF00"/>
                </a:solidFill>
                <a:latin typeface="Raleway Black" pitchFamily="2" charset="0"/>
                <a:ea typeface="Open Sans SemiBold" panose="020B0706030804020204" pitchFamily="34" charset="0"/>
                <a:cs typeface="Open Sans SemiBold" panose="020B0706030804020204" pitchFamily="34" charset="0"/>
              </a:rPr>
              <a:t>Información 03</a:t>
            </a:r>
            <a:endParaRPr lang="en-US" sz="4000" b="1" dirty="0">
              <a:solidFill>
                <a:srgbClr val="FFFF00"/>
              </a:solidFill>
              <a:latin typeface="Raleway Black" pitchFamily="2" charset="0"/>
              <a:ea typeface="Open Sans SemiBold" panose="020B0706030804020204" pitchFamily="34" charset="0"/>
              <a:cs typeface="Open Sans SemiBold" panose="020B0706030804020204" pitchFamily="34" charset="0"/>
            </a:endParaRPr>
          </a:p>
        </p:txBody>
      </p:sp>
      <p:sp>
        <p:nvSpPr>
          <p:cNvPr id="12" name="CuadroTexto 11">
            <a:extLst>
              <a:ext uri="{FF2B5EF4-FFF2-40B4-BE49-F238E27FC236}">
                <a16:creationId xmlns:a16="http://schemas.microsoft.com/office/drawing/2014/main" id="{C45266AA-5C4A-16DB-0FB4-056116179EA1}"/>
              </a:ext>
            </a:extLst>
          </p:cNvPr>
          <p:cNvSpPr txBox="1"/>
          <p:nvPr/>
        </p:nvSpPr>
        <p:spPr>
          <a:xfrm>
            <a:off x="12409403" y="5393427"/>
            <a:ext cx="3969373" cy="1569660"/>
          </a:xfrm>
          <a:prstGeom prst="rect">
            <a:avLst/>
          </a:prstGeom>
          <a:noFill/>
        </p:spPr>
        <p:txBody>
          <a:bodyPr wrap="square" rtlCol="0">
            <a:spAutoFit/>
          </a:bodyPr>
          <a:lstStyle>
            <a:defPPr>
              <a:defRPr lang="en-US"/>
            </a:defPPr>
            <a:lvl1pPr algn="just">
              <a:defRPr sz="1600">
                <a:solidFill>
                  <a:schemeClr val="tx1">
                    <a:lumMod val="50000"/>
                    <a:lumOff val="50000"/>
                  </a:schemeClr>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r>
              <a:rPr lang="es-CO" sz="2400" dirty="0">
                <a:solidFill>
                  <a:schemeClr val="bg1"/>
                </a:solidFill>
              </a:rPr>
              <a:t>Lorem ipsum dolor sit amet, consectetuer adipiscing elit. Maecenas porttitor congue massa. </a:t>
            </a:r>
            <a:endParaRPr lang="en-US" sz="2400" dirty="0">
              <a:solidFill>
                <a:schemeClr val="bg1"/>
              </a:solidFill>
            </a:endParaRPr>
          </a:p>
        </p:txBody>
      </p:sp>
      <p:sp>
        <p:nvSpPr>
          <p:cNvPr id="13" name="CuadroTexto 12">
            <a:extLst>
              <a:ext uri="{FF2B5EF4-FFF2-40B4-BE49-F238E27FC236}">
                <a16:creationId xmlns:a16="http://schemas.microsoft.com/office/drawing/2014/main" id="{1A7145C2-5DEB-EDEA-35DE-C5F2857B5A81}"/>
              </a:ext>
            </a:extLst>
          </p:cNvPr>
          <p:cNvSpPr txBox="1"/>
          <p:nvPr/>
        </p:nvSpPr>
        <p:spPr>
          <a:xfrm>
            <a:off x="13514203" y="4024211"/>
            <a:ext cx="4051656" cy="1569660"/>
          </a:xfrm>
          <a:prstGeom prst="rect">
            <a:avLst/>
          </a:prstGeom>
          <a:noFill/>
        </p:spPr>
        <p:txBody>
          <a:bodyPr wrap="square" rtlCol="0">
            <a:spAutoFit/>
          </a:bodyPr>
          <a:lstStyle>
            <a:defPPr>
              <a:defRPr lang="en-US"/>
            </a:defPPr>
            <a:lvl1pPr algn="just">
              <a:defRPr sz="1600">
                <a:solidFill>
                  <a:schemeClr val="tx1">
                    <a:lumMod val="50000"/>
                    <a:lumOff val="50000"/>
                  </a:schemeClr>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r>
              <a:rPr lang="es-CO" sz="2400" dirty="0">
                <a:solidFill>
                  <a:schemeClr val="bg1"/>
                </a:solidFill>
              </a:rPr>
              <a:t>Lorem ipsum dolor sit amet, consectetuer adipiscing elit. Maecenas porttitor congue massa. </a:t>
            </a:r>
            <a:endParaRPr lang="en-US" sz="2400" dirty="0">
              <a:solidFill>
                <a:schemeClr val="bg1"/>
              </a:solidFill>
            </a:endParaRPr>
          </a:p>
        </p:txBody>
      </p:sp>
      <p:sp>
        <p:nvSpPr>
          <p:cNvPr id="14" name="CuadroTexto 13">
            <a:extLst>
              <a:ext uri="{FF2B5EF4-FFF2-40B4-BE49-F238E27FC236}">
                <a16:creationId xmlns:a16="http://schemas.microsoft.com/office/drawing/2014/main" id="{8CFE7A4D-2064-A12D-BD6E-44E81092CBC8}"/>
              </a:ext>
            </a:extLst>
          </p:cNvPr>
          <p:cNvSpPr txBox="1"/>
          <p:nvPr/>
        </p:nvSpPr>
        <p:spPr>
          <a:xfrm>
            <a:off x="14359829" y="2598003"/>
            <a:ext cx="4150909" cy="1569660"/>
          </a:xfrm>
          <a:prstGeom prst="rect">
            <a:avLst/>
          </a:prstGeom>
          <a:noFill/>
        </p:spPr>
        <p:txBody>
          <a:bodyPr wrap="square" rtlCol="0">
            <a:spAutoFit/>
          </a:bodyPr>
          <a:lstStyle/>
          <a:p>
            <a:pPr algn="just"/>
            <a:r>
              <a:rPr lang="es-CO" sz="2400" dirty="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rPr>
              <a:t>Lorem ipsum dolor sit amet, consectetuer adipiscing elit. Maecenas porttitor congue massa. </a:t>
            </a:r>
            <a:endParaRPr lang="en-US" sz="2400" dirty="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grpSp>
        <p:nvGrpSpPr>
          <p:cNvPr id="15" name="Grupo 14">
            <a:extLst>
              <a:ext uri="{FF2B5EF4-FFF2-40B4-BE49-F238E27FC236}">
                <a16:creationId xmlns:a16="http://schemas.microsoft.com/office/drawing/2014/main" id="{973DBB14-65D7-BC6A-2530-31F7B7F02396}"/>
              </a:ext>
            </a:extLst>
          </p:cNvPr>
          <p:cNvGrpSpPr/>
          <p:nvPr/>
        </p:nvGrpSpPr>
        <p:grpSpPr>
          <a:xfrm rot="17832459">
            <a:off x="-1520900" y="1613970"/>
            <a:ext cx="1645920" cy="533400"/>
            <a:chOff x="6096000" y="3017520"/>
            <a:chExt cx="1645920" cy="533400"/>
          </a:xfrm>
          <a:effectLst>
            <a:glow rad="228600">
              <a:schemeClr val="accent4">
                <a:satMod val="175000"/>
                <a:alpha val="40000"/>
              </a:schemeClr>
            </a:glow>
          </a:effectLst>
        </p:grpSpPr>
        <p:cxnSp>
          <p:nvCxnSpPr>
            <p:cNvPr id="16" name="Conector recto 15">
              <a:extLst>
                <a:ext uri="{FF2B5EF4-FFF2-40B4-BE49-F238E27FC236}">
                  <a16:creationId xmlns:a16="http://schemas.microsoft.com/office/drawing/2014/main" id="{2A22A933-1640-11CA-4331-31E7D1010D0B}"/>
                </a:ext>
              </a:extLst>
            </p:cNvPr>
            <p:cNvCxnSpPr>
              <a:cxnSpLocks/>
            </p:cNvCxnSpPr>
            <p:nvPr/>
          </p:nvCxnSpPr>
          <p:spPr>
            <a:xfrm>
              <a:off x="6096000" y="3550920"/>
              <a:ext cx="716280" cy="0"/>
            </a:xfrm>
            <a:prstGeom prst="line">
              <a:avLst/>
            </a:prstGeom>
            <a:ln w="28575">
              <a:solidFill>
                <a:schemeClr val="bg1"/>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17" name="Conector recto 16">
              <a:extLst>
                <a:ext uri="{FF2B5EF4-FFF2-40B4-BE49-F238E27FC236}">
                  <a16:creationId xmlns:a16="http://schemas.microsoft.com/office/drawing/2014/main" id="{F5A5B847-5FCE-4082-83B6-DFD34DFD7C3D}"/>
                </a:ext>
              </a:extLst>
            </p:cNvPr>
            <p:cNvCxnSpPr>
              <a:cxnSpLocks/>
            </p:cNvCxnSpPr>
            <p:nvPr/>
          </p:nvCxnSpPr>
          <p:spPr>
            <a:xfrm flipV="1">
              <a:off x="6812280" y="3017520"/>
              <a:ext cx="259080" cy="533400"/>
            </a:xfrm>
            <a:prstGeom prst="line">
              <a:avLst/>
            </a:prstGeom>
            <a:ln w="28575">
              <a:solidFill>
                <a:schemeClr val="bg1"/>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18" name="Conector recto 17">
              <a:extLst>
                <a:ext uri="{FF2B5EF4-FFF2-40B4-BE49-F238E27FC236}">
                  <a16:creationId xmlns:a16="http://schemas.microsoft.com/office/drawing/2014/main" id="{911699F8-65B8-D502-3474-C6500CA6418C}"/>
                </a:ext>
              </a:extLst>
            </p:cNvPr>
            <p:cNvCxnSpPr>
              <a:cxnSpLocks/>
            </p:cNvCxnSpPr>
            <p:nvPr/>
          </p:nvCxnSpPr>
          <p:spPr>
            <a:xfrm>
              <a:off x="7071360" y="3017520"/>
              <a:ext cx="670560" cy="0"/>
            </a:xfrm>
            <a:prstGeom prst="line">
              <a:avLst/>
            </a:prstGeom>
            <a:ln w="28575">
              <a:solidFill>
                <a:schemeClr val="bg1"/>
              </a:solidFill>
              <a:headEnd type="oval"/>
              <a:tailEnd type="oval"/>
            </a:ln>
          </p:spPr>
          <p:style>
            <a:lnRef idx="1">
              <a:schemeClr val="accent2"/>
            </a:lnRef>
            <a:fillRef idx="0">
              <a:schemeClr val="accent2"/>
            </a:fillRef>
            <a:effectRef idx="0">
              <a:schemeClr val="accent2"/>
            </a:effectRef>
            <a:fontRef idx="minor">
              <a:schemeClr val="tx1"/>
            </a:fontRef>
          </p:style>
        </p:cxnSp>
      </p:grpSp>
      <p:grpSp>
        <p:nvGrpSpPr>
          <p:cNvPr id="19" name="Grupo 18">
            <a:extLst>
              <a:ext uri="{FF2B5EF4-FFF2-40B4-BE49-F238E27FC236}">
                <a16:creationId xmlns:a16="http://schemas.microsoft.com/office/drawing/2014/main" id="{41D7AAFB-C444-D693-E951-333C5A9AFD3A}"/>
              </a:ext>
            </a:extLst>
          </p:cNvPr>
          <p:cNvGrpSpPr/>
          <p:nvPr/>
        </p:nvGrpSpPr>
        <p:grpSpPr>
          <a:xfrm rot="6651366">
            <a:off x="-1833149" y="3333298"/>
            <a:ext cx="2348819" cy="533400"/>
            <a:chOff x="5651178" y="3017520"/>
            <a:chExt cx="2348819" cy="533400"/>
          </a:xfrm>
          <a:effectLst>
            <a:glow rad="127000">
              <a:srgbClr val="E10DFF"/>
            </a:glow>
          </a:effectLst>
        </p:grpSpPr>
        <p:cxnSp>
          <p:nvCxnSpPr>
            <p:cNvPr id="20" name="Conector recto 19">
              <a:extLst>
                <a:ext uri="{FF2B5EF4-FFF2-40B4-BE49-F238E27FC236}">
                  <a16:creationId xmlns:a16="http://schemas.microsoft.com/office/drawing/2014/main" id="{00417A29-1A8F-E2F9-ECB6-9875AC7ADD2C}"/>
                </a:ext>
              </a:extLst>
            </p:cNvPr>
            <p:cNvCxnSpPr>
              <a:cxnSpLocks/>
            </p:cNvCxnSpPr>
            <p:nvPr/>
          </p:nvCxnSpPr>
          <p:spPr>
            <a:xfrm>
              <a:off x="5651178" y="3550920"/>
              <a:ext cx="1161102" cy="0"/>
            </a:xfrm>
            <a:prstGeom prst="line">
              <a:avLst/>
            </a:prstGeom>
            <a:ln w="28575">
              <a:solidFill>
                <a:schemeClr val="bg1"/>
              </a:solidFill>
              <a:headEnd type="oval"/>
            </a:ln>
          </p:spPr>
          <p:style>
            <a:lnRef idx="1">
              <a:schemeClr val="accent2"/>
            </a:lnRef>
            <a:fillRef idx="0">
              <a:schemeClr val="accent2"/>
            </a:fillRef>
            <a:effectRef idx="0">
              <a:schemeClr val="accent2"/>
            </a:effectRef>
            <a:fontRef idx="minor">
              <a:schemeClr val="tx1"/>
            </a:fontRef>
          </p:style>
        </p:cxnSp>
        <p:cxnSp>
          <p:nvCxnSpPr>
            <p:cNvPr id="21" name="Conector recto 20">
              <a:extLst>
                <a:ext uri="{FF2B5EF4-FFF2-40B4-BE49-F238E27FC236}">
                  <a16:creationId xmlns:a16="http://schemas.microsoft.com/office/drawing/2014/main" id="{2CBB25C7-463F-8B81-4A5A-8852C7B667C9}"/>
                </a:ext>
              </a:extLst>
            </p:cNvPr>
            <p:cNvCxnSpPr>
              <a:cxnSpLocks/>
            </p:cNvCxnSpPr>
            <p:nvPr/>
          </p:nvCxnSpPr>
          <p:spPr>
            <a:xfrm flipV="1">
              <a:off x="6812280" y="3017520"/>
              <a:ext cx="259080" cy="533400"/>
            </a:xfrm>
            <a:prstGeom prst="line">
              <a:avLst/>
            </a:prstGeom>
            <a:ln w="28575">
              <a:solidFill>
                <a:schemeClr val="bg1"/>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22" name="Conector recto 21">
              <a:extLst>
                <a:ext uri="{FF2B5EF4-FFF2-40B4-BE49-F238E27FC236}">
                  <a16:creationId xmlns:a16="http://schemas.microsoft.com/office/drawing/2014/main" id="{94ED5E5A-F27C-76C2-FBB9-42155D65AE9E}"/>
                </a:ext>
              </a:extLst>
            </p:cNvPr>
            <p:cNvCxnSpPr>
              <a:cxnSpLocks/>
            </p:cNvCxnSpPr>
            <p:nvPr/>
          </p:nvCxnSpPr>
          <p:spPr>
            <a:xfrm>
              <a:off x="7071360" y="3017520"/>
              <a:ext cx="928637" cy="0"/>
            </a:xfrm>
            <a:prstGeom prst="line">
              <a:avLst/>
            </a:prstGeom>
            <a:ln w="28575">
              <a:solidFill>
                <a:schemeClr val="bg1"/>
              </a:solidFill>
              <a:tailEnd type="oval"/>
            </a:ln>
          </p:spPr>
          <p:style>
            <a:lnRef idx="1">
              <a:schemeClr val="accent2"/>
            </a:lnRef>
            <a:fillRef idx="0">
              <a:schemeClr val="accent2"/>
            </a:fillRef>
            <a:effectRef idx="0">
              <a:schemeClr val="accent2"/>
            </a:effectRef>
            <a:fontRef idx="minor">
              <a:schemeClr val="tx1"/>
            </a:fontRef>
          </p:style>
        </p:cxnSp>
      </p:grpSp>
      <p:grpSp>
        <p:nvGrpSpPr>
          <p:cNvPr id="23" name="Grupo 22">
            <a:extLst>
              <a:ext uri="{FF2B5EF4-FFF2-40B4-BE49-F238E27FC236}">
                <a16:creationId xmlns:a16="http://schemas.microsoft.com/office/drawing/2014/main" id="{7406EA65-FE68-247B-0429-F10B545CBD7F}"/>
              </a:ext>
            </a:extLst>
          </p:cNvPr>
          <p:cNvGrpSpPr/>
          <p:nvPr/>
        </p:nvGrpSpPr>
        <p:grpSpPr>
          <a:xfrm rot="5400000">
            <a:off x="-2013007" y="5469764"/>
            <a:ext cx="2879148" cy="533400"/>
            <a:chOff x="5120849" y="3017520"/>
            <a:chExt cx="2879148" cy="533400"/>
          </a:xfrm>
          <a:effectLst>
            <a:glow rad="228600">
              <a:srgbClr val="00F1FF">
                <a:alpha val="40000"/>
              </a:srgbClr>
            </a:glow>
          </a:effectLst>
        </p:grpSpPr>
        <p:cxnSp>
          <p:nvCxnSpPr>
            <p:cNvPr id="24" name="Conector recto 23">
              <a:extLst>
                <a:ext uri="{FF2B5EF4-FFF2-40B4-BE49-F238E27FC236}">
                  <a16:creationId xmlns:a16="http://schemas.microsoft.com/office/drawing/2014/main" id="{E2072E24-3E13-53C9-4124-8735E9B3540A}"/>
                </a:ext>
              </a:extLst>
            </p:cNvPr>
            <p:cNvCxnSpPr>
              <a:cxnSpLocks/>
            </p:cNvCxnSpPr>
            <p:nvPr/>
          </p:nvCxnSpPr>
          <p:spPr>
            <a:xfrm>
              <a:off x="5120849" y="3550920"/>
              <a:ext cx="1691431" cy="0"/>
            </a:xfrm>
            <a:prstGeom prst="line">
              <a:avLst/>
            </a:prstGeom>
            <a:ln w="28575">
              <a:solidFill>
                <a:schemeClr val="bg1"/>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25" name="Conector recto 24">
              <a:extLst>
                <a:ext uri="{FF2B5EF4-FFF2-40B4-BE49-F238E27FC236}">
                  <a16:creationId xmlns:a16="http://schemas.microsoft.com/office/drawing/2014/main" id="{6571AFCD-BC3C-5B8C-7590-748045A44C0B}"/>
                </a:ext>
              </a:extLst>
            </p:cNvPr>
            <p:cNvCxnSpPr>
              <a:cxnSpLocks/>
            </p:cNvCxnSpPr>
            <p:nvPr/>
          </p:nvCxnSpPr>
          <p:spPr>
            <a:xfrm flipV="1">
              <a:off x="6812280" y="3017520"/>
              <a:ext cx="259080" cy="533400"/>
            </a:xfrm>
            <a:prstGeom prst="line">
              <a:avLst/>
            </a:prstGeom>
            <a:ln w="28575">
              <a:solidFill>
                <a:schemeClr val="bg1"/>
              </a:solidFill>
              <a:tailEnd type="oval"/>
            </a:ln>
          </p:spPr>
          <p:style>
            <a:lnRef idx="1">
              <a:schemeClr val="accent2"/>
            </a:lnRef>
            <a:fillRef idx="0">
              <a:schemeClr val="accent2"/>
            </a:fillRef>
            <a:effectRef idx="0">
              <a:schemeClr val="accent2"/>
            </a:effectRef>
            <a:fontRef idx="minor">
              <a:schemeClr val="tx1"/>
            </a:fontRef>
          </p:style>
        </p:cxnSp>
        <p:cxnSp>
          <p:nvCxnSpPr>
            <p:cNvPr id="26" name="Conector recto 25">
              <a:extLst>
                <a:ext uri="{FF2B5EF4-FFF2-40B4-BE49-F238E27FC236}">
                  <a16:creationId xmlns:a16="http://schemas.microsoft.com/office/drawing/2014/main" id="{BDAE3A95-6881-70A1-11C6-965A495D1899}"/>
                </a:ext>
              </a:extLst>
            </p:cNvPr>
            <p:cNvCxnSpPr>
              <a:cxnSpLocks/>
            </p:cNvCxnSpPr>
            <p:nvPr/>
          </p:nvCxnSpPr>
          <p:spPr>
            <a:xfrm>
              <a:off x="7071360" y="3017520"/>
              <a:ext cx="928637" cy="0"/>
            </a:xfrm>
            <a:prstGeom prst="line">
              <a:avLst/>
            </a:prstGeom>
            <a:ln w="28575">
              <a:solidFill>
                <a:schemeClr val="bg1"/>
              </a:solidFill>
              <a:tailEnd type="oval"/>
            </a:ln>
          </p:spPr>
          <p:style>
            <a:lnRef idx="1">
              <a:schemeClr val="accent2"/>
            </a:lnRef>
            <a:fillRef idx="0">
              <a:schemeClr val="accent2"/>
            </a:fillRef>
            <a:effectRef idx="0">
              <a:schemeClr val="accent2"/>
            </a:effectRef>
            <a:fontRef idx="minor">
              <a:schemeClr val="tx1"/>
            </a:fontRef>
          </p:style>
        </p:cxnSp>
      </p:grpSp>
      <p:sp>
        <p:nvSpPr>
          <p:cNvPr id="27" name="CuadroTexto 26">
            <a:extLst>
              <a:ext uri="{FF2B5EF4-FFF2-40B4-BE49-F238E27FC236}">
                <a16:creationId xmlns:a16="http://schemas.microsoft.com/office/drawing/2014/main" id="{F4980541-A99B-E1FD-BCFC-A60BA2097147}"/>
              </a:ext>
            </a:extLst>
          </p:cNvPr>
          <p:cNvSpPr txBox="1"/>
          <p:nvPr/>
        </p:nvSpPr>
        <p:spPr>
          <a:xfrm>
            <a:off x="4543222" y="-709683"/>
            <a:ext cx="2483372" cy="338554"/>
          </a:xfrm>
          <a:prstGeom prst="rect">
            <a:avLst/>
          </a:prstGeom>
          <a:noFill/>
          <a:effectLst>
            <a:glow rad="228600">
              <a:srgbClr val="00F1FF">
                <a:alpha val="40000"/>
              </a:srgbClr>
            </a:glow>
          </a:effectLst>
        </p:spPr>
        <p:txBody>
          <a:bodyPr wrap="none" rtlCol="0">
            <a:spAutoFit/>
          </a:bodyPr>
          <a:lstStyle/>
          <a:p>
            <a:r>
              <a:rPr lang="es-CO" sz="1600" dirty="0">
                <a:solidFill>
                  <a:schemeClr val="bg1"/>
                </a:solidFill>
                <a:latin typeface="Raleway Black" pitchFamily="2" charset="0"/>
              </a:rPr>
              <a:t>INFOGRAFIA</a:t>
            </a:r>
            <a:r>
              <a:rPr lang="es-CO" sz="1600" dirty="0">
                <a:latin typeface="Raleway Black" pitchFamily="2" charset="0"/>
              </a:rPr>
              <a:t> </a:t>
            </a:r>
            <a:r>
              <a:rPr lang="es-CO" sz="1600" dirty="0">
                <a:solidFill>
                  <a:srgbClr val="00F1FF"/>
                </a:solidFill>
                <a:latin typeface="Raleway Black" pitchFamily="2" charset="0"/>
              </a:rPr>
              <a:t>3 NIVELES</a:t>
            </a:r>
            <a:endParaRPr lang="en-US" sz="1600" dirty="0">
              <a:solidFill>
                <a:srgbClr val="00F1FF"/>
              </a:solidFill>
              <a:latin typeface="Raleway Black" pitchFamily="2" charset="0"/>
            </a:endParaRPr>
          </a:p>
        </p:txBody>
      </p:sp>
      <p:sp>
        <p:nvSpPr>
          <p:cNvPr id="28" name="CuadroTexto 27">
            <a:extLst>
              <a:ext uri="{FF2B5EF4-FFF2-40B4-BE49-F238E27FC236}">
                <a16:creationId xmlns:a16="http://schemas.microsoft.com/office/drawing/2014/main" id="{2FE935DD-CA9B-4670-B07D-795FF99D9332}"/>
              </a:ext>
            </a:extLst>
          </p:cNvPr>
          <p:cNvSpPr txBox="1"/>
          <p:nvPr/>
        </p:nvSpPr>
        <p:spPr>
          <a:xfrm>
            <a:off x="5433339" y="-336943"/>
            <a:ext cx="1184940" cy="307777"/>
          </a:xfrm>
          <a:prstGeom prst="rect">
            <a:avLst/>
          </a:prstGeom>
          <a:noFill/>
        </p:spPr>
        <p:txBody>
          <a:bodyPr wrap="none" rtlCol="0">
            <a:spAutoFit/>
          </a:bodyPr>
          <a:lstStyle/>
          <a:p>
            <a:r>
              <a:rPr lang="es-CO" sz="1400" dirty="0">
                <a:solidFill>
                  <a:srgbClr val="F03CED"/>
                </a:solidFill>
                <a:latin typeface="Open Sans SemiBold" panose="020B0706030804020204" pitchFamily="34" charset="0"/>
                <a:ea typeface="Open Sans SemiBold" panose="020B0706030804020204" pitchFamily="34" charset="0"/>
                <a:cs typeface="Open Sans SemiBold" panose="020B0706030804020204" pitchFamily="34" charset="0"/>
              </a:rPr>
              <a:t>PowerPoint</a:t>
            </a:r>
            <a:endParaRPr lang="en-US" sz="1400" dirty="0">
              <a:solidFill>
                <a:srgbClr val="F03CED"/>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pic>
        <p:nvPicPr>
          <p:cNvPr id="3" name="Imagen 2">
            <a:extLst>
              <a:ext uri="{FF2B5EF4-FFF2-40B4-BE49-F238E27FC236}">
                <a16:creationId xmlns:a16="http://schemas.microsoft.com/office/drawing/2014/main" id="{8D3667A9-A011-DAE7-444D-EA99F3DD97BE}"/>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4" name="CuadroTexto 3">
            <a:extLst>
              <a:ext uri="{FF2B5EF4-FFF2-40B4-BE49-F238E27FC236}">
                <a16:creationId xmlns:a16="http://schemas.microsoft.com/office/drawing/2014/main" id="{84349706-DE84-F8D4-AB5D-4C96B460565D}"/>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9" name="CuadroTexto 28">
            <a:extLst>
              <a:ext uri="{FF2B5EF4-FFF2-40B4-BE49-F238E27FC236}">
                <a16:creationId xmlns:a16="http://schemas.microsoft.com/office/drawing/2014/main" id="{20BCAB0B-5AD1-0328-D445-92127DD69211}"/>
              </a:ext>
            </a:extLst>
          </p:cNvPr>
          <p:cNvSpPr txBox="1"/>
          <p:nvPr/>
        </p:nvSpPr>
        <p:spPr>
          <a:xfrm>
            <a:off x="3090981" y="2902198"/>
            <a:ext cx="6779161" cy="707886"/>
          </a:xfrm>
          <a:prstGeom prst="rect">
            <a:avLst/>
          </a:prstGeom>
          <a:noFill/>
        </p:spPr>
        <p:txBody>
          <a:bodyPr wrap="square">
            <a:spAutoFit/>
          </a:bodyPr>
          <a:lstStyle/>
          <a:p>
            <a:r>
              <a:rPr lang="es-CO" sz="4000" dirty="0">
                <a:solidFill>
                  <a:srgbClr val="00F1FF"/>
                </a:solidFill>
                <a:latin typeface="Raleway Black" pitchFamily="2" charset="0"/>
              </a:rPr>
              <a:t>ANTECEDENTE TEÓRICO</a:t>
            </a:r>
            <a:endParaRPr lang="en-US" sz="4000" dirty="0">
              <a:solidFill>
                <a:srgbClr val="00F1FF"/>
              </a:solidFill>
              <a:latin typeface="Raleway Black" pitchFamily="2" charset="0"/>
            </a:endParaRPr>
          </a:p>
        </p:txBody>
      </p:sp>
    </p:spTree>
    <p:extLst>
      <p:ext uri="{BB962C8B-B14F-4D97-AF65-F5344CB8AC3E}">
        <p14:creationId xmlns:p14="http://schemas.microsoft.com/office/powerpoint/2010/main" val="23142933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o 5">
            <a:extLst>
              <a:ext uri="{FF2B5EF4-FFF2-40B4-BE49-F238E27FC236}">
                <a16:creationId xmlns:a16="http://schemas.microsoft.com/office/drawing/2014/main" id="{A6325750-8222-65DA-24A4-28CE5B3365AE}"/>
              </a:ext>
            </a:extLst>
          </p:cNvPr>
          <p:cNvSpPr/>
          <p:nvPr/>
        </p:nvSpPr>
        <p:spPr>
          <a:xfrm rot="2700000">
            <a:off x="-806166" y="1755502"/>
            <a:ext cx="3468704" cy="3346996"/>
          </a:xfrm>
          <a:prstGeom prst="frame">
            <a:avLst>
              <a:gd name="adj1" fmla="val 17453"/>
            </a:avLst>
          </a:prstGeom>
          <a:noFill/>
          <a:ln w="12700">
            <a:solidFill>
              <a:schemeClr val="bg1">
                <a:alpha val="56000"/>
              </a:schemeClr>
            </a:solidFill>
          </a:ln>
          <a:effectLst>
            <a:glow rad="203200">
              <a:srgbClr val="00F1FF"/>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Marco 6">
            <a:extLst>
              <a:ext uri="{FF2B5EF4-FFF2-40B4-BE49-F238E27FC236}">
                <a16:creationId xmlns:a16="http://schemas.microsoft.com/office/drawing/2014/main" id="{DED5D3D2-CF7B-CF94-F27F-DFF8CC012AE1}"/>
              </a:ext>
            </a:extLst>
          </p:cNvPr>
          <p:cNvSpPr/>
          <p:nvPr/>
        </p:nvSpPr>
        <p:spPr>
          <a:xfrm rot="2700000">
            <a:off x="642987" y="2027384"/>
            <a:ext cx="2776936" cy="2679500"/>
          </a:xfrm>
          <a:prstGeom prst="frame">
            <a:avLst>
              <a:gd name="adj1" fmla="val 31126"/>
            </a:avLst>
          </a:prstGeom>
          <a:noFill/>
          <a:ln w="12700">
            <a:solidFill>
              <a:schemeClr val="bg1">
                <a:alpha val="56000"/>
              </a:schemeClr>
            </a:solidFill>
          </a:ln>
          <a:effectLst>
            <a:glow rad="228600">
              <a:srgbClr val="E10DFF"/>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Marco 7">
            <a:extLst>
              <a:ext uri="{FF2B5EF4-FFF2-40B4-BE49-F238E27FC236}">
                <a16:creationId xmlns:a16="http://schemas.microsoft.com/office/drawing/2014/main" id="{4CC59E32-888E-E818-D715-A0D4183F521C}"/>
              </a:ext>
            </a:extLst>
          </p:cNvPr>
          <p:cNvSpPr/>
          <p:nvPr/>
        </p:nvSpPr>
        <p:spPr>
          <a:xfrm rot="2700000">
            <a:off x="2163321" y="2706350"/>
            <a:ext cx="1298862" cy="1266716"/>
          </a:xfrm>
          <a:prstGeom prst="frame">
            <a:avLst>
              <a:gd name="adj1" fmla="val 50000"/>
            </a:avLst>
          </a:prstGeom>
          <a:noFill/>
          <a:ln w="12700">
            <a:solidFill>
              <a:schemeClr val="bg1">
                <a:alpha val="56000"/>
              </a:schemeClr>
            </a:solidFill>
          </a:ln>
          <a:effectLst>
            <a:glow rad="228600">
              <a:srgbClr val="FFFF00"/>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CuadroTexto 8">
            <a:extLst>
              <a:ext uri="{FF2B5EF4-FFF2-40B4-BE49-F238E27FC236}">
                <a16:creationId xmlns:a16="http://schemas.microsoft.com/office/drawing/2014/main" id="{6000D7A3-C136-915E-B6EE-13E2200E6F0C}"/>
              </a:ext>
            </a:extLst>
          </p:cNvPr>
          <p:cNvSpPr txBox="1"/>
          <p:nvPr/>
        </p:nvSpPr>
        <p:spPr>
          <a:xfrm>
            <a:off x="3040625" y="4703213"/>
            <a:ext cx="5145787" cy="461665"/>
          </a:xfrm>
          <a:prstGeom prst="rect">
            <a:avLst/>
          </a:prstGeom>
          <a:noFill/>
        </p:spPr>
        <p:txBody>
          <a:bodyPr wrap="square" rtlCol="0">
            <a:spAutoFit/>
          </a:bodyPr>
          <a:lstStyle/>
          <a:p>
            <a:r>
              <a:rPr lang="es-CO" sz="2400" dirty="0">
                <a:solidFill>
                  <a:srgbClr val="00F1FF"/>
                </a:solidFill>
                <a:latin typeface="Raleway Black" pitchFamily="2" charset="0"/>
                <a:ea typeface="Open Sans SemiBold" panose="020B0706030804020204" pitchFamily="34" charset="0"/>
                <a:cs typeface="Open Sans SemiBold" panose="020B0706030804020204" pitchFamily="34" charset="0"/>
              </a:rPr>
              <a:t>Modelos Generadores de textos</a:t>
            </a:r>
            <a:endParaRPr lang="en-US" sz="2400" dirty="0">
              <a:solidFill>
                <a:srgbClr val="00F1FF"/>
              </a:solidFill>
              <a:latin typeface="Raleway Black" pitchFamily="2" charset="0"/>
              <a:ea typeface="Open Sans SemiBold" panose="020B0706030804020204" pitchFamily="34" charset="0"/>
              <a:cs typeface="Open Sans SemiBold" panose="020B0706030804020204" pitchFamily="34" charset="0"/>
            </a:endParaRPr>
          </a:p>
        </p:txBody>
      </p:sp>
      <p:sp>
        <p:nvSpPr>
          <p:cNvPr id="10" name="CuadroTexto 9">
            <a:extLst>
              <a:ext uri="{FF2B5EF4-FFF2-40B4-BE49-F238E27FC236}">
                <a16:creationId xmlns:a16="http://schemas.microsoft.com/office/drawing/2014/main" id="{1C0856B9-1A77-C2D5-189E-F947E4B9F0AC}"/>
              </a:ext>
            </a:extLst>
          </p:cNvPr>
          <p:cNvSpPr txBox="1"/>
          <p:nvPr/>
        </p:nvSpPr>
        <p:spPr>
          <a:xfrm>
            <a:off x="4383130" y="2617164"/>
            <a:ext cx="7407275" cy="830997"/>
          </a:xfrm>
          <a:prstGeom prst="rect">
            <a:avLst/>
          </a:prstGeom>
          <a:noFill/>
        </p:spPr>
        <p:txBody>
          <a:bodyPr wrap="square" rtlCol="0">
            <a:spAutoFit/>
          </a:bodyPr>
          <a:lstStyle/>
          <a:p>
            <a:r>
              <a:rPr lang="es-MX" sz="2400" dirty="0">
                <a:solidFill>
                  <a:srgbClr val="F03CED"/>
                </a:solidFill>
                <a:latin typeface="Raleway Black" pitchFamily="2" charset="0"/>
                <a:ea typeface="Open Sans SemiBold" panose="020B0706030804020204" pitchFamily="34" charset="0"/>
                <a:cs typeface="Open Sans SemiBold" panose="020B0706030804020204" pitchFamily="34" charset="0"/>
              </a:rPr>
              <a:t>Impacto de la Inteligencia Artificial en el </a:t>
            </a:r>
          </a:p>
          <a:p>
            <a:r>
              <a:rPr lang="es-MX" sz="2400" dirty="0">
                <a:solidFill>
                  <a:srgbClr val="F03CED"/>
                </a:solidFill>
                <a:latin typeface="Raleway Black" pitchFamily="2" charset="0"/>
                <a:ea typeface="Open Sans SemiBold" panose="020B0706030804020204" pitchFamily="34" charset="0"/>
                <a:cs typeface="Open Sans SemiBold" panose="020B0706030804020204" pitchFamily="34" charset="0"/>
              </a:rPr>
              <a:t>Desarrollo de Software</a:t>
            </a:r>
            <a:endParaRPr lang="en-US" sz="2400" dirty="0">
              <a:solidFill>
                <a:srgbClr val="F03CED"/>
              </a:solidFill>
              <a:latin typeface="Raleway Black" pitchFamily="2" charset="0"/>
              <a:ea typeface="Open Sans SemiBold" panose="020B0706030804020204" pitchFamily="34" charset="0"/>
              <a:cs typeface="Open Sans SemiBold" panose="020B0706030804020204" pitchFamily="34" charset="0"/>
            </a:endParaRPr>
          </a:p>
        </p:txBody>
      </p:sp>
      <p:sp>
        <p:nvSpPr>
          <p:cNvPr id="11" name="CuadroTexto 10">
            <a:extLst>
              <a:ext uri="{FF2B5EF4-FFF2-40B4-BE49-F238E27FC236}">
                <a16:creationId xmlns:a16="http://schemas.microsoft.com/office/drawing/2014/main" id="{7AC3BBA7-30F1-130A-AA16-8F17A62A42A8}"/>
              </a:ext>
            </a:extLst>
          </p:cNvPr>
          <p:cNvSpPr txBox="1"/>
          <p:nvPr/>
        </p:nvSpPr>
        <p:spPr>
          <a:xfrm>
            <a:off x="4671091" y="837109"/>
            <a:ext cx="3711272" cy="461665"/>
          </a:xfrm>
          <a:prstGeom prst="rect">
            <a:avLst/>
          </a:prstGeom>
          <a:noFill/>
        </p:spPr>
        <p:txBody>
          <a:bodyPr wrap="none" rtlCol="0">
            <a:spAutoFit/>
          </a:bodyPr>
          <a:lstStyle/>
          <a:p>
            <a:r>
              <a:rPr lang="es-CO" sz="2400" b="1" dirty="0">
                <a:solidFill>
                  <a:srgbClr val="FFFF00"/>
                </a:solidFill>
                <a:latin typeface="Raleway Black" pitchFamily="2" charset="0"/>
                <a:ea typeface="Open Sans SemiBold" panose="020B0706030804020204" pitchFamily="34" charset="0"/>
                <a:cs typeface="Open Sans SemiBold" panose="020B0706030804020204" pitchFamily="34" charset="0"/>
              </a:rPr>
              <a:t>Desarrollo de Software</a:t>
            </a:r>
            <a:endParaRPr lang="en-US" sz="2400" b="1" dirty="0">
              <a:solidFill>
                <a:srgbClr val="FFFF00"/>
              </a:solidFill>
              <a:latin typeface="Raleway Black" pitchFamily="2" charset="0"/>
              <a:ea typeface="Open Sans SemiBold" panose="020B0706030804020204" pitchFamily="34" charset="0"/>
              <a:cs typeface="Open Sans SemiBold" panose="020B0706030804020204" pitchFamily="34" charset="0"/>
            </a:endParaRPr>
          </a:p>
        </p:txBody>
      </p:sp>
      <p:sp>
        <p:nvSpPr>
          <p:cNvPr id="12" name="CuadroTexto 11">
            <a:extLst>
              <a:ext uri="{FF2B5EF4-FFF2-40B4-BE49-F238E27FC236}">
                <a16:creationId xmlns:a16="http://schemas.microsoft.com/office/drawing/2014/main" id="{C45266AA-5C4A-16DB-0FB4-056116179EA1}"/>
              </a:ext>
            </a:extLst>
          </p:cNvPr>
          <p:cNvSpPr txBox="1"/>
          <p:nvPr/>
        </p:nvSpPr>
        <p:spPr>
          <a:xfrm>
            <a:off x="3040625" y="5074059"/>
            <a:ext cx="8990186" cy="1569660"/>
          </a:xfrm>
          <a:prstGeom prst="rect">
            <a:avLst/>
          </a:prstGeom>
          <a:noFill/>
        </p:spPr>
        <p:txBody>
          <a:bodyPr wrap="square" rtlCol="0">
            <a:spAutoFit/>
          </a:bodyPr>
          <a:lstStyle>
            <a:defPPr>
              <a:defRPr lang="en-US"/>
            </a:defPPr>
            <a:lvl1pPr algn="just">
              <a:defRPr sz="1600">
                <a:solidFill>
                  <a:schemeClr val="tx1">
                    <a:lumMod val="50000"/>
                    <a:lumOff val="50000"/>
                  </a:schemeClr>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r>
              <a:rPr lang="es-MX" dirty="0">
                <a:solidFill>
                  <a:schemeClr val="bg1"/>
                </a:solidFill>
              </a:rPr>
              <a:t>En la actualidad hay muchas herramientas de inteligencia artificial de generación de texto y código algunas de estas son </a:t>
            </a:r>
            <a:r>
              <a:rPr lang="es-MX" dirty="0" err="1">
                <a:solidFill>
                  <a:schemeClr val="bg1"/>
                </a:solidFill>
              </a:rPr>
              <a:t>OpenAI</a:t>
            </a:r>
            <a:r>
              <a:rPr lang="es-MX" dirty="0">
                <a:solidFill>
                  <a:schemeClr val="bg1"/>
                </a:solidFill>
              </a:rPr>
              <a:t> Codex y </a:t>
            </a:r>
            <a:r>
              <a:rPr lang="es-MX" dirty="0" err="1">
                <a:solidFill>
                  <a:schemeClr val="bg1"/>
                </a:solidFill>
              </a:rPr>
              <a:t>GPT</a:t>
            </a:r>
            <a:r>
              <a:rPr lang="es-MX" dirty="0">
                <a:solidFill>
                  <a:schemeClr val="bg1"/>
                </a:solidFill>
              </a:rPr>
              <a:t>-4, </a:t>
            </a:r>
            <a:r>
              <a:rPr lang="es-MX" dirty="0" err="1">
                <a:solidFill>
                  <a:schemeClr val="bg1"/>
                </a:solidFill>
              </a:rPr>
              <a:t>DeepCode</a:t>
            </a:r>
            <a:r>
              <a:rPr lang="es-MX" dirty="0">
                <a:solidFill>
                  <a:schemeClr val="bg1"/>
                </a:solidFill>
              </a:rPr>
              <a:t>, </a:t>
            </a:r>
            <a:r>
              <a:rPr lang="es-MX" dirty="0" err="1">
                <a:solidFill>
                  <a:schemeClr val="bg1"/>
                </a:solidFill>
              </a:rPr>
              <a:t>Bard</a:t>
            </a:r>
            <a:r>
              <a:rPr lang="es-MX" dirty="0">
                <a:solidFill>
                  <a:schemeClr val="bg1"/>
                </a:solidFill>
              </a:rPr>
              <a:t>, </a:t>
            </a:r>
            <a:r>
              <a:rPr lang="es-MX" dirty="0" err="1">
                <a:solidFill>
                  <a:schemeClr val="bg1"/>
                </a:solidFill>
              </a:rPr>
              <a:t>ChatGPT</a:t>
            </a:r>
            <a:r>
              <a:rPr lang="es-MX" dirty="0">
                <a:solidFill>
                  <a:schemeClr val="bg1"/>
                </a:solidFill>
              </a:rPr>
              <a:t> que en la actualidad se encuentra en su cuarta versión y ha revolucionado la manera en que entendemos la inteligencia artificial y sus aplicaciones en nuestro diario vivir, incluso ha causado preocupación en la comunidad científica por el avance que la inteligencia ha tenido aproximadamente en tan solo cinco años.</a:t>
            </a:r>
            <a:endParaRPr lang="en-US" dirty="0">
              <a:solidFill>
                <a:schemeClr val="bg1"/>
              </a:solidFill>
            </a:endParaRPr>
          </a:p>
        </p:txBody>
      </p:sp>
      <p:sp>
        <p:nvSpPr>
          <p:cNvPr id="13" name="CuadroTexto 12">
            <a:extLst>
              <a:ext uri="{FF2B5EF4-FFF2-40B4-BE49-F238E27FC236}">
                <a16:creationId xmlns:a16="http://schemas.microsoft.com/office/drawing/2014/main" id="{1A7145C2-5DEB-EDEA-35DE-C5F2857B5A81}"/>
              </a:ext>
            </a:extLst>
          </p:cNvPr>
          <p:cNvSpPr txBox="1"/>
          <p:nvPr/>
        </p:nvSpPr>
        <p:spPr>
          <a:xfrm>
            <a:off x="4383130" y="3387111"/>
            <a:ext cx="7647681" cy="1323439"/>
          </a:xfrm>
          <a:prstGeom prst="rect">
            <a:avLst/>
          </a:prstGeom>
          <a:noFill/>
        </p:spPr>
        <p:txBody>
          <a:bodyPr wrap="square" rtlCol="0">
            <a:spAutoFit/>
          </a:bodyPr>
          <a:lstStyle>
            <a:defPPr>
              <a:defRPr lang="en-US"/>
            </a:defPPr>
            <a:lvl1pPr algn="just">
              <a:defRPr sz="1600">
                <a:solidFill>
                  <a:schemeClr val="tx1">
                    <a:lumMod val="50000"/>
                    <a:lumOff val="50000"/>
                  </a:schemeClr>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r>
              <a:rPr lang="es-MX" dirty="0">
                <a:solidFill>
                  <a:schemeClr val="bg1"/>
                </a:solidFill>
              </a:rPr>
              <a:t>Esta ola de inteligencia artificial impactará el trabajo de los desarrolladores de software, así que es importante estar preparados. Los desarrolladores deben entender en qué consisten dichas tecnologías y cómo pueden aplicarlas, tanto en el ciclo de vida de desarrollo de software como en las aplicaciones mismas.</a:t>
            </a:r>
            <a:endParaRPr lang="es-CO" dirty="0">
              <a:solidFill>
                <a:schemeClr val="bg1"/>
              </a:solidFill>
            </a:endParaRPr>
          </a:p>
        </p:txBody>
      </p:sp>
      <p:sp>
        <p:nvSpPr>
          <p:cNvPr id="14" name="CuadroTexto 13">
            <a:extLst>
              <a:ext uri="{FF2B5EF4-FFF2-40B4-BE49-F238E27FC236}">
                <a16:creationId xmlns:a16="http://schemas.microsoft.com/office/drawing/2014/main" id="{8CFE7A4D-2064-A12D-BD6E-44E81092CBC8}"/>
              </a:ext>
            </a:extLst>
          </p:cNvPr>
          <p:cNvSpPr txBox="1"/>
          <p:nvPr/>
        </p:nvSpPr>
        <p:spPr>
          <a:xfrm>
            <a:off x="4664522" y="1265741"/>
            <a:ext cx="7407274" cy="1323439"/>
          </a:xfrm>
          <a:prstGeom prst="rect">
            <a:avLst/>
          </a:prstGeom>
          <a:noFill/>
        </p:spPr>
        <p:txBody>
          <a:bodyPr wrap="square" rtlCol="0">
            <a:spAutoFit/>
          </a:bodyPr>
          <a:lstStyle/>
          <a:p>
            <a:pPr algn="just"/>
            <a:r>
              <a:rPr lang="es-MX" sz="1600" dirty="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rPr>
              <a:t>El desarrollo de software se refiere al proceso de crear, diseñar, programar, probar y mantener programas de computadora, aplicaciones móviles o sistemas informáticos. Es un proceso sistemático que involucra diversas etapas y actividades para construir software funcional y de calidad.</a:t>
            </a:r>
            <a:endParaRPr lang="en-US" sz="1600" dirty="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grpSp>
        <p:nvGrpSpPr>
          <p:cNvPr id="15" name="Grupo 14">
            <a:extLst>
              <a:ext uri="{FF2B5EF4-FFF2-40B4-BE49-F238E27FC236}">
                <a16:creationId xmlns:a16="http://schemas.microsoft.com/office/drawing/2014/main" id="{973DBB14-65D7-BC6A-2530-31F7B7F02396}"/>
              </a:ext>
            </a:extLst>
          </p:cNvPr>
          <p:cNvGrpSpPr/>
          <p:nvPr/>
        </p:nvGrpSpPr>
        <p:grpSpPr>
          <a:xfrm>
            <a:off x="3137637" y="1791950"/>
            <a:ext cx="1406682" cy="1556486"/>
            <a:chOff x="6096000" y="3017520"/>
            <a:chExt cx="1645920" cy="533400"/>
          </a:xfrm>
          <a:effectLst>
            <a:glow rad="228600">
              <a:schemeClr val="accent4">
                <a:satMod val="175000"/>
                <a:alpha val="40000"/>
              </a:schemeClr>
            </a:glow>
          </a:effectLst>
        </p:grpSpPr>
        <p:cxnSp>
          <p:nvCxnSpPr>
            <p:cNvPr id="16" name="Conector recto 15">
              <a:extLst>
                <a:ext uri="{FF2B5EF4-FFF2-40B4-BE49-F238E27FC236}">
                  <a16:creationId xmlns:a16="http://schemas.microsoft.com/office/drawing/2014/main" id="{2A22A933-1640-11CA-4331-31E7D1010D0B}"/>
                </a:ext>
              </a:extLst>
            </p:cNvPr>
            <p:cNvCxnSpPr>
              <a:cxnSpLocks/>
            </p:cNvCxnSpPr>
            <p:nvPr/>
          </p:nvCxnSpPr>
          <p:spPr>
            <a:xfrm>
              <a:off x="6096000" y="3550920"/>
              <a:ext cx="716280" cy="0"/>
            </a:xfrm>
            <a:prstGeom prst="line">
              <a:avLst/>
            </a:prstGeom>
            <a:ln w="28575">
              <a:solidFill>
                <a:schemeClr val="bg1"/>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17" name="Conector recto 16">
              <a:extLst>
                <a:ext uri="{FF2B5EF4-FFF2-40B4-BE49-F238E27FC236}">
                  <a16:creationId xmlns:a16="http://schemas.microsoft.com/office/drawing/2014/main" id="{F5A5B847-5FCE-4082-83B6-DFD34DFD7C3D}"/>
                </a:ext>
              </a:extLst>
            </p:cNvPr>
            <p:cNvCxnSpPr>
              <a:cxnSpLocks/>
            </p:cNvCxnSpPr>
            <p:nvPr/>
          </p:nvCxnSpPr>
          <p:spPr>
            <a:xfrm flipV="1">
              <a:off x="6812280" y="3017520"/>
              <a:ext cx="259080" cy="533400"/>
            </a:xfrm>
            <a:prstGeom prst="line">
              <a:avLst/>
            </a:prstGeom>
            <a:ln w="28575">
              <a:solidFill>
                <a:schemeClr val="bg1"/>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18" name="Conector recto 17">
              <a:extLst>
                <a:ext uri="{FF2B5EF4-FFF2-40B4-BE49-F238E27FC236}">
                  <a16:creationId xmlns:a16="http://schemas.microsoft.com/office/drawing/2014/main" id="{911699F8-65B8-D502-3474-C6500CA6418C}"/>
                </a:ext>
              </a:extLst>
            </p:cNvPr>
            <p:cNvCxnSpPr>
              <a:cxnSpLocks/>
            </p:cNvCxnSpPr>
            <p:nvPr/>
          </p:nvCxnSpPr>
          <p:spPr>
            <a:xfrm>
              <a:off x="7071360" y="3017520"/>
              <a:ext cx="670560" cy="0"/>
            </a:xfrm>
            <a:prstGeom prst="line">
              <a:avLst/>
            </a:prstGeom>
            <a:ln w="28575">
              <a:solidFill>
                <a:schemeClr val="bg1"/>
              </a:solidFill>
              <a:headEnd type="oval"/>
              <a:tailEnd type="oval"/>
            </a:ln>
          </p:spPr>
          <p:style>
            <a:lnRef idx="1">
              <a:schemeClr val="accent2"/>
            </a:lnRef>
            <a:fillRef idx="0">
              <a:schemeClr val="accent2"/>
            </a:fillRef>
            <a:effectRef idx="0">
              <a:schemeClr val="accent2"/>
            </a:effectRef>
            <a:fontRef idx="minor">
              <a:schemeClr val="tx1"/>
            </a:fontRef>
          </p:style>
        </p:cxnSp>
      </p:grpSp>
      <p:grpSp>
        <p:nvGrpSpPr>
          <p:cNvPr id="19" name="Grupo 18">
            <a:extLst>
              <a:ext uri="{FF2B5EF4-FFF2-40B4-BE49-F238E27FC236}">
                <a16:creationId xmlns:a16="http://schemas.microsoft.com/office/drawing/2014/main" id="{41D7AAFB-C444-D693-E951-333C5A9AFD3A}"/>
              </a:ext>
            </a:extLst>
          </p:cNvPr>
          <p:cNvGrpSpPr/>
          <p:nvPr/>
        </p:nvGrpSpPr>
        <p:grpSpPr>
          <a:xfrm>
            <a:off x="2154295" y="3632712"/>
            <a:ext cx="2095734" cy="930154"/>
            <a:chOff x="5651178" y="3017520"/>
            <a:chExt cx="2348819" cy="533400"/>
          </a:xfrm>
          <a:effectLst>
            <a:glow rad="127000">
              <a:srgbClr val="E10DFF"/>
            </a:glow>
          </a:effectLst>
        </p:grpSpPr>
        <p:cxnSp>
          <p:nvCxnSpPr>
            <p:cNvPr id="20" name="Conector recto 19">
              <a:extLst>
                <a:ext uri="{FF2B5EF4-FFF2-40B4-BE49-F238E27FC236}">
                  <a16:creationId xmlns:a16="http://schemas.microsoft.com/office/drawing/2014/main" id="{00417A29-1A8F-E2F9-ECB6-9875AC7ADD2C}"/>
                </a:ext>
              </a:extLst>
            </p:cNvPr>
            <p:cNvCxnSpPr>
              <a:cxnSpLocks/>
            </p:cNvCxnSpPr>
            <p:nvPr/>
          </p:nvCxnSpPr>
          <p:spPr>
            <a:xfrm>
              <a:off x="5651178" y="3550920"/>
              <a:ext cx="1161102" cy="0"/>
            </a:xfrm>
            <a:prstGeom prst="line">
              <a:avLst/>
            </a:prstGeom>
            <a:ln w="28575">
              <a:solidFill>
                <a:schemeClr val="bg1"/>
              </a:solidFill>
              <a:headEnd type="oval"/>
            </a:ln>
          </p:spPr>
          <p:style>
            <a:lnRef idx="1">
              <a:schemeClr val="accent2"/>
            </a:lnRef>
            <a:fillRef idx="0">
              <a:schemeClr val="accent2"/>
            </a:fillRef>
            <a:effectRef idx="0">
              <a:schemeClr val="accent2"/>
            </a:effectRef>
            <a:fontRef idx="minor">
              <a:schemeClr val="tx1"/>
            </a:fontRef>
          </p:style>
        </p:cxnSp>
        <p:cxnSp>
          <p:nvCxnSpPr>
            <p:cNvPr id="21" name="Conector recto 20">
              <a:extLst>
                <a:ext uri="{FF2B5EF4-FFF2-40B4-BE49-F238E27FC236}">
                  <a16:creationId xmlns:a16="http://schemas.microsoft.com/office/drawing/2014/main" id="{2CBB25C7-463F-8B81-4A5A-8852C7B667C9}"/>
                </a:ext>
              </a:extLst>
            </p:cNvPr>
            <p:cNvCxnSpPr>
              <a:cxnSpLocks/>
            </p:cNvCxnSpPr>
            <p:nvPr/>
          </p:nvCxnSpPr>
          <p:spPr>
            <a:xfrm flipV="1">
              <a:off x="6812280" y="3017520"/>
              <a:ext cx="259080" cy="533400"/>
            </a:xfrm>
            <a:prstGeom prst="line">
              <a:avLst/>
            </a:prstGeom>
            <a:ln w="28575">
              <a:solidFill>
                <a:schemeClr val="bg1"/>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22" name="Conector recto 21">
              <a:extLst>
                <a:ext uri="{FF2B5EF4-FFF2-40B4-BE49-F238E27FC236}">
                  <a16:creationId xmlns:a16="http://schemas.microsoft.com/office/drawing/2014/main" id="{94ED5E5A-F27C-76C2-FBB9-42155D65AE9E}"/>
                </a:ext>
              </a:extLst>
            </p:cNvPr>
            <p:cNvCxnSpPr>
              <a:cxnSpLocks/>
            </p:cNvCxnSpPr>
            <p:nvPr/>
          </p:nvCxnSpPr>
          <p:spPr>
            <a:xfrm>
              <a:off x="7071360" y="3017520"/>
              <a:ext cx="928637" cy="0"/>
            </a:xfrm>
            <a:prstGeom prst="line">
              <a:avLst/>
            </a:prstGeom>
            <a:ln w="28575">
              <a:solidFill>
                <a:schemeClr val="bg1"/>
              </a:solidFill>
              <a:tailEnd type="oval"/>
            </a:ln>
          </p:spPr>
          <p:style>
            <a:lnRef idx="1">
              <a:schemeClr val="accent2"/>
            </a:lnRef>
            <a:fillRef idx="0">
              <a:schemeClr val="accent2"/>
            </a:fillRef>
            <a:effectRef idx="0">
              <a:schemeClr val="accent2"/>
            </a:effectRef>
            <a:fontRef idx="minor">
              <a:schemeClr val="tx1"/>
            </a:fontRef>
          </p:style>
        </p:cxnSp>
      </p:grpSp>
      <p:grpSp>
        <p:nvGrpSpPr>
          <p:cNvPr id="23" name="Grupo 22">
            <a:extLst>
              <a:ext uri="{FF2B5EF4-FFF2-40B4-BE49-F238E27FC236}">
                <a16:creationId xmlns:a16="http://schemas.microsoft.com/office/drawing/2014/main" id="{7406EA65-FE68-247B-0429-F10B545CBD7F}"/>
              </a:ext>
            </a:extLst>
          </p:cNvPr>
          <p:cNvGrpSpPr/>
          <p:nvPr/>
        </p:nvGrpSpPr>
        <p:grpSpPr>
          <a:xfrm>
            <a:off x="1396218" y="5162574"/>
            <a:ext cx="1559760" cy="511416"/>
            <a:chOff x="5120849" y="3017520"/>
            <a:chExt cx="2879148" cy="533400"/>
          </a:xfrm>
          <a:effectLst>
            <a:glow rad="228600">
              <a:srgbClr val="00F1FF">
                <a:alpha val="40000"/>
              </a:srgbClr>
            </a:glow>
          </a:effectLst>
        </p:grpSpPr>
        <p:cxnSp>
          <p:nvCxnSpPr>
            <p:cNvPr id="24" name="Conector recto 23">
              <a:extLst>
                <a:ext uri="{FF2B5EF4-FFF2-40B4-BE49-F238E27FC236}">
                  <a16:creationId xmlns:a16="http://schemas.microsoft.com/office/drawing/2014/main" id="{E2072E24-3E13-53C9-4124-8735E9B3540A}"/>
                </a:ext>
              </a:extLst>
            </p:cNvPr>
            <p:cNvCxnSpPr>
              <a:cxnSpLocks/>
            </p:cNvCxnSpPr>
            <p:nvPr/>
          </p:nvCxnSpPr>
          <p:spPr>
            <a:xfrm>
              <a:off x="5120849" y="3550920"/>
              <a:ext cx="1691431" cy="0"/>
            </a:xfrm>
            <a:prstGeom prst="line">
              <a:avLst/>
            </a:prstGeom>
            <a:ln w="28575">
              <a:solidFill>
                <a:schemeClr val="bg1"/>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25" name="Conector recto 24">
              <a:extLst>
                <a:ext uri="{FF2B5EF4-FFF2-40B4-BE49-F238E27FC236}">
                  <a16:creationId xmlns:a16="http://schemas.microsoft.com/office/drawing/2014/main" id="{6571AFCD-BC3C-5B8C-7590-748045A44C0B}"/>
                </a:ext>
              </a:extLst>
            </p:cNvPr>
            <p:cNvCxnSpPr>
              <a:cxnSpLocks/>
            </p:cNvCxnSpPr>
            <p:nvPr/>
          </p:nvCxnSpPr>
          <p:spPr>
            <a:xfrm flipV="1">
              <a:off x="6812280" y="3017520"/>
              <a:ext cx="259080" cy="533400"/>
            </a:xfrm>
            <a:prstGeom prst="line">
              <a:avLst/>
            </a:prstGeom>
            <a:ln w="28575">
              <a:solidFill>
                <a:schemeClr val="bg1"/>
              </a:solidFill>
              <a:tailEnd type="oval"/>
            </a:ln>
          </p:spPr>
          <p:style>
            <a:lnRef idx="1">
              <a:schemeClr val="accent2"/>
            </a:lnRef>
            <a:fillRef idx="0">
              <a:schemeClr val="accent2"/>
            </a:fillRef>
            <a:effectRef idx="0">
              <a:schemeClr val="accent2"/>
            </a:effectRef>
            <a:fontRef idx="minor">
              <a:schemeClr val="tx1"/>
            </a:fontRef>
          </p:style>
        </p:cxnSp>
        <p:cxnSp>
          <p:nvCxnSpPr>
            <p:cNvPr id="26" name="Conector recto 25">
              <a:extLst>
                <a:ext uri="{FF2B5EF4-FFF2-40B4-BE49-F238E27FC236}">
                  <a16:creationId xmlns:a16="http://schemas.microsoft.com/office/drawing/2014/main" id="{BDAE3A95-6881-70A1-11C6-965A495D1899}"/>
                </a:ext>
              </a:extLst>
            </p:cNvPr>
            <p:cNvCxnSpPr>
              <a:cxnSpLocks/>
            </p:cNvCxnSpPr>
            <p:nvPr/>
          </p:nvCxnSpPr>
          <p:spPr>
            <a:xfrm>
              <a:off x="7071360" y="3017520"/>
              <a:ext cx="928637" cy="0"/>
            </a:xfrm>
            <a:prstGeom prst="line">
              <a:avLst/>
            </a:prstGeom>
            <a:ln w="28575">
              <a:solidFill>
                <a:schemeClr val="bg1"/>
              </a:solidFill>
              <a:tailEnd type="oval"/>
            </a:ln>
          </p:spPr>
          <p:style>
            <a:lnRef idx="1">
              <a:schemeClr val="accent2"/>
            </a:lnRef>
            <a:fillRef idx="0">
              <a:schemeClr val="accent2"/>
            </a:fillRef>
            <a:effectRef idx="0">
              <a:schemeClr val="accent2"/>
            </a:effectRef>
            <a:fontRef idx="minor">
              <a:schemeClr val="tx1"/>
            </a:fontRef>
          </p:style>
        </p:cxnSp>
      </p:grpSp>
      <p:sp>
        <p:nvSpPr>
          <p:cNvPr id="27" name="CuadroTexto 26">
            <a:extLst>
              <a:ext uri="{FF2B5EF4-FFF2-40B4-BE49-F238E27FC236}">
                <a16:creationId xmlns:a16="http://schemas.microsoft.com/office/drawing/2014/main" id="{F4980541-A99B-E1FD-BCFC-A60BA2097147}"/>
              </a:ext>
            </a:extLst>
          </p:cNvPr>
          <p:cNvSpPr txBox="1"/>
          <p:nvPr/>
        </p:nvSpPr>
        <p:spPr>
          <a:xfrm>
            <a:off x="4014027" y="214973"/>
            <a:ext cx="4653990" cy="523220"/>
          </a:xfrm>
          <a:prstGeom prst="rect">
            <a:avLst/>
          </a:prstGeom>
          <a:noFill/>
          <a:effectLst>
            <a:glow rad="228600">
              <a:srgbClr val="00F1FF">
                <a:alpha val="40000"/>
              </a:srgbClr>
            </a:glow>
          </a:effectLst>
        </p:spPr>
        <p:txBody>
          <a:bodyPr wrap="square" rtlCol="0">
            <a:spAutoFit/>
          </a:bodyPr>
          <a:lstStyle/>
          <a:p>
            <a:r>
              <a:rPr lang="es-CO" sz="2800" dirty="0">
                <a:solidFill>
                  <a:srgbClr val="00F1FF"/>
                </a:solidFill>
                <a:latin typeface="Raleway Black" pitchFamily="2" charset="0"/>
              </a:rPr>
              <a:t>ANTECEDENTE TEÓRICO</a:t>
            </a:r>
            <a:endParaRPr lang="en-US" sz="2800" dirty="0">
              <a:solidFill>
                <a:srgbClr val="00F1FF"/>
              </a:solidFill>
              <a:latin typeface="Raleway Black" pitchFamily="2" charset="0"/>
            </a:endParaRPr>
          </a:p>
        </p:txBody>
      </p:sp>
      <p:pic>
        <p:nvPicPr>
          <p:cNvPr id="2" name="Imagen 1">
            <a:extLst>
              <a:ext uri="{FF2B5EF4-FFF2-40B4-BE49-F238E27FC236}">
                <a16:creationId xmlns:a16="http://schemas.microsoft.com/office/drawing/2014/main" id="{0A2AE551-3CEA-9593-466A-39938953B98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3" name="CuadroTexto 2">
            <a:extLst>
              <a:ext uri="{FF2B5EF4-FFF2-40B4-BE49-F238E27FC236}">
                <a16:creationId xmlns:a16="http://schemas.microsoft.com/office/drawing/2014/main" id="{122B3866-391A-0DD1-55EC-BD5BA30F30D8}"/>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3772220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o 5">
            <a:extLst>
              <a:ext uri="{FF2B5EF4-FFF2-40B4-BE49-F238E27FC236}">
                <a16:creationId xmlns:a16="http://schemas.microsoft.com/office/drawing/2014/main" id="{A6325750-8222-65DA-24A4-28CE5B3365AE}"/>
              </a:ext>
            </a:extLst>
          </p:cNvPr>
          <p:cNvSpPr/>
          <p:nvPr/>
        </p:nvSpPr>
        <p:spPr>
          <a:xfrm rot="2700000">
            <a:off x="-1039561" y="1724102"/>
            <a:ext cx="3468704" cy="3346996"/>
          </a:xfrm>
          <a:prstGeom prst="frame">
            <a:avLst>
              <a:gd name="adj1" fmla="val 17453"/>
            </a:avLst>
          </a:prstGeom>
          <a:noFill/>
          <a:ln w="12700">
            <a:solidFill>
              <a:schemeClr val="bg1">
                <a:alpha val="56000"/>
              </a:schemeClr>
            </a:solidFill>
          </a:ln>
          <a:effectLst>
            <a:glow rad="203200">
              <a:srgbClr val="00F1FF"/>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CuadroTexto 8">
            <a:extLst>
              <a:ext uri="{FF2B5EF4-FFF2-40B4-BE49-F238E27FC236}">
                <a16:creationId xmlns:a16="http://schemas.microsoft.com/office/drawing/2014/main" id="{6000D7A3-C136-915E-B6EE-13E2200E6F0C}"/>
              </a:ext>
            </a:extLst>
          </p:cNvPr>
          <p:cNvSpPr txBox="1"/>
          <p:nvPr/>
        </p:nvSpPr>
        <p:spPr>
          <a:xfrm>
            <a:off x="2495322" y="801798"/>
            <a:ext cx="7201356" cy="461665"/>
          </a:xfrm>
          <a:prstGeom prst="rect">
            <a:avLst/>
          </a:prstGeom>
          <a:noFill/>
        </p:spPr>
        <p:txBody>
          <a:bodyPr wrap="square" rtlCol="0">
            <a:spAutoFit/>
          </a:bodyPr>
          <a:lstStyle/>
          <a:p>
            <a:r>
              <a:rPr lang="es-MX" sz="2400" dirty="0">
                <a:solidFill>
                  <a:srgbClr val="00F1FF"/>
                </a:solidFill>
                <a:latin typeface="Raleway Black" pitchFamily="2" charset="0"/>
                <a:ea typeface="Open Sans SemiBold" panose="020B0706030804020204" pitchFamily="34" charset="0"/>
                <a:cs typeface="Open Sans SemiBold" panose="020B0706030804020204" pitchFamily="34" charset="0"/>
              </a:rPr>
              <a:t>¿Qué es un modelo de Inteligencia Artificial?</a:t>
            </a:r>
            <a:endParaRPr lang="en-US" sz="2400" dirty="0">
              <a:solidFill>
                <a:srgbClr val="00F1FF"/>
              </a:solidFill>
              <a:latin typeface="Raleway Black" pitchFamily="2" charset="0"/>
              <a:ea typeface="Open Sans SemiBold" panose="020B0706030804020204" pitchFamily="34" charset="0"/>
              <a:cs typeface="Open Sans SemiBold" panose="020B0706030804020204" pitchFamily="34" charset="0"/>
            </a:endParaRPr>
          </a:p>
        </p:txBody>
      </p:sp>
      <p:grpSp>
        <p:nvGrpSpPr>
          <p:cNvPr id="23" name="Grupo 22">
            <a:extLst>
              <a:ext uri="{FF2B5EF4-FFF2-40B4-BE49-F238E27FC236}">
                <a16:creationId xmlns:a16="http://schemas.microsoft.com/office/drawing/2014/main" id="{7406EA65-FE68-247B-0429-F10B545CBD7F}"/>
              </a:ext>
            </a:extLst>
          </p:cNvPr>
          <p:cNvGrpSpPr/>
          <p:nvPr/>
        </p:nvGrpSpPr>
        <p:grpSpPr>
          <a:xfrm>
            <a:off x="1049952" y="1748118"/>
            <a:ext cx="1243365" cy="841062"/>
            <a:chOff x="5120849" y="3017520"/>
            <a:chExt cx="2879148" cy="533400"/>
          </a:xfrm>
          <a:effectLst>
            <a:glow rad="228600">
              <a:srgbClr val="00F1FF">
                <a:alpha val="40000"/>
              </a:srgbClr>
            </a:glow>
          </a:effectLst>
        </p:grpSpPr>
        <p:cxnSp>
          <p:nvCxnSpPr>
            <p:cNvPr id="24" name="Conector recto 23">
              <a:extLst>
                <a:ext uri="{FF2B5EF4-FFF2-40B4-BE49-F238E27FC236}">
                  <a16:creationId xmlns:a16="http://schemas.microsoft.com/office/drawing/2014/main" id="{E2072E24-3E13-53C9-4124-8735E9B3540A}"/>
                </a:ext>
              </a:extLst>
            </p:cNvPr>
            <p:cNvCxnSpPr>
              <a:cxnSpLocks/>
            </p:cNvCxnSpPr>
            <p:nvPr/>
          </p:nvCxnSpPr>
          <p:spPr>
            <a:xfrm>
              <a:off x="5120849" y="3550920"/>
              <a:ext cx="1691431" cy="0"/>
            </a:xfrm>
            <a:prstGeom prst="line">
              <a:avLst/>
            </a:prstGeom>
            <a:ln w="28575">
              <a:solidFill>
                <a:schemeClr val="bg1"/>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25" name="Conector recto 24">
              <a:extLst>
                <a:ext uri="{FF2B5EF4-FFF2-40B4-BE49-F238E27FC236}">
                  <a16:creationId xmlns:a16="http://schemas.microsoft.com/office/drawing/2014/main" id="{6571AFCD-BC3C-5B8C-7590-748045A44C0B}"/>
                </a:ext>
              </a:extLst>
            </p:cNvPr>
            <p:cNvCxnSpPr>
              <a:cxnSpLocks/>
            </p:cNvCxnSpPr>
            <p:nvPr/>
          </p:nvCxnSpPr>
          <p:spPr>
            <a:xfrm flipV="1">
              <a:off x="6812280" y="3017520"/>
              <a:ext cx="259080" cy="533400"/>
            </a:xfrm>
            <a:prstGeom prst="line">
              <a:avLst/>
            </a:prstGeom>
            <a:ln w="28575">
              <a:solidFill>
                <a:schemeClr val="bg1"/>
              </a:solidFill>
              <a:tailEnd type="oval"/>
            </a:ln>
          </p:spPr>
          <p:style>
            <a:lnRef idx="1">
              <a:schemeClr val="accent2"/>
            </a:lnRef>
            <a:fillRef idx="0">
              <a:schemeClr val="accent2"/>
            </a:fillRef>
            <a:effectRef idx="0">
              <a:schemeClr val="accent2"/>
            </a:effectRef>
            <a:fontRef idx="minor">
              <a:schemeClr val="tx1"/>
            </a:fontRef>
          </p:style>
        </p:cxnSp>
        <p:cxnSp>
          <p:nvCxnSpPr>
            <p:cNvPr id="26" name="Conector recto 25">
              <a:extLst>
                <a:ext uri="{FF2B5EF4-FFF2-40B4-BE49-F238E27FC236}">
                  <a16:creationId xmlns:a16="http://schemas.microsoft.com/office/drawing/2014/main" id="{BDAE3A95-6881-70A1-11C6-965A495D1899}"/>
                </a:ext>
              </a:extLst>
            </p:cNvPr>
            <p:cNvCxnSpPr>
              <a:cxnSpLocks/>
            </p:cNvCxnSpPr>
            <p:nvPr/>
          </p:nvCxnSpPr>
          <p:spPr>
            <a:xfrm>
              <a:off x="7071360" y="3017520"/>
              <a:ext cx="928637" cy="0"/>
            </a:xfrm>
            <a:prstGeom prst="line">
              <a:avLst/>
            </a:prstGeom>
            <a:ln w="28575">
              <a:solidFill>
                <a:schemeClr val="bg1"/>
              </a:solidFill>
              <a:tailEnd type="oval"/>
            </a:ln>
          </p:spPr>
          <p:style>
            <a:lnRef idx="1">
              <a:schemeClr val="accent2"/>
            </a:lnRef>
            <a:fillRef idx="0">
              <a:schemeClr val="accent2"/>
            </a:fillRef>
            <a:effectRef idx="0">
              <a:schemeClr val="accent2"/>
            </a:effectRef>
            <a:fontRef idx="minor">
              <a:schemeClr val="tx1"/>
            </a:fontRef>
          </p:style>
        </p:cxnSp>
      </p:grpSp>
      <p:sp>
        <p:nvSpPr>
          <p:cNvPr id="27" name="CuadroTexto 26">
            <a:extLst>
              <a:ext uri="{FF2B5EF4-FFF2-40B4-BE49-F238E27FC236}">
                <a16:creationId xmlns:a16="http://schemas.microsoft.com/office/drawing/2014/main" id="{F4980541-A99B-E1FD-BCFC-A60BA2097147}"/>
              </a:ext>
            </a:extLst>
          </p:cNvPr>
          <p:cNvSpPr txBox="1"/>
          <p:nvPr/>
        </p:nvSpPr>
        <p:spPr>
          <a:xfrm>
            <a:off x="4014027" y="214973"/>
            <a:ext cx="4653990" cy="523220"/>
          </a:xfrm>
          <a:prstGeom prst="rect">
            <a:avLst/>
          </a:prstGeom>
          <a:noFill/>
          <a:effectLst>
            <a:glow rad="228600">
              <a:srgbClr val="00F1FF">
                <a:alpha val="40000"/>
              </a:srgbClr>
            </a:glow>
          </a:effectLst>
        </p:spPr>
        <p:txBody>
          <a:bodyPr wrap="square" rtlCol="0">
            <a:spAutoFit/>
          </a:bodyPr>
          <a:lstStyle/>
          <a:p>
            <a:r>
              <a:rPr lang="es-CO" sz="2800" dirty="0">
                <a:solidFill>
                  <a:srgbClr val="00F1FF"/>
                </a:solidFill>
                <a:latin typeface="Raleway Black" pitchFamily="2" charset="0"/>
              </a:rPr>
              <a:t>ANTECEDENTE TEÓRICO</a:t>
            </a:r>
            <a:endParaRPr lang="en-US" sz="2800" dirty="0">
              <a:solidFill>
                <a:srgbClr val="00F1FF"/>
              </a:solidFill>
              <a:latin typeface="Raleway Black" pitchFamily="2" charset="0"/>
            </a:endParaRPr>
          </a:p>
        </p:txBody>
      </p:sp>
      <p:pic>
        <p:nvPicPr>
          <p:cNvPr id="2" name="Imagen 1">
            <a:extLst>
              <a:ext uri="{FF2B5EF4-FFF2-40B4-BE49-F238E27FC236}">
                <a16:creationId xmlns:a16="http://schemas.microsoft.com/office/drawing/2014/main" id="{0A2AE551-3CEA-9593-466A-39938953B98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3" name="CuadroTexto 2">
            <a:extLst>
              <a:ext uri="{FF2B5EF4-FFF2-40B4-BE49-F238E27FC236}">
                <a16:creationId xmlns:a16="http://schemas.microsoft.com/office/drawing/2014/main" id="{122B3866-391A-0DD1-55EC-BD5BA30F30D8}"/>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4" name="Marco 3">
            <a:extLst>
              <a:ext uri="{FF2B5EF4-FFF2-40B4-BE49-F238E27FC236}">
                <a16:creationId xmlns:a16="http://schemas.microsoft.com/office/drawing/2014/main" id="{2D3947A1-9DF3-F0F0-8DBB-D74B22B3B341}"/>
              </a:ext>
            </a:extLst>
          </p:cNvPr>
          <p:cNvSpPr/>
          <p:nvPr/>
        </p:nvSpPr>
        <p:spPr>
          <a:xfrm rot="13656108" flipH="1" flipV="1">
            <a:off x="9658377" y="1747237"/>
            <a:ext cx="3747164" cy="3363526"/>
          </a:xfrm>
          <a:prstGeom prst="frame">
            <a:avLst>
              <a:gd name="adj1" fmla="val 17453"/>
            </a:avLst>
          </a:prstGeom>
          <a:noFill/>
          <a:ln w="12700">
            <a:solidFill>
              <a:schemeClr val="bg1">
                <a:alpha val="56000"/>
              </a:schemeClr>
            </a:solidFill>
          </a:ln>
          <a:effectLst>
            <a:glow rad="203200">
              <a:srgbClr val="00F1FF"/>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5" name="Grupo 4">
            <a:extLst>
              <a:ext uri="{FF2B5EF4-FFF2-40B4-BE49-F238E27FC236}">
                <a16:creationId xmlns:a16="http://schemas.microsoft.com/office/drawing/2014/main" id="{C172B1B9-DB1C-86D6-0D22-8D7C5A68A1BE}"/>
              </a:ext>
            </a:extLst>
          </p:cNvPr>
          <p:cNvGrpSpPr/>
          <p:nvPr/>
        </p:nvGrpSpPr>
        <p:grpSpPr>
          <a:xfrm flipH="1" flipV="1">
            <a:off x="9759656" y="4001518"/>
            <a:ext cx="1772303" cy="1027681"/>
            <a:chOff x="5120849" y="3017520"/>
            <a:chExt cx="2879148" cy="533400"/>
          </a:xfrm>
          <a:effectLst>
            <a:glow rad="228600">
              <a:srgbClr val="00F1FF">
                <a:alpha val="40000"/>
              </a:srgbClr>
            </a:glow>
          </a:effectLst>
        </p:grpSpPr>
        <p:cxnSp>
          <p:nvCxnSpPr>
            <p:cNvPr id="28" name="Conector recto 27">
              <a:extLst>
                <a:ext uri="{FF2B5EF4-FFF2-40B4-BE49-F238E27FC236}">
                  <a16:creationId xmlns:a16="http://schemas.microsoft.com/office/drawing/2014/main" id="{5AEEAEEB-D3E8-B415-65BF-0745BFFB71C1}"/>
                </a:ext>
              </a:extLst>
            </p:cNvPr>
            <p:cNvCxnSpPr>
              <a:cxnSpLocks/>
            </p:cNvCxnSpPr>
            <p:nvPr/>
          </p:nvCxnSpPr>
          <p:spPr>
            <a:xfrm>
              <a:off x="5120849" y="3550920"/>
              <a:ext cx="1691431" cy="0"/>
            </a:xfrm>
            <a:prstGeom prst="line">
              <a:avLst/>
            </a:prstGeom>
            <a:ln w="28575">
              <a:solidFill>
                <a:schemeClr val="bg1"/>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29" name="Conector recto 28">
              <a:extLst>
                <a:ext uri="{FF2B5EF4-FFF2-40B4-BE49-F238E27FC236}">
                  <a16:creationId xmlns:a16="http://schemas.microsoft.com/office/drawing/2014/main" id="{269FB365-C197-E389-4062-874DBA440F7D}"/>
                </a:ext>
              </a:extLst>
            </p:cNvPr>
            <p:cNvCxnSpPr>
              <a:cxnSpLocks/>
            </p:cNvCxnSpPr>
            <p:nvPr/>
          </p:nvCxnSpPr>
          <p:spPr>
            <a:xfrm flipV="1">
              <a:off x="6812280" y="3017520"/>
              <a:ext cx="259080" cy="533400"/>
            </a:xfrm>
            <a:prstGeom prst="line">
              <a:avLst/>
            </a:prstGeom>
            <a:ln w="28575">
              <a:solidFill>
                <a:schemeClr val="bg1"/>
              </a:solidFill>
              <a:tailEnd type="oval"/>
            </a:ln>
          </p:spPr>
          <p:style>
            <a:lnRef idx="1">
              <a:schemeClr val="accent2"/>
            </a:lnRef>
            <a:fillRef idx="0">
              <a:schemeClr val="accent2"/>
            </a:fillRef>
            <a:effectRef idx="0">
              <a:schemeClr val="accent2"/>
            </a:effectRef>
            <a:fontRef idx="minor">
              <a:schemeClr val="tx1"/>
            </a:fontRef>
          </p:style>
        </p:cxnSp>
        <p:cxnSp>
          <p:nvCxnSpPr>
            <p:cNvPr id="30" name="Conector recto 29">
              <a:extLst>
                <a:ext uri="{FF2B5EF4-FFF2-40B4-BE49-F238E27FC236}">
                  <a16:creationId xmlns:a16="http://schemas.microsoft.com/office/drawing/2014/main" id="{3694BD3A-1CEB-A8C2-4EAF-CD2BF2ECD4F2}"/>
                </a:ext>
              </a:extLst>
            </p:cNvPr>
            <p:cNvCxnSpPr>
              <a:cxnSpLocks/>
            </p:cNvCxnSpPr>
            <p:nvPr/>
          </p:nvCxnSpPr>
          <p:spPr>
            <a:xfrm>
              <a:off x="7071360" y="3017520"/>
              <a:ext cx="928637" cy="0"/>
            </a:xfrm>
            <a:prstGeom prst="line">
              <a:avLst/>
            </a:prstGeom>
            <a:ln w="28575">
              <a:solidFill>
                <a:schemeClr val="bg1"/>
              </a:solidFill>
              <a:tailEnd type="oval"/>
            </a:ln>
          </p:spPr>
          <p:style>
            <a:lnRef idx="1">
              <a:schemeClr val="accent2"/>
            </a:lnRef>
            <a:fillRef idx="0">
              <a:schemeClr val="accent2"/>
            </a:fillRef>
            <a:effectRef idx="0">
              <a:schemeClr val="accent2"/>
            </a:effectRef>
            <a:fontRef idx="minor">
              <a:schemeClr val="tx1"/>
            </a:fontRef>
          </p:style>
        </p:cxnSp>
      </p:grpSp>
      <p:sp>
        <p:nvSpPr>
          <p:cNvPr id="31" name="CuadroTexto 30">
            <a:extLst>
              <a:ext uri="{FF2B5EF4-FFF2-40B4-BE49-F238E27FC236}">
                <a16:creationId xmlns:a16="http://schemas.microsoft.com/office/drawing/2014/main" id="{FA8B308A-87AA-D965-BB48-CAABFC56BDDD}"/>
              </a:ext>
            </a:extLst>
          </p:cNvPr>
          <p:cNvSpPr txBox="1"/>
          <p:nvPr/>
        </p:nvSpPr>
        <p:spPr>
          <a:xfrm>
            <a:off x="2464924" y="1286554"/>
            <a:ext cx="7739468" cy="2246769"/>
          </a:xfrm>
          <a:prstGeom prst="rect">
            <a:avLst/>
          </a:prstGeom>
          <a:noFill/>
        </p:spPr>
        <p:txBody>
          <a:bodyPr wrap="square" rtlCol="0">
            <a:spAutoFit/>
          </a:bodyPr>
          <a:lstStyle/>
          <a:p>
            <a:pPr algn="just"/>
            <a:r>
              <a:rPr lang="es-MX" sz="2000" dirty="0">
                <a:solidFill>
                  <a:schemeClr val="bg1"/>
                </a:solidFill>
                <a:latin typeface="Raleway Black" pitchFamily="2" charset="0"/>
                <a:ea typeface="Open Sans SemiBold" panose="020B0706030804020204" pitchFamily="34" charset="0"/>
                <a:cs typeface="Open Sans SemiBold" panose="020B0706030804020204" pitchFamily="34" charset="0"/>
              </a:rPr>
              <a:t>Un modelo de inteligencia artificial (IA) es una representación matemática o computacional que se utiliza para simular el comportamiento inteligente de un sistema. Estos modelos pueden ser diseñados para llevar a cabo una variedad de tareas, desde reconocimiento de imágenes y </a:t>
            </a:r>
            <a:r>
              <a:rPr lang="es-MX" sz="2000" dirty="0">
                <a:solidFill>
                  <a:srgbClr val="00B0F0"/>
                </a:solidFill>
                <a:latin typeface="Raleway Black" pitchFamily="2" charset="0"/>
                <a:ea typeface="Open Sans SemiBold" panose="020B0706030804020204" pitchFamily="34" charset="0"/>
                <a:cs typeface="Open Sans SemiBold" panose="020B0706030804020204" pitchFamily="34" charset="0"/>
              </a:rPr>
              <a:t>procesamiento de lenguaje natural </a:t>
            </a:r>
            <a:r>
              <a:rPr lang="es-MX" sz="2000" dirty="0">
                <a:solidFill>
                  <a:schemeClr val="bg1"/>
                </a:solidFill>
                <a:latin typeface="Raleway Black" pitchFamily="2" charset="0"/>
                <a:ea typeface="Open Sans SemiBold" panose="020B0706030804020204" pitchFamily="34" charset="0"/>
                <a:cs typeface="Open Sans SemiBold" panose="020B0706030804020204" pitchFamily="34" charset="0"/>
              </a:rPr>
              <a:t>hasta toma de decisiones y control de sistemas autónomos.</a:t>
            </a:r>
            <a:endParaRPr lang="en-US" sz="2000" dirty="0">
              <a:solidFill>
                <a:schemeClr val="bg1"/>
              </a:solidFill>
              <a:latin typeface="Raleway Black" pitchFamily="2" charset="0"/>
              <a:ea typeface="Open Sans SemiBold" panose="020B0706030804020204" pitchFamily="34" charset="0"/>
              <a:cs typeface="Open Sans SemiBold" panose="020B0706030804020204" pitchFamily="34" charset="0"/>
            </a:endParaRPr>
          </a:p>
        </p:txBody>
      </p:sp>
      <p:sp>
        <p:nvSpPr>
          <p:cNvPr id="32" name="CuadroTexto 31">
            <a:extLst>
              <a:ext uri="{FF2B5EF4-FFF2-40B4-BE49-F238E27FC236}">
                <a16:creationId xmlns:a16="http://schemas.microsoft.com/office/drawing/2014/main" id="{1B50B49F-32ED-D1B7-B7D2-47F2F0C40FC4}"/>
              </a:ext>
            </a:extLst>
          </p:cNvPr>
          <p:cNvSpPr txBox="1"/>
          <p:nvPr/>
        </p:nvSpPr>
        <p:spPr>
          <a:xfrm>
            <a:off x="1896414" y="3937094"/>
            <a:ext cx="7739468" cy="1938992"/>
          </a:xfrm>
          <a:prstGeom prst="rect">
            <a:avLst/>
          </a:prstGeom>
          <a:noFill/>
        </p:spPr>
        <p:txBody>
          <a:bodyPr wrap="square" rtlCol="0">
            <a:spAutoFit/>
          </a:bodyPr>
          <a:lstStyle/>
          <a:p>
            <a:pPr algn="just"/>
            <a:r>
              <a:rPr lang="es-MX" sz="2000" dirty="0">
                <a:solidFill>
                  <a:schemeClr val="bg1"/>
                </a:solidFill>
                <a:latin typeface="Raleway Black" pitchFamily="2" charset="0"/>
                <a:ea typeface="Open Sans SemiBold" panose="020B0706030804020204" pitchFamily="34" charset="0"/>
                <a:cs typeface="Open Sans SemiBold" panose="020B0706030804020204" pitchFamily="34" charset="0"/>
              </a:rPr>
              <a:t>Los modelos de IA se construyen a partir de algoritmos y técnicas de aprendizaje automático, como redes neuronales artificiales, árboles de decisión, máquinas de vectores de soporte, entre otros. Estos modelos se entrenan con datos para aprender patrones y realizar predicciones o tomar decisiones en función de nuevos datos de entrada</a:t>
            </a:r>
            <a:endParaRPr lang="en-US" sz="2000" dirty="0">
              <a:solidFill>
                <a:schemeClr val="bg1"/>
              </a:solidFill>
              <a:latin typeface="Raleway Black" pitchFamily="2" charset="0"/>
              <a:ea typeface="Open Sans SemiBold" panose="020B0706030804020204" pitchFamily="34" charset="0"/>
              <a:cs typeface="Open Sans SemiBold" panose="020B0706030804020204" pitchFamily="34" charset="0"/>
            </a:endParaRPr>
          </a:p>
        </p:txBody>
      </p:sp>
    </p:spTree>
    <p:extLst>
      <p:ext uri="{BB962C8B-B14F-4D97-AF65-F5344CB8AC3E}">
        <p14:creationId xmlns:p14="http://schemas.microsoft.com/office/powerpoint/2010/main" val="381990305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o 5">
            <a:extLst>
              <a:ext uri="{FF2B5EF4-FFF2-40B4-BE49-F238E27FC236}">
                <a16:creationId xmlns:a16="http://schemas.microsoft.com/office/drawing/2014/main" id="{A6325750-8222-65DA-24A4-28CE5B3365AE}"/>
              </a:ext>
            </a:extLst>
          </p:cNvPr>
          <p:cNvSpPr/>
          <p:nvPr/>
        </p:nvSpPr>
        <p:spPr>
          <a:xfrm rot="2700000">
            <a:off x="-1039561" y="1724102"/>
            <a:ext cx="3468704" cy="3346996"/>
          </a:xfrm>
          <a:prstGeom prst="frame">
            <a:avLst>
              <a:gd name="adj1" fmla="val 17453"/>
            </a:avLst>
          </a:prstGeom>
          <a:noFill/>
          <a:ln w="12700">
            <a:solidFill>
              <a:schemeClr val="bg1">
                <a:alpha val="56000"/>
              </a:schemeClr>
            </a:solidFill>
          </a:ln>
          <a:effectLst>
            <a:glow rad="203200">
              <a:srgbClr val="00F1FF"/>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CuadroTexto 8">
            <a:extLst>
              <a:ext uri="{FF2B5EF4-FFF2-40B4-BE49-F238E27FC236}">
                <a16:creationId xmlns:a16="http://schemas.microsoft.com/office/drawing/2014/main" id="{6000D7A3-C136-915E-B6EE-13E2200E6F0C}"/>
              </a:ext>
            </a:extLst>
          </p:cNvPr>
          <p:cNvSpPr txBox="1"/>
          <p:nvPr/>
        </p:nvSpPr>
        <p:spPr>
          <a:xfrm>
            <a:off x="1748898" y="1169838"/>
            <a:ext cx="8571607" cy="461665"/>
          </a:xfrm>
          <a:prstGeom prst="rect">
            <a:avLst/>
          </a:prstGeom>
          <a:noFill/>
        </p:spPr>
        <p:txBody>
          <a:bodyPr wrap="square" rtlCol="0">
            <a:spAutoFit/>
          </a:bodyPr>
          <a:lstStyle/>
          <a:p>
            <a:r>
              <a:rPr lang="es-MX" sz="2400" dirty="0">
                <a:solidFill>
                  <a:srgbClr val="00F1FF"/>
                </a:solidFill>
                <a:latin typeface="Raleway Black" pitchFamily="2" charset="0"/>
                <a:ea typeface="Open Sans SemiBold" panose="020B0706030804020204" pitchFamily="34" charset="0"/>
                <a:cs typeface="Open Sans SemiBold" panose="020B0706030804020204" pitchFamily="34" charset="0"/>
              </a:rPr>
              <a:t>Características de un modelo de Inteligencia Artificial</a:t>
            </a:r>
            <a:endParaRPr lang="en-US" sz="2400" dirty="0">
              <a:solidFill>
                <a:srgbClr val="00F1FF"/>
              </a:solidFill>
              <a:latin typeface="Raleway Black" pitchFamily="2" charset="0"/>
              <a:ea typeface="Open Sans SemiBold" panose="020B0706030804020204" pitchFamily="34" charset="0"/>
              <a:cs typeface="Open Sans SemiBold" panose="020B0706030804020204" pitchFamily="34" charset="0"/>
            </a:endParaRPr>
          </a:p>
        </p:txBody>
      </p:sp>
      <p:grpSp>
        <p:nvGrpSpPr>
          <p:cNvPr id="23" name="Grupo 22">
            <a:extLst>
              <a:ext uri="{FF2B5EF4-FFF2-40B4-BE49-F238E27FC236}">
                <a16:creationId xmlns:a16="http://schemas.microsoft.com/office/drawing/2014/main" id="{7406EA65-FE68-247B-0429-F10B545CBD7F}"/>
              </a:ext>
            </a:extLst>
          </p:cNvPr>
          <p:cNvGrpSpPr/>
          <p:nvPr/>
        </p:nvGrpSpPr>
        <p:grpSpPr>
          <a:xfrm>
            <a:off x="956189" y="2967334"/>
            <a:ext cx="1881141" cy="461665"/>
            <a:chOff x="5120849" y="3017520"/>
            <a:chExt cx="2879148" cy="533400"/>
          </a:xfrm>
          <a:effectLst>
            <a:glow rad="228600">
              <a:srgbClr val="00F1FF">
                <a:alpha val="40000"/>
              </a:srgbClr>
            </a:glow>
          </a:effectLst>
        </p:grpSpPr>
        <p:cxnSp>
          <p:nvCxnSpPr>
            <p:cNvPr id="24" name="Conector recto 23">
              <a:extLst>
                <a:ext uri="{FF2B5EF4-FFF2-40B4-BE49-F238E27FC236}">
                  <a16:creationId xmlns:a16="http://schemas.microsoft.com/office/drawing/2014/main" id="{E2072E24-3E13-53C9-4124-8735E9B3540A}"/>
                </a:ext>
              </a:extLst>
            </p:cNvPr>
            <p:cNvCxnSpPr>
              <a:cxnSpLocks/>
            </p:cNvCxnSpPr>
            <p:nvPr/>
          </p:nvCxnSpPr>
          <p:spPr>
            <a:xfrm>
              <a:off x="5120849" y="3550920"/>
              <a:ext cx="1691431" cy="0"/>
            </a:xfrm>
            <a:prstGeom prst="line">
              <a:avLst/>
            </a:prstGeom>
            <a:ln w="28575">
              <a:solidFill>
                <a:schemeClr val="bg1"/>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25" name="Conector recto 24">
              <a:extLst>
                <a:ext uri="{FF2B5EF4-FFF2-40B4-BE49-F238E27FC236}">
                  <a16:creationId xmlns:a16="http://schemas.microsoft.com/office/drawing/2014/main" id="{6571AFCD-BC3C-5B8C-7590-748045A44C0B}"/>
                </a:ext>
              </a:extLst>
            </p:cNvPr>
            <p:cNvCxnSpPr>
              <a:cxnSpLocks/>
            </p:cNvCxnSpPr>
            <p:nvPr/>
          </p:nvCxnSpPr>
          <p:spPr>
            <a:xfrm flipV="1">
              <a:off x="6812280" y="3017520"/>
              <a:ext cx="259080" cy="533400"/>
            </a:xfrm>
            <a:prstGeom prst="line">
              <a:avLst/>
            </a:prstGeom>
            <a:ln w="28575">
              <a:solidFill>
                <a:schemeClr val="bg1"/>
              </a:solidFill>
              <a:tailEnd type="oval"/>
            </a:ln>
          </p:spPr>
          <p:style>
            <a:lnRef idx="1">
              <a:schemeClr val="accent2"/>
            </a:lnRef>
            <a:fillRef idx="0">
              <a:schemeClr val="accent2"/>
            </a:fillRef>
            <a:effectRef idx="0">
              <a:schemeClr val="accent2"/>
            </a:effectRef>
            <a:fontRef idx="minor">
              <a:schemeClr val="tx1"/>
            </a:fontRef>
          </p:style>
        </p:cxnSp>
        <p:cxnSp>
          <p:nvCxnSpPr>
            <p:cNvPr id="26" name="Conector recto 25">
              <a:extLst>
                <a:ext uri="{FF2B5EF4-FFF2-40B4-BE49-F238E27FC236}">
                  <a16:creationId xmlns:a16="http://schemas.microsoft.com/office/drawing/2014/main" id="{BDAE3A95-6881-70A1-11C6-965A495D1899}"/>
                </a:ext>
              </a:extLst>
            </p:cNvPr>
            <p:cNvCxnSpPr>
              <a:cxnSpLocks/>
            </p:cNvCxnSpPr>
            <p:nvPr/>
          </p:nvCxnSpPr>
          <p:spPr>
            <a:xfrm>
              <a:off x="7071360" y="3017520"/>
              <a:ext cx="928637" cy="0"/>
            </a:xfrm>
            <a:prstGeom prst="line">
              <a:avLst/>
            </a:prstGeom>
            <a:ln w="28575">
              <a:solidFill>
                <a:schemeClr val="bg1"/>
              </a:solidFill>
              <a:tailEnd type="oval"/>
            </a:ln>
          </p:spPr>
          <p:style>
            <a:lnRef idx="1">
              <a:schemeClr val="accent2"/>
            </a:lnRef>
            <a:fillRef idx="0">
              <a:schemeClr val="accent2"/>
            </a:fillRef>
            <a:effectRef idx="0">
              <a:schemeClr val="accent2"/>
            </a:effectRef>
            <a:fontRef idx="minor">
              <a:schemeClr val="tx1"/>
            </a:fontRef>
          </p:style>
        </p:cxnSp>
      </p:grpSp>
      <p:sp>
        <p:nvSpPr>
          <p:cNvPr id="27" name="CuadroTexto 26">
            <a:extLst>
              <a:ext uri="{FF2B5EF4-FFF2-40B4-BE49-F238E27FC236}">
                <a16:creationId xmlns:a16="http://schemas.microsoft.com/office/drawing/2014/main" id="{F4980541-A99B-E1FD-BCFC-A60BA2097147}"/>
              </a:ext>
            </a:extLst>
          </p:cNvPr>
          <p:cNvSpPr txBox="1"/>
          <p:nvPr/>
        </p:nvSpPr>
        <p:spPr>
          <a:xfrm>
            <a:off x="4014027" y="214973"/>
            <a:ext cx="4653990" cy="523220"/>
          </a:xfrm>
          <a:prstGeom prst="rect">
            <a:avLst/>
          </a:prstGeom>
          <a:noFill/>
          <a:effectLst>
            <a:glow rad="228600">
              <a:srgbClr val="00F1FF">
                <a:alpha val="40000"/>
              </a:srgbClr>
            </a:glow>
          </a:effectLst>
        </p:spPr>
        <p:txBody>
          <a:bodyPr wrap="square" rtlCol="0">
            <a:spAutoFit/>
          </a:bodyPr>
          <a:lstStyle/>
          <a:p>
            <a:r>
              <a:rPr lang="es-CO" sz="2800" dirty="0">
                <a:solidFill>
                  <a:srgbClr val="00F1FF"/>
                </a:solidFill>
                <a:latin typeface="Raleway Black" pitchFamily="2" charset="0"/>
              </a:rPr>
              <a:t>ANTECEDENTE TEÓRICO</a:t>
            </a:r>
            <a:endParaRPr lang="en-US" sz="2800" dirty="0">
              <a:solidFill>
                <a:srgbClr val="00F1FF"/>
              </a:solidFill>
              <a:latin typeface="Raleway Black" pitchFamily="2" charset="0"/>
            </a:endParaRPr>
          </a:p>
        </p:txBody>
      </p:sp>
      <p:pic>
        <p:nvPicPr>
          <p:cNvPr id="2" name="Imagen 1">
            <a:extLst>
              <a:ext uri="{FF2B5EF4-FFF2-40B4-BE49-F238E27FC236}">
                <a16:creationId xmlns:a16="http://schemas.microsoft.com/office/drawing/2014/main" id="{0A2AE551-3CEA-9593-466A-39938953B98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3" name="CuadroTexto 2">
            <a:extLst>
              <a:ext uri="{FF2B5EF4-FFF2-40B4-BE49-F238E27FC236}">
                <a16:creationId xmlns:a16="http://schemas.microsoft.com/office/drawing/2014/main" id="{122B3866-391A-0DD1-55EC-BD5BA30F30D8}"/>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4" name="Marco 3">
            <a:extLst>
              <a:ext uri="{FF2B5EF4-FFF2-40B4-BE49-F238E27FC236}">
                <a16:creationId xmlns:a16="http://schemas.microsoft.com/office/drawing/2014/main" id="{2D3947A1-9DF3-F0F0-8DBB-D74B22B3B341}"/>
              </a:ext>
            </a:extLst>
          </p:cNvPr>
          <p:cNvSpPr/>
          <p:nvPr/>
        </p:nvSpPr>
        <p:spPr>
          <a:xfrm rot="13656108" flipH="1" flipV="1">
            <a:off x="9658377" y="1747237"/>
            <a:ext cx="3747164" cy="3363526"/>
          </a:xfrm>
          <a:prstGeom prst="frame">
            <a:avLst>
              <a:gd name="adj1" fmla="val 17453"/>
            </a:avLst>
          </a:prstGeom>
          <a:noFill/>
          <a:ln w="12700">
            <a:solidFill>
              <a:schemeClr val="bg1">
                <a:alpha val="56000"/>
              </a:schemeClr>
            </a:solidFill>
          </a:ln>
          <a:effectLst>
            <a:glow rad="203200">
              <a:srgbClr val="00F1FF"/>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1" name="CuadroTexto 30">
            <a:extLst>
              <a:ext uri="{FF2B5EF4-FFF2-40B4-BE49-F238E27FC236}">
                <a16:creationId xmlns:a16="http://schemas.microsoft.com/office/drawing/2014/main" id="{FA8B308A-87AA-D965-BB48-CAABFC56BDDD}"/>
              </a:ext>
            </a:extLst>
          </p:cNvPr>
          <p:cNvSpPr txBox="1"/>
          <p:nvPr/>
        </p:nvSpPr>
        <p:spPr>
          <a:xfrm>
            <a:off x="3104505" y="2063148"/>
            <a:ext cx="6856906" cy="3170099"/>
          </a:xfrm>
          <a:prstGeom prst="rect">
            <a:avLst/>
          </a:prstGeom>
          <a:noFill/>
        </p:spPr>
        <p:txBody>
          <a:bodyPr wrap="square" rtlCol="0">
            <a:spAutoFit/>
          </a:bodyPr>
          <a:lstStyle/>
          <a:p>
            <a:pPr algn="just"/>
            <a:r>
              <a:rPr lang="en-US" sz="2000" dirty="0" err="1">
                <a:solidFill>
                  <a:schemeClr val="bg1"/>
                </a:solidFill>
                <a:latin typeface="Raleway Black" pitchFamily="2" charset="0"/>
                <a:ea typeface="Open Sans SemiBold" panose="020B0706030804020204" pitchFamily="34" charset="0"/>
                <a:cs typeface="Open Sans SemiBold" panose="020B0706030804020204" pitchFamily="34" charset="0"/>
              </a:rPr>
              <a:t>Algunas</a:t>
            </a:r>
            <a:r>
              <a:rPr lang="en-US" sz="2000" dirty="0">
                <a:solidFill>
                  <a:schemeClr val="bg1"/>
                </a:solidFill>
                <a:latin typeface="Raleway Black" pitchFamily="2" charset="0"/>
                <a:ea typeface="Open Sans SemiBold" panose="020B0706030804020204" pitchFamily="34" charset="0"/>
                <a:cs typeface="Open Sans SemiBold" panose="020B0706030804020204" pitchFamily="34" charset="0"/>
              </a:rPr>
              <a:t> de la </a:t>
            </a:r>
            <a:r>
              <a:rPr lang="en-US" sz="2000" dirty="0" err="1">
                <a:solidFill>
                  <a:schemeClr val="bg1"/>
                </a:solidFill>
                <a:latin typeface="Raleway Black" pitchFamily="2" charset="0"/>
                <a:ea typeface="Open Sans SemiBold" panose="020B0706030804020204" pitchFamily="34" charset="0"/>
                <a:cs typeface="Open Sans SemiBold" panose="020B0706030804020204" pitchFamily="34" charset="0"/>
              </a:rPr>
              <a:t>caracteristicas</a:t>
            </a:r>
            <a:r>
              <a:rPr lang="en-US" sz="2000" dirty="0">
                <a:solidFill>
                  <a:schemeClr val="bg1"/>
                </a:solidFill>
                <a:latin typeface="Raleway Black" pitchFamily="2" charset="0"/>
                <a:ea typeface="Open Sans SemiBold" panose="020B0706030804020204" pitchFamily="34" charset="0"/>
                <a:cs typeface="Open Sans SemiBold" panose="020B0706030804020204" pitchFamily="34" charset="0"/>
              </a:rPr>
              <a:t> mas </a:t>
            </a:r>
            <a:r>
              <a:rPr lang="en-US" sz="2000" dirty="0" err="1">
                <a:solidFill>
                  <a:schemeClr val="bg1"/>
                </a:solidFill>
                <a:latin typeface="Raleway Black" pitchFamily="2" charset="0"/>
                <a:ea typeface="Open Sans SemiBold" panose="020B0706030804020204" pitchFamily="34" charset="0"/>
                <a:cs typeface="Open Sans SemiBold" panose="020B0706030804020204" pitchFamily="34" charset="0"/>
              </a:rPr>
              <a:t>importantes</a:t>
            </a:r>
            <a:r>
              <a:rPr lang="en-US" sz="2000" dirty="0">
                <a:solidFill>
                  <a:schemeClr val="bg1"/>
                </a:solidFill>
                <a:latin typeface="Raleway Black" pitchFamily="2" charset="0"/>
                <a:ea typeface="Open Sans SemiBold" panose="020B0706030804020204" pitchFamily="34" charset="0"/>
                <a:cs typeface="Open Sans SemiBold" panose="020B0706030804020204" pitchFamily="34" charset="0"/>
              </a:rPr>
              <a:t> que </a:t>
            </a:r>
            <a:r>
              <a:rPr lang="en-US" sz="2000" dirty="0" err="1">
                <a:solidFill>
                  <a:schemeClr val="bg1"/>
                </a:solidFill>
                <a:latin typeface="Raleway Black" pitchFamily="2" charset="0"/>
                <a:ea typeface="Open Sans SemiBold" panose="020B0706030804020204" pitchFamily="34" charset="0"/>
                <a:cs typeface="Open Sans SemiBold" panose="020B0706030804020204" pitchFamily="34" charset="0"/>
              </a:rPr>
              <a:t>tiene</a:t>
            </a:r>
            <a:r>
              <a:rPr lang="en-US" sz="2000" dirty="0">
                <a:solidFill>
                  <a:schemeClr val="bg1"/>
                </a:solidFill>
                <a:latin typeface="Raleway Black" pitchFamily="2" charset="0"/>
                <a:ea typeface="Open Sans SemiBold" panose="020B0706030804020204" pitchFamily="34" charset="0"/>
                <a:cs typeface="Open Sans SemiBold" panose="020B0706030804020204" pitchFamily="34" charset="0"/>
              </a:rPr>
              <a:t> un </a:t>
            </a:r>
            <a:r>
              <a:rPr lang="en-US" sz="2000" dirty="0" err="1">
                <a:solidFill>
                  <a:schemeClr val="bg1"/>
                </a:solidFill>
                <a:latin typeface="Raleway Black" pitchFamily="2" charset="0"/>
                <a:ea typeface="Open Sans SemiBold" panose="020B0706030804020204" pitchFamily="34" charset="0"/>
                <a:cs typeface="Open Sans SemiBold" panose="020B0706030804020204" pitchFamily="34" charset="0"/>
              </a:rPr>
              <a:t>modelo</a:t>
            </a:r>
            <a:r>
              <a:rPr lang="en-US" sz="2000" dirty="0">
                <a:solidFill>
                  <a:schemeClr val="bg1"/>
                </a:solidFill>
                <a:latin typeface="Raleway Black" pitchFamily="2" charset="0"/>
                <a:ea typeface="Open Sans SemiBold" panose="020B0706030804020204" pitchFamily="34" charset="0"/>
                <a:cs typeface="Open Sans SemiBold" panose="020B0706030804020204" pitchFamily="34" charset="0"/>
              </a:rPr>
              <a:t> de </a:t>
            </a:r>
            <a:r>
              <a:rPr lang="en-US" sz="2000" dirty="0" err="1">
                <a:solidFill>
                  <a:schemeClr val="bg1"/>
                </a:solidFill>
                <a:latin typeface="Raleway Black" pitchFamily="2" charset="0"/>
                <a:ea typeface="Open Sans SemiBold" panose="020B0706030804020204" pitchFamily="34" charset="0"/>
                <a:cs typeface="Open Sans SemiBold" panose="020B0706030804020204" pitchFamily="34" charset="0"/>
              </a:rPr>
              <a:t>inteligencia</a:t>
            </a:r>
            <a:r>
              <a:rPr lang="en-US" sz="2000" dirty="0">
                <a:solidFill>
                  <a:schemeClr val="bg1"/>
                </a:solidFill>
                <a:latin typeface="Raleway Black" pitchFamily="2" charset="0"/>
                <a:ea typeface="Open Sans SemiBold" panose="020B0706030804020204" pitchFamily="34" charset="0"/>
                <a:cs typeface="Open Sans SemiBold" panose="020B0706030804020204" pitchFamily="34" charset="0"/>
              </a:rPr>
              <a:t> artificial son :</a:t>
            </a:r>
          </a:p>
          <a:p>
            <a:pPr algn="just"/>
            <a:endParaRPr lang="en-US" sz="2000" dirty="0">
              <a:solidFill>
                <a:schemeClr val="bg1"/>
              </a:solidFill>
              <a:latin typeface="Raleway Black" pitchFamily="2" charset="0"/>
              <a:ea typeface="Open Sans SemiBold" panose="020B0706030804020204" pitchFamily="34" charset="0"/>
              <a:cs typeface="Open Sans SemiBold" panose="020B0706030804020204" pitchFamily="34" charset="0"/>
            </a:endParaRPr>
          </a:p>
          <a:p>
            <a:pPr marL="2171700" lvl="4" indent="-342900">
              <a:buFont typeface="Arial" panose="020B0604020202020204" pitchFamily="34" charset="0"/>
              <a:buChar char="•"/>
            </a:pPr>
            <a:r>
              <a:rPr lang="en-US" sz="2000" dirty="0" err="1">
                <a:solidFill>
                  <a:schemeClr val="bg1"/>
                </a:solidFill>
                <a:latin typeface="Raleway Black" pitchFamily="2" charset="0"/>
                <a:ea typeface="Open Sans SemiBold" panose="020B0706030804020204" pitchFamily="34" charset="0"/>
                <a:cs typeface="Open Sans SemiBold" panose="020B0706030804020204" pitchFamily="34" charset="0"/>
              </a:rPr>
              <a:t>Capacidad</a:t>
            </a:r>
            <a:r>
              <a:rPr lang="en-US" sz="2000" dirty="0">
                <a:solidFill>
                  <a:schemeClr val="bg1"/>
                </a:solidFill>
                <a:latin typeface="Raleway Black" pitchFamily="2" charset="0"/>
                <a:ea typeface="Open Sans SemiBold" panose="020B0706030804020204" pitchFamily="34" charset="0"/>
                <a:cs typeface="Open Sans SemiBold" panose="020B0706030804020204" pitchFamily="34" charset="0"/>
              </a:rPr>
              <a:t> de </a:t>
            </a:r>
            <a:r>
              <a:rPr lang="en-US" sz="2000" dirty="0" err="1">
                <a:solidFill>
                  <a:schemeClr val="bg1"/>
                </a:solidFill>
                <a:latin typeface="Raleway Black" pitchFamily="2" charset="0"/>
                <a:ea typeface="Open Sans SemiBold" panose="020B0706030804020204" pitchFamily="34" charset="0"/>
                <a:cs typeface="Open Sans SemiBold" panose="020B0706030804020204" pitchFamily="34" charset="0"/>
              </a:rPr>
              <a:t>aprendizaje</a:t>
            </a:r>
            <a:endParaRPr lang="en-US" sz="2000" dirty="0">
              <a:solidFill>
                <a:schemeClr val="bg1"/>
              </a:solidFill>
              <a:latin typeface="Raleway Black" pitchFamily="2" charset="0"/>
              <a:ea typeface="Open Sans SemiBold" panose="020B0706030804020204" pitchFamily="34" charset="0"/>
              <a:cs typeface="Open Sans SemiBold" panose="020B0706030804020204" pitchFamily="34" charset="0"/>
            </a:endParaRPr>
          </a:p>
          <a:p>
            <a:pPr marL="2171700" lvl="4" indent="-342900">
              <a:buFont typeface="Arial" panose="020B0604020202020204" pitchFamily="34" charset="0"/>
              <a:buChar char="•"/>
            </a:pPr>
            <a:r>
              <a:rPr lang="en-US" sz="2000" dirty="0" err="1">
                <a:solidFill>
                  <a:schemeClr val="bg1"/>
                </a:solidFill>
                <a:latin typeface="Raleway Black" pitchFamily="2" charset="0"/>
                <a:ea typeface="Open Sans SemiBold" panose="020B0706030804020204" pitchFamily="34" charset="0"/>
                <a:cs typeface="Open Sans SemiBold" panose="020B0706030804020204" pitchFamily="34" charset="0"/>
              </a:rPr>
              <a:t>Adaptabilidad</a:t>
            </a:r>
            <a:endParaRPr lang="en-US" sz="2000" dirty="0">
              <a:solidFill>
                <a:schemeClr val="bg1"/>
              </a:solidFill>
              <a:latin typeface="Raleway Black" pitchFamily="2" charset="0"/>
              <a:ea typeface="Open Sans SemiBold" panose="020B0706030804020204" pitchFamily="34" charset="0"/>
              <a:cs typeface="Open Sans SemiBold" panose="020B0706030804020204" pitchFamily="34" charset="0"/>
            </a:endParaRPr>
          </a:p>
          <a:p>
            <a:pPr marL="2171700" lvl="4" indent="-342900">
              <a:buFont typeface="Arial" panose="020B0604020202020204" pitchFamily="34" charset="0"/>
              <a:buChar char="•"/>
            </a:pPr>
            <a:r>
              <a:rPr lang="en-US" sz="2000" dirty="0" err="1">
                <a:solidFill>
                  <a:schemeClr val="bg1"/>
                </a:solidFill>
                <a:latin typeface="Raleway Black" pitchFamily="2" charset="0"/>
                <a:ea typeface="Open Sans SemiBold" panose="020B0706030804020204" pitchFamily="34" charset="0"/>
                <a:cs typeface="Open Sans SemiBold" panose="020B0706030804020204" pitchFamily="34" charset="0"/>
              </a:rPr>
              <a:t>Generalizacion</a:t>
            </a:r>
            <a:endParaRPr lang="en-US" sz="2000" dirty="0">
              <a:solidFill>
                <a:schemeClr val="bg1"/>
              </a:solidFill>
              <a:latin typeface="Raleway Black" pitchFamily="2" charset="0"/>
              <a:ea typeface="Open Sans SemiBold" panose="020B0706030804020204" pitchFamily="34" charset="0"/>
              <a:cs typeface="Open Sans SemiBold" panose="020B0706030804020204" pitchFamily="34" charset="0"/>
            </a:endParaRPr>
          </a:p>
          <a:p>
            <a:pPr marL="2171700" lvl="4" indent="-342900">
              <a:buFont typeface="Arial" panose="020B0604020202020204" pitchFamily="34" charset="0"/>
              <a:buChar char="•"/>
            </a:pPr>
            <a:r>
              <a:rPr lang="en-US" sz="2000" dirty="0" err="1">
                <a:solidFill>
                  <a:schemeClr val="bg1"/>
                </a:solidFill>
                <a:latin typeface="Raleway Black" pitchFamily="2" charset="0"/>
                <a:ea typeface="Open Sans SemiBold" panose="020B0706030804020204" pitchFamily="34" charset="0"/>
                <a:cs typeface="Open Sans SemiBold" panose="020B0706030804020204" pitchFamily="34" charset="0"/>
              </a:rPr>
              <a:t>Automatizacion</a:t>
            </a:r>
            <a:endParaRPr lang="en-US" sz="2000" dirty="0">
              <a:solidFill>
                <a:schemeClr val="bg1"/>
              </a:solidFill>
              <a:latin typeface="Raleway Black" pitchFamily="2" charset="0"/>
              <a:ea typeface="Open Sans SemiBold" panose="020B0706030804020204" pitchFamily="34" charset="0"/>
              <a:cs typeface="Open Sans SemiBold" panose="020B0706030804020204" pitchFamily="34" charset="0"/>
            </a:endParaRPr>
          </a:p>
          <a:p>
            <a:pPr marL="2171700" lvl="4" indent="-342900">
              <a:buFont typeface="Arial" panose="020B0604020202020204" pitchFamily="34" charset="0"/>
              <a:buChar char="•"/>
            </a:pPr>
            <a:r>
              <a:rPr lang="en-US" sz="2000" dirty="0" err="1">
                <a:solidFill>
                  <a:schemeClr val="bg1"/>
                </a:solidFill>
                <a:latin typeface="Raleway Black" pitchFamily="2" charset="0"/>
                <a:ea typeface="Open Sans SemiBold" panose="020B0706030804020204" pitchFamily="34" charset="0"/>
                <a:cs typeface="Open Sans SemiBold" panose="020B0706030804020204" pitchFamily="34" charset="0"/>
              </a:rPr>
              <a:t>Escalabilidad</a:t>
            </a:r>
            <a:endParaRPr lang="en-US" sz="2000" dirty="0">
              <a:solidFill>
                <a:schemeClr val="bg1"/>
              </a:solidFill>
              <a:latin typeface="Raleway Black" pitchFamily="2" charset="0"/>
              <a:ea typeface="Open Sans SemiBold" panose="020B0706030804020204" pitchFamily="34" charset="0"/>
              <a:cs typeface="Open Sans SemiBold" panose="020B0706030804020204" pitchFamily="34" charset="0"/>
            </a:endParaRPr>
          </a:p>
          <a:p>
            <a:pPr marL="2171700" lvl="4" indent="-342900">
              <a:buFont typeface="Arial" panose="020B0604020202020204" pitchFamily="34" charset="0"/>
              <a:buChar char="•"/>
            </a:pPr>
            <a:r>
              <a:rPr lang="en-US" sz="2000" dirty="0" err="1">
                <a:solidFill>
                  <a:schemeClr val="bg1"/>
                </a:solidFill>
                <a:latin typeface="Raleway Black" pitchFamily="2" charset="0"/>
                <a:ea typeface="Open Sans SemiBold" panose="020B0706030804020204" pitchFamily="34" charset="0"/>
                <a:cs typeface="Open Sans SemiBold" panose="020B0706030804020204" pitchFamily="34" charset="0"/>
              </a:rPr>
              <a:t>Interpretabilidad</a:t>
            </a:r>
            <a:endParaRPr lang="en-US" sz="2000" dirty="0">
              <a:solidFill>
                <a:schemeClr val="bg1"/>
              </a:solidFill>
              <a:latin typeface="Raleway Black" pitchFamily="2" charset="0"/>
              <a:ea typeface="Open Sans SemiBold" panose="020B0706030804020204" pitchFamily="34" charset="0"/>
              <a:cs typeface="Open Sans SemiBold" panose="020B0706030804020204" pitchFamily="34" charset="0"/>
            </a:endParaRPr>
          </a:p>
          <a:p>
            <a:pPr marL="2171700" lvl="4" indent="-342900">
              <a:buFont typeface="Arial" panose="020B0604020202020204" pitchFamily="34" charset="0"/>
              <a:buChar char="•"/>
            </a:pPr>
            <a:r>
              <a:rPr lang="en-US" sz="2000" dirty="0" err="1">
                <a:solidFill>
                  <a:schemeClr val="bg1"/>
                </a:solidFill>
                <a:latin typeface="Raleway Black" pitchFamily="2" charset="0"/>
                <a:ea typeface="Open Sans SemiBold" panose="020B0706030804020204" pitchFamily="34" charset="0"/>
                <a:cs typeface="Open Sans SemiBold" panose="020B0706030804020204" pitchFamily="34" charset="0"/>
              </a:rPr>
              <a:t>Robustez</a:t>
            </a:r>
            <a:endParaRPr lang="en-US" sz="2000" dirty="0">
              <a:solidFill>
                <a:schemeClr val="bg1"/>
              </a:solidFill>
              <a:latin typeface="Raleway Black" pitchFamily="2" charset="0"/>
              <a:ea typeface="Open Sans SemiBold" panose="020B0706030804020204" pitchFamily="34" charset="0"/>
              <a:cs typeface="Open Sans SemiBold" panose="020B0706030804020204" pitchFamily="34" charset="0"/>
            </a:endParaRPr>
          </a:p>
        </p:txBody>
      </p:sp>
    </p:spTree>
    <p:extLst>
      <p:ext uri="{BB962C8B-B14F-4D97-AF65-F5344CB8AC3E}">
        <p14:creationId xmlns:p14="http://schemas.microsoft.com/office/powerpoint/2010/main" val="46372528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o 5">
            <a:extLst>
              <a:ext uri="{FF2B5EF4-FFF2-40B4-BE49-F238E27FC236}">
                <a16:creationId xmlns:a16="http://schemas.microsoft.com/office/drawing/2014/main" id="{A6325750-8222-65DA-24A4-28CE5B3365AE}"/>
              </a:ext>
            </a:extLst>
          </p:cNvPr>
          <p:cNvSpPr/>
          <p:nvPr/>
        </p:nvSpPr>
        <p:spPr>
          <a:xfrm rot="2700000">
            <a:off x="-1172814" y="1574715"/>
            <a:ext cx="3468704" cy="3346996"/>
          </a:xfrm>
          <a:prstGeom prst="frame">
            <a:avLst>
              <a:gd name="adj1" fmla="val 17453"/>
            </a:avLst>
          </a:prstGeom>
          <a:noFill/>
          <a:ln w="12700">
            <a:solidFill>
              <a:schemeClr val="bg1">
                <a:alpha val="56000"/>
              </a:schemeClr>
            </a:solidFill>
          </a:ln>
          <a:effectLst>
            <a:glow rad="203200">
              <a:srgbClr val="00F1FF"/>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CuadroTexto 8">
            <a:extLst>
              <a:ext uri="{FF2B5EF4-FFF2-40B4-BE49-F238E27FC236}">
                <a16:creationId xmlns:a16="http://schemas.microsoft.com/office/drawing/2014/main" id="{6000D7A3-C136-915E-B6EE-13E2200E6F0C}"/>
              </a:ext>
            </a:extLst>
          </p:cNvPr>
          <p:cNvSpPr txBox="1"/>
          <p:nvPr/>
        </p:nvSpPr>
        <p:spPr>
          <a:xfrm>
            <a:off x="2201625" y="838499"/>
            <a:ext cx="6238655" cy="461665"/>
          </a:xfrm>
          <a:prstGeom prst="rect">
            <a:avLst/>
          </a:prstGeom>
          <a:noFill/>
        </p:spPr>
        <p:txBody>
          <a:bodyPr wrap="square" rtlCol="0">
            <a:spAutoFit/>
          </a:bodyPr>
          <a:lstStyle/>
          <a:p>
            <a:r>
              <a:rPr lang="es-MX" sz="2400" dirty="0">
                <a:solidFill>
                  <a:srgbClr val="00F1FF"/>
                </a:solidFill>
                <a:latin typeface="Raleway Black" pitchFamily="2" charset="0"/>
                <a:ea typeface="Open Sans SemiBold" panose="020B0706030804020204" pitchFamily="34" charset="0"/>
                <a:cs typeface="Open Sans SemiBold" panose="020B0706030804020204" pitchFamily="34" charset="0"/>
              </a:rPr>
              <a:t>Movimiento no </a:t>
            </a:r>
            <a:r>
              <a:rPr lang="es-MX" sz="2400" dirty="0" err="1">
                <a:solidFill>
                  <a:srgbClr val="00F1FF"/>
                </a:solidFill>
                <a:latin typeface="Raleway Black" pitchFamily="2" charset="0"/>
                <a:ea typeface="Open Sans SemiBold" panose="020B0706030804020204" pitchFamily="34" charset="0"/>
                <a:cs typeface="Open Sans SemiBold" panose="020B0706030804020204" pitchFamily="34" charset="0"/>
              </a:rPr>
              <a:t>Code</a:t>
            </a:r>
            <a:endParaRPr lang="en-US" sz="2400" dirty="0">
              <a:solidFill>
                <a:srgbClr val="00F1FF"/>
              </a:solidFill>
              <a:latin typeface="Raleway Black" pitchFamily="2" charset="0"/>
              <a:ea typeface="Open Sans SemiBold" panose="020B0706030804020204" pitchFamily="34" charset="0"/>
              <a:cs typeface="Open Sans SemiBold" panose="020B0706030804020204" pitchFamily="34" charset="0"/>
            </a:endParaRPr>
          </a:p>
        </p:txBody>
      </p:sp>
      <p:grpSp>
        <p:nvGrpSpPr>
          <p:cNvPr id="23" name="Grupo 22">
            <a:extLst>
              <a:ext uri="{FF2B5EF4-FFF2-40B4-BE49-F238E27FC236}">
                <a16:creationId xmlns:a16="http://schemas.microsoft.com/office/drawing/2014/main" id="{7406EA65-FE68-247B-0429-F10B545CBD7F}"/>
              </a:ext>
            </a:extLst>
          </p:cNvPr>
          <p:cNvGrpSpPr/>
          <p:nvPr/>
        </p:nvGrpSpPr>
        <p:grpSpPr>
          <a:xfrm>
            <a:off x="275769" y="2205319"/>
            <a:ext cx="1804296" cy="1192282"/>
            <a:chOff x="5120849" y="3017520"/>
            <a:chExt cx="2879148" cy="533400"/>
          </a:xfrm>
          <a:effectLst>
            <a:glow rad="228600">
              <a:srgbClr val="00F1FF">
                <a:alpha val="40000"/>
              </a:srgbClr>
            </a:glow>
          </a:effectLst>
        </p:grpSpPr>
        <p:cxnSp>
          <p:nvCxnSpPr>
            <p:cNvPr id="24" name="Conector recto 23">
              <a:extLst>
                <a:ext uri="{FF2B5EF4-FFF2-40B4-BE49-F238E27FC236}">
                  <a16:creationId xmlns:a16="http://schemas.microsoft.com/office/drawing/2014/main" id="{E2072E24-3E13-53C9-4124-8735E9B3540A}"/>
                </a:ext>
              </a:extLst>
            </p:cNvPr>
            <p:cNvCxnSpPr>
              <a:cxnSpLocks/>
            </p:cNvCxnSpPr>
            <p:nvPr/>
          </p:nvCxnSpPr>
          <p:spPr>
            <a:xfrm>
              <a:off x="5120849" y="3550920"/>
              <a:ext cx="1691431" cy="0"/>
            </a:xfrm>
            <a:prstGeom prst="line">
              <a:avLst/>
            </a:prstGeom>
            <a:ln w="28575">
              <a:solidFill>
                <a:schemeClr val="bg1"/>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25" name="Conector recto 24">
              <a:extLst>
                <a:ext uri="{FF2B5EF4-FFF2-40B4-BE49-F238E27FC236}">
                  <a16:creationId xmlns:a16="http://schemas.microsoft.com/office/drawing/2014/main" id="{6571AFCD-BC3C-5B8C-7590-748045A44C0B}"/>
                </a:ext>
              </a:extLst>
            </p:cNvPr>
            <p:cNvCxnSpPr>
              <a:cxnSpLocks/>
            </p:cNvCxnSpPr>
            <p:nvPr/>
          </p:nvCxnSpPr>
          <p:spPr>
            <a:xfrm flipV="1">
              <a:off x="6812280" y="3017520"/>
              <a:ext cx="259080" cy="533400"/>
            </a:xfrm>
            <a:prstGeom prst="line">
              <a:avLst/>
            </a:prstGeom>
            <a:ln w="28575">
              <a:solidFill>
                <a:schemeClr val="bg1"/>
              </a:solidFill>
              <a:tailEnd type="oval"/>
            </a:ln>
          </p:spPr>
          <p:style>
            <a:lnRef idx="1">
              <a:schemeClr val="accent2"/>
            </a:lnRef>
            <a:fillRef idx="0">
              <a:schemeClr val="accent2"/>
            </a:fillRef>
            <a:effectRef idx="0">
              <a:schemeClr val="accent2"/>
            </a:effectRef>
            <a:fontRef idx="minor">
              <a:schemeClr val="tx1"/>
            </a:fontRef>
          </p:style>
        </p:cxnSp>
        <p:cxnSp>
          <p:nvCxnSpPr>
            <p:cNvPr id="26" name="Conector recto 25">
              <a:extLst>
                <a:ext uri="{FF2B5EF4-FFF2-40B4-BE49-F238E27FC236}">
                  <a16:creationId xmlns:a16="http://schemas.microsoft.com/office/drawing/2014/main" id="{BDAE3A95-6881-70A1-11C6-965A495D1899}"/>
                </a:ext>
              </a:extLst>
            </p:cNvPr>
            <p:cNvCxnSpPr>
              <a:cxnSpLocks/>
            </p:cNvCxnSpPr>
            <p:nvPr/>
          </p:nvCxnSpPr>
          <p:spPr>
            <a:xfrm>
              <a:off x="7071360" y="3017520"/>
              <a:ext cx="928637" cy="0"/>
            </a:xfrm>
            <a:prstGeom prst="line">
              <a:avLst/>
            </a:prstGeom>
            <a:ln w="28575">
              <a:solidFill>
                <a:schemeClr val="bg1"/>
              </a:solidFill>
              <a:tailEnd type="oval"/>
            </a:ln>
          </p:spPr>
          <p:style>
            <a:lnRef idx="1">
              <a:schemeClr val="accent2"/>
            </a:lnRef>
            <a:fillRef idx="0">
              <a:schemeClr val="accent2"/>
            </a:fillRef>
            <a:effectRef idx="0">
              <a:schemeClr val="accent2"/>
            </a:effectRef>
            <a:fontRef idx="minor">
              <a:schemeClr val="tx1"/>
            </a:fontRef>
          </p:style>
        </p:cxnSp>
      </p:grpSp>
      <p:sp>
        <p:nvSpPr>
          <p:cNvPr id="27" name="CuadroTexto 26">
            <a:extLst>
              <a:ext uri="{FF2B5EF4-FFF2-40B4-BE49-F238E27FC236}">
                <a16:creationId xmlns:a16="http://schemas.microsoft.com/office/drawing/2014/main" id="{F4980541-A99B-E1FD-BCFC-A60BA2097147}"/>
              </a:ext>
            </a:extLst>
          </p:cNvPr>
          <p:cNvSpPr txBox="1"/>
          <p:nvPr/>
        </p:nvSpPr>
        <p:spPr>
          <a:xfrm>
            <a:off x="4014027" y="214973"/>
            <a:ext cx="4653990" cy="523220"/>
          </a:xfrm>
          <a:prstGeom prst="rect">
            <a:avLst/>
          </a:prstGeom>
          <a:noFill/>
          <a:effectLst>
            <a:glow rad="228600">
              <a:srgbClr val="00F1FF">
                <a:alpha val="40000"/>
              </a:srgbClr>
            </a:glow>
          </a:effectLst>
        </p:spPr>
        <p:txBody>
          <a:bodyPr wrap="square" rtlCol="0">
            <a:spAutoFit/>
          </a:bodyPr>
          <a:lstStyle/>
          <a:p>
            <a:r>
              <a:rPr lang="es-CO" sz="2800" dirty="0">
                <a:solidFill>
                  <a:srgbClr val="00F1FF"/>
                </a:solidFill>
                <a:latin typeface="Raleway Black" pitchFamily="2" charset="0"/>
              </a:rPr>
              <a:t>ANTECEDENTE TEÓRICO</a:t>
            </a:r>
            <a:endParaRPr lang="en-US" sz="2800" dirty="0">
              <a:solidFill>
                <a:srgbClr val="00F1FF"/>
              </a:solidFill>
              <a:latin typeface="Raleway Black" pitchFamily="2" charset="0"/>
            </a:endParaRPr>
          </a:p>
        </p:txBody>
      </p:sp>
      <p:pic>
        <p:nvPicPr>
          <p:cNvPr id="2" name="Imagen 1">
            <a:extLst>
              <a:ext uri="{FF2B5EF4-FFF2-40B4-BE49-F238E27FC236}">
                <a16:creationId xmlns:a16="http://schemas.microsoft.com/office/drawing/2014/main" id="{0A2AE551-3CEA-9593-466A-39938953B98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3" name="CuadroTexto 2">
            <a:extLst>
              <a:ext uri="{FF2B5EF4-FFF2-40B4-BE49-F238E27FC236}">
                <a16:creationId xmlns:a16="http://schemas.microsoft.com/office/drawing/2014/main" id="{122B3866-391A-0DD1-55EC-BD5BA30F30D8}"/>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4" name="Marco 3">
            <a:extLst>
              <a:ext uri="{FF2B5EF4-FFF2-40B4-BE49-F238E27FC236}">
                <a16:creationId xmlns:a16="http://schemas.microsoft.com/office/drawing/2014/main" id="{2D3947A1-9DF3-F0F0-8DBB-D74B22B3B341}"/>
              </a:ext>
            </a:extLst>
          </p:cNvPr>
          <p:cNvSpPr/>
          <p:nvPr/>
        </p:nvSpPr>
        <p:spPr>
          <a:xfrm rot="13656108" flipH="1" flipV="1">
            <a:off x="9771770" y="1747236"/>
            <a:ext cx="3747164" cy="3363526"/>
          </a:xfrm>
          <a:prstGeom prst="frame">
            <a:avLst>
              <a:gd name="adj1" fmla="val 17453"/>
            </a:avLst>
          </a:prstGeom>
          <a:noFill/>
          <a:ln w="12700">
            <a:solidFill>
              <a:schemeClr val="bg1">
                <a:alpha val="56000"/>
              </a:schemeClr>
            </a:solidFill>
          </a:ln>
          <a:effectLst>
            <a:glow rad="203200">
              <a:srgbClr val="00F1FF"/>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1" name="CuadroTexto 30">
            <a:extLst>
              <a:ext uri="{FF2B5EF4-FFF2-40B4-BE49-F238E27FC236}">
                <a16:creationId xmlns:a16="http://schemas.microsoft.com/office/drawing/2014/main" id="{FA8B308A-87AA-D965-BB48-CAABFC56BDDD}"/>
              </a:ext>
            </a:extLst>
          </p:cNvPr>
          <p:cNvSpPr txBox="1"/>
          <p:nvPr/>
        </p:nvSpPr>
        <p:spPr>
          <a:xfrm>
            <a:off x="2149653" y="1358521"/>
            <a:ext cx="7962282" cy="1938992"/>
          </a:xfrm>
          <a:prstGeom prst="rect">
            <a:avLst/>
          </a:prstGeom>
          <a:noFill/>
        </p:spPr>
        <p:txBody>
          <a:bodyPr wrap="square" rtlCol="0">
            <a:spAutoFit/>
          </a:bodyPr>
          <a:lstStyle/>
          <a:p>
            <a:pPr algn="just"/>
            <a:r>
              <a:rPr lang="es-MX" sz="2000" dirty="0">
                <a:solidFill>
                  <a:schemeClr val="bg1"/>
                </a:solidFill>
                <a:latin typeface="Raleway Black" pitchFamily="2" charset="0"/>
                <a:ea typeface="Open Sans SemiBold" panose="020B0706030804020204" pitchFamily="34" charset="0"/>
                <a:cs typeface="Open Sans SemiBold" panose="020B0706030804020204" pitchFamily="34" charset="0"/>
              </a:rPr>
              <a:t>No </a:t>
            </a:r>
            <a:r>
              <a:rPr lang="es-MX" sz="2000" dirty="0" err="1">
                <a:solidFill>
                  <a:schemeClr val="bg1"/>
                </a:solidFill>
                <a:latin typeface="Raleway Black" pitchFamily="2" charset="0"/>
                <a:ea typeface="Open Sans SemiBold" panose="020B0706030804020204" pitchFamily="34" charset="0"/>
                <a:cs typeface="Open Sans SemiBold" panose="020B0706030804020204" pitchFamily="34" charset="0"/>
              </a:rPr>
              <a:t>Code</a:t>
            </a:r>
            <a:r>
              <a:rPr lang="es-MX" sz="2000" dirty="0">
                <a:solidFill>
                  <a:schemeClr val="bg1"/>
                </a:solidFill>
                <a:latin typeface="Raleway Black" pitchFamily="2" charset="0"/>
                <a:ea typeface="Open Sans SemiBold" panose="020B0706030804020204" pitchFamily="34" charset="0"/>
                <a:cs typeface="Open Sans SemiBold" panose="020B0706030804020204" pitchFamily="34" charset="0"/>
              </a:rPr>
              <a:t> es una filosofía que quiere cambiar cómo se crean páginas web, aplicaciones o juegos. Sin código. Que cualquiera pueda hacer apps sin programar. </a:t>
            </a:r>
          </a:p>
          <a:p>
            <a:pPr algn="just"/>
            <a:r>
              <a:rPr lang="es-MX" sz="2000" dirty="0">
                <a:solidFill>
                  <a:schemeClr val="bg1"/>
                </a:solidFill>
                <a:latin typeface="Raleway Black" pitchFamily="2" charset="0"/>
                <a:ea typeface="Open Sans SemiBold" panose="020B0706030804020204" pitchFamily="34" charset="0"/>
                <a:cs typeface="Open Sans SemiBold" panose="020B0706030804020204" pitchFamily="34" charset="0"/>
              </a:rPr>
              <a:t>Con el tiempo, esta filosofía ha evolucionado y hoy se apuesta drásticamente por el concepto de No </a:t>
            </a:r>
            <a:r>
              <a:rPr lang="es-MX" sz="2000" dirty="0" err="1">
                <a:solidFill>
                  <a:schemeClr val="bg1"/>
                </a:solidFill>
                <a:latin typeface="Raleway Black" pitchFamily="2" charset="0"/>
                <a:ea typeface="Open Sans SemiBold" panose="020B0706030804020204" pitchFamily="34" charset="0"/>
                <a:cs typeface="Open Sans SemiBold" panose="020B0706030804020204" pitchFamily="34" charset="0"/>
              </a:rPr>
              <a:t>Code</a:t>
            </a:r>
            <a:r>
              <a:rPr lang="es-MX" sz="2000" dirty="0">
                <a:solidFill>
                  <a:schemeClr val="bg1"/>
                </a:solidFill>
                <a:latin typeface="Raleway Black" pitchFamily="2" charset="0"/>
                <a:ea typeface="Open Sans SemiBold" panose="020B0706030804020204" pitchFamily="34" charset="0"/>
                <a:cs typeface="Open Sans SemiBold" panose="020B0706030804020204" pitchFamily="34" charset="0"/>
              </a:rPr>
              <a:t>. El propósito es el mismo</a:t>
            </a:r>
            <a:r>
              <a:rPr lang="es-MX" sz="2000" dirty="0">
                <a:solidFill>
                  <a:srgbClr val="00B0F0"/>
                </a:solidFill>
                <a:latin typeface="Raleway Black" pitchFamily="2" charset="0"/>
                <a:ea typeface="Open Sans SemiBold" panose="020B0706030804020204" pitchFamily="34" charset="0"/>
                <a:cs typeface="Open Sans SemiBold" panose="020B0706030804020204" pitchFamily="34" charset="0"/>
              </a:rPr>
              <a:t>. Que no saber programar no sea un impedimento</a:t>
            </a:r>
            <a:r>
              <a:rPr lang="es-MX" sz="2000" dirty="0">
                <a:solidFill>
                  <a:schemeClr val="bg1"/>
                </a:solidFill>
                <a:latin typeface="Raleway Black" pitchFamily="2" charset="0"/>
                <a:ea typeface="Open Sans SemiBold" panose="020B0706030804020204" pitchFamily="34" charset="0"/>
                <a:cs typeface="Open Sans SemiBold" panose="020B0706030804020204" pitchFamily="34" charset="0"/>
              </a:rPr>
              <a:t>.</a:t>
            </a:r>
          </a:p>
        </p:txBody>
      </p:sp>
      <p:grpSp>
        <p:nvGrpSpPr>
          <p:cNvPr id="7" name="Grupo 6">
            <a:extLst>
              <a:ext uri="{FF2B5EF4-FFF2-40B4-BE49-F238E27FC236}">
                <a16:creationId xmlns:a16="http://schemas.microsoft.com/office/drawing/2014/main" id="{934FE6D3-E465-7A63-9B0D-2F4596B0DBE3}"/>
              </a:ext>
            </a:extLst>
          </p:cNvPr>
          <p:cNvGrpSpPr/>
          <p:nvPr/>
        </p:nvGrpSpPr>
        <p:grpSpPr>
          <a:xfrm flipH="1" flipV="1">
            <a:off x="10636623" y="3741274"/>
            <a:ext cx="1377253" cy="1027681"/>
            <a:chOff x="5120849" y="3017520"/>
            <a:chExt cx="2879148" cy="533400"/>
          </a:xfrm>
          <a:effectLst>
            <a:glow rad="228600">
              <a:srgbClr val="00F1FF">
                <a:alpha val="40000"/>
              </a:srgbClr>
            </a:glow>
          </a:effectLst>
        </p:grpSpPr>
        <p:cxnSp>
          <p:nvCxnSpPr>
            <p:cNvPr id="8" name="Conector recto 7">
              <a:extLst>
                <a:ext uri="{FF2B5EF4-FFF2-40B4-BE49-F238E27FC236}">
                  <a16:creationId xmlns:a16="http://schemas.microsoft.com/office/drawing/2014/main" id="{3E30A337-2726-25CD-BD3A-BD0CF051785C}"/>
                </a:ext>
              </a:extLst>
            </p:cNvPr>
            <p:cNvCxnSpPr>
              <a:cxnSpLocks/>
            </p:cNvCxnSpPr>
            <p:nvPr/>
          </p:nvCxnSpPr>
          <p:spPr>
            <a:xfrm>
              <a:off x="5120849" y="3550920"/>
              <a:ext cx="1691431" cy="0"/>
            </a:xfrm>
            <a:prstGeom prst="line">
              <a:avLst/>
            </a:prstGeom>
            <a:ln w="28575">
              <a:solidFill>
                <a:schemeClr val="bg1"/>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10" name="Conector recto 9">
              <a:extLst>
                <a:ext uri="{FF2B5EF4-FFF2-40B4-BE49-F238E27FC236}">
                  <a16:creationId xmlns:a16="http://schemas.microsoft.com/office/drawing/2014/main" id="{AD0D411E-AC71-281E-2AD2-0CCC99A0B06E}"/>
                </a:ext>
              </a:extLst>
            </p:cNvPr>
            <p:cNvCxnSpPr>
              <a:cxnSpLocks/>
            </p:cNvCxnSpPr>
            <p:nvPr/>
          </p:nvCxnSpPr>
          <p:spPr>
            <a:xfrm flipV="1">
              <a:off x="6812280" y="3017520"/>
              <a:ext cx="259080" cy="533400"/>
            </a:xfrm>
            <a:prstGeom prst="line">
              <a:avLst/>
            </a:prstGeom>
            <a:ln w="28575">
              <a:solidFill>
                <a:schemeClr val="bg1"/>
              </a:solidFill>
              <a:tailEnd type="oval"/>
            </a:ln>
          </p:spPr>
          <p:style>
            <a:lnRef idx="1">
              <a:schemeClr val="accent2"/>
            </a:lnRef>
            <a:fillRef idx="0">
              <a:schemeClr val="accent2"/>
            </a:fillRef>
            <a:effectRef idx="0">
              <a:schemeClr val="accent2"/>
            </a:effectRef>
            <a:fontRef idx="minor">
              <a:schemeClr val="tx1"/>
            </a:fontRef>
          </p:style>
        </p:cxnSp>
        <p:cxnSp>
          <p:nvCxnSpPr>
            <p:cNvPr id="11" name="Conector recto 10">
              <a:extLst>
                <a:ext uri="{FF2B5EF4-FFF2-40B4-BE49-F238E27FC236}">
                  <a16:creationId xmlns:a16="http://schemas.microsoft.com/office/drawing/2014/main" id="{2459D806-BEC3-967D-4E79-F9ABE7D04588}"/>
                </a:ext>
              </a:extLst>
            </p:cNvPr>
            <p:cNvCxnSpPr>
              <a:cxnSpLocks/>
            </p:cNvCxnSpPr>
            <p:nvPr/>
          </p:nvCxnSpPr>
          <p:spPr>
            <a:xfrm>
              <a:off x="7071360" y="3017520"/>
              <a:ext cx="928637" cy="0"/>
            </a:xfrm>
            <a:prstGeom prst="line">
              <a:avLst/>
            </a:prstGeom>
            <a:ln w="28575">
              <a:solidFill>
                <a:schemeClr val="bg1"/>
              </a:solidFill>
              <a:tailEnd type="oval"/>
            </a:ln>
          </p:spPr>
          <p:style>
            <a:lnRef idx="1">
              <a:schemeClr val="accent2"/>
            </a:lnRef>
            <a:fillRef idx="0">
              <a:schemeClr val="accent2"/>
            </a:fillRef>
            <a:effectRef idx="0">
              <a:schemeClr val="accent2"/>
            </a:effectRef>
            <a:fontRef idx="minor">
              <a:schemeClr val="tx1"/>
            </a:fontRef>
          </p:style>
        </p:cxnSp>
      </p:grpSp>
      <p:sp>
        <p:nvSpPr>
          <p:cNvPr id="15" name="CuadroTexto 14">
            <a:extLst>
              <a:ext uri="{FF2B5EF4-FFF2-40B4-BE49-F238E27FC236}">
                <a16:creationId xmlns:a16="http://schemas.microsoft.com/office/drawing/2014/main" id="{93B4D9A6-255B-7838-F33B-90A714621D5F}"/>
              </a:ext>
            </a:extLst>
          </p:cNvPr>
          <p:cNvSpPr txBox="1"/>
          <p:nvPr/>
        </p:nvSpPr>
        <p:spPr>
          <a:xfrm>
            <a:off x="1748898" y="3560487"/>
            <a:ext cx="8763793" cy="2554545"/>
          </a:xfrm>
          <a:prstGeom prst="rect">
            <a:avLst/>
          </a:prstGeom>
          <a:noFill/>
        </p:spPr>
        <p:txBody>
          <a:bodyPr wrap="square" rtlCol="0">
            <a:spAutoFit/>
          </a:bodyPr>
          <a:lstStyle/>
          <a:p>
            <a:pPr algn="just"/>
            <a:r>
              <a:rPr lang="es-MX" sz="2000" dirty="0">
                <a:solidFill>
                  <a:schemeClr val="bg1"/>
                </a:solidFill>
                <a:latin typeface="Raleway Black" pitchFamily="2" charset="0"/>
                <a:ea typeface="Open Sans SemiBold" panose="020B0706030804020204" pitchFamily="34" charset="0"/>
                <a:cs typeface="Open Sans SemiBold" panose="020B0706030804020204" pitchFamily="34" charset="0"/>
              </a:rPr>
              <a:t>Primero fue el movimiento Low </a:t>
            </a:r>
            <a:r>
              <a:rPr lang="es-MX" sz="2000" dirty="0" err="1">
                <a:solidFill>
                  <a:schemeClr val="bg1"/>
                </a:solidFill>
                <a:latin typeface="Raleway Black" pitchFamily="2" charset="0"/>
                <a:ea typeface="Open Sans SemiBold" panose="020B0706030804020204" pitchFamily="34" charset="0"/>
                <a:cs typeface="Open Sans SemiBold" panose="020B0706030804020204" pitchFamily="34" charset="0"/>
              </a:rPr>
              <a:t>Code</a:t>
            </a:r>
            <a:r>
              <a:rPr lang="es-MX" sz="2000" dirty="0">
                <a:solidFill>
                  <a:schemeClr val="bg1"/>
                </a:solidFill>
                <a:latin typeface="Raleway Black" pitchFamily="2" charset="0"/>
                <a:ea typeface="Open Sans SemiBold" panose="020B0706030804020204" pitchFamily="34" charset="0"/>
                <a:cs typeface="Open Sans SemiBold" panose="020B0706030804020204" pitchFamily="34" charset="0"/>
              </a:rPr>
              <a:t>. Este término fue acuñado por la empresa de investigación y asesoría empresarial Forrester </a:t>
            </a:r>
            <a:r>
              <a:rPr lang="es-MX" sz="2000" dirty="0" err="1">
                <a:solidFill>
                  <a:schemeClr val="bg1"/>
                </a:solidFill>
                <a:latin typeface="Raleway Black" pitchFamily="2" charset="0"/>
                <a:ea typeface="Open Sans SemiBold" panose="020B0706030804020204" pitchFamily="34" charset="0"/>
                <a:cs typeface="Open Sans SemiBold" panose="020B0706030804020204" pitchFamily="34" charset="0"/>
              </a:rPr>
              <a:t>Research</a:t>
            </a:r>
            <a:r>
              <a:rPr lang="es-MX" sz="2000" dirty="0">
                <a:solidFill>
                  <a:schemeClr val="bg1"/>
                </a:solidFill>
                <a:latin typeface="Raleway Black" pitchFamily="2" charset="0"/>
                <a:ea typeface="Open Sans SemiBold" panose="020B0706030804020204" pitchFamily="34" charset="0"/>
                <a:cs typeface="Open Sans SemiBold" panose="020B0706030804020204" pitchFamily="34" charset="0"/>
              </a:rPr>
              <a:t>. La idea detrás de este concepto es democratizar el acceso a la creación de aplicaciones y otros proyectos digitales que requieren código de por medio. </a:t>
            </a:r>
            <a:r>
              <a:rPr lang="es-MX" sz="2000" dirty="0">
                <a:solidFill>
                  <a:srgbClr val="00B0F0"/>
                </a:solidFill>
                <a:latin typeface="Raleway Black" pitchFamily="2" charset="0"/>
                <a:ea typeface="Open Sans SemiBold" panose="020B0706030804020204" pitchFamily="34" charset="0"/>
                <a:cs typeface="Open Sans SemiBold" panose="020B0706030804020204" pitchFamily="34" charset="0"/>
              </a:rPr>
              <a:t>No se trata de eliminar a los profesionales del código</a:t>
            </a:r>
            <a:r>
              <a:rPr lang="es-MX" sz="2000" dirty="0">
                <a:solidFill>
                  <a:schemeClr val="bg1"/>
                </a:solidFill>
                <a:latin typeface="Raleway Black" pitchFamily="2" charset="0"/>
                <a:ea typeface="Open Sans SemiBold" panose="020B0706030804020204" pitchFamily="34" charset="0"/>
                <a:cs typeface="Open Sans SemiBold" panose="020B0706030804020204" pitchFamily="34" charset="0"/>
              </a:rPr>
              <a:t>. Sino permitir que cualquier profesional sea capaz de programar sin código. O al menos, con el mínimo código posible.</a:t>
            </a:r>
          </a:p>
        </p:txBody>
      </p:sp>
    </p:spTree>
    <p:extLst>
      <p:ext uri="{BB962C8B-B14F-4D97-AF65-F5344CB8AC3E}">
        <p14:creationId xmlns:p14="http://schemas.microsoft.com/office/powerpoint/2010/main" val="282214313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o 5">
            <a:extLst>
              <a:ext uri="{FF2B5EF4-FFF2-40B4-BE49-F238E27FC236}">
                <a16:creationId xmlns:a16="http://schemas.microsoft.com/office/drawing/2014/main" id="{574890B2-6849-58DC-4362-6D97A2022F05}"/>
              </a:ext>
            </a:extLst>
          </p:cNvPr>
          <p:cNvSpPr/>
          <p:nvPr/>
        </p:nvSpPr>
        <p:spPr>
          <a:xfrm rot="20150460">
            <a:off x="613552" y="6777334"/>
            <a:ext cx="3468704" cy="3346996"/>
          </a:xfrm>
          <a:prstGeom prst="frame">
            <a:avLst>
              <a:gd name="adj1" fmla="val 17453"/>
            </a:avLst>
          </a:prstGeom>
          <a:solidFill>
            <a:srgbClr val="929CA0"/>
          </a:solidFill>
          <a:ln>
            <a:noFill/>
          </a:ln>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Marco 6">
            <a:extLst>
              <a:ext uri="{FF2B5EF4-FFF2-40B4-BE49-F238E27FC236}">
                <a16:creationId xmlns:a16="http://schemas.microsoft.com/office/drawing/2014/main" id="{FC6ABC61-5852-AABB-A16D-4051CECBD36C}"/>
              </a:ext>
            </a:extLst>
          </p:cNvPr>
          <p:cNvSpPr/>
          <p:nvPr/>
        </p:nvSpPr>
        <p:spPr>
          <a:xfrm rot="6903560">
            <a:off x="1425061" y="-2607988"/>
            <a:ext cx="2776936" cy="2679500"/>
          </a:xfrm>
          <a:prstGeom prst="frame">
            <a:avLst>
              <a:gd name="adj1" fmla="val 31126"/>
            </a:avLst>
          </a:prstGeom>
          <a:solidFill>
            <a:srgbClr val="009B90"/>
          </a:solidFill>
          <a:ln>
            <a:noFill/>
          </a:ln>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Marco 7">
            <a:extLst>
              <a:ext uri="{FF2B5EF4-FFF2-40B4-BE49-F238E27FC236}">
                <a16:creationId xmlns:a16="http://schemas.microsoft.com/office/drawing/2014/main" id="{B25B7CBB-5B0D-3F05-D7F3-575EFB2515CF}"/>
              </a:ext>
            </a:extLst>
          </p:cNvPr>
          <p:cNvSpPr/>
          <p:nvPr/>
        </p:nvSpPr>
        <p:spPr>
          <a:xfrm rot="9889402">
            <a:off x="-1910492" y="2755442"/>
            <a:ext cx="1298862" cy="1266716"/>
          </a:xfrm>
          <a:prstGeom prst="frame">
            <a:avLst>
              <a:gd name="adj1" fmla="val 50000"/>
            </a:avLst>
          </a:prstGeom>
          <a:solidFill>
            <a:srgbClr val="EF9B35"/>
          </a:solidFill>
          <a:ln>
            <a:noFill/>
          </a:ln>
          <a:scene3d>
            <a:camera prst="isometricTopUp">
              <a:rot lat="19476219" lon="18883143" rev="909743"/>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CuadroTexto 9">
            <a:extLst>
              <a:ext uri="{FF2B5EF4-FFF2-40B4-BE49-F238E27FC236}">
                <a16:creationId xmlns:a16="http://schemas.microsoft.com/office/drawing/2014/main" id="{5D6C2A9A-6F58-2CC9-E33F-5F46A26A68AC}"/>
              </a:ext>
            </a:extLst>
          </p:cNvPr>
          <p:cNvSpPr txBox="1"/>
          <p:nvPr/>
        </p:nvSpPr>
        <p:spPr>
          <a:xfrm>
            <a:off x="12192000" y="4850129"/>
            <a:ext cx="2840842" cy="523220"/>
          </a:xfrm>
          <a:prstGeom prst="rect">
            <a:avLst/>
          </a:prstGeom>
          <a:noFill/>
        </p:spPr>
        <p:txBody>
          <a:bodyPr wrap="none" rtlCol="0">
            <a:spAutoFit/>
          </a:bodyPr>
          <a:lstStyle/>
          <a:p>
            <a:r>
              <a:rPr lang="es-CO" sz="2800" dirty="0">
                <a:solidFill>
                  <a:schemeClr val="tx1">
                    <a:lumMod val="65000"/>
                    <a:lumOff val="35000"/>
                  </a:schemeClr>
                </a:solidFill>
                <a:latin typeface="Raleway Black" pitchFamily="2" charset="0"/>
                <a:ea typeface="Open Sans SemiBold" panose="020B0706030804020204" pitchFamily="34" charset="0"/>
                <a:cs typeface="Open Sans SemiBold" panose="020B0706030804020204" pitchFamily="34" charset="0"/>
              </a:rPr>
              <a:t>Información 01</a:t>
            </a:r>
            <a:endParaRPr lang="en-US" sz="2800" dirty="0">
              <a:solidFill>
                <a:schemeClr val="tx1">
                  <a:lumMod val="65000"/>
                  <a:lumOff val="35000"/>
                </a:schemeClr>
              </a:solidFill>
              <a:latin typeface="Raleway Black" pitchFamily="2" charset="0"/>
              <a:ea typeface="Open Sans SemiBold" panose="020B0706030804020204" pitchFamily="34" charset="0"/>
              <a:cs typeface="Open Sans SemiBold" panose="020B0706030804020204" pitchFamily="34" charset="0"/>
            </a:endParaRPr>
          </a:p>
        </p:txBody>
      </p:sp>
      <p:sp>
        <p:nvSpPr>
          <p:cNvPr id="11" name="CuadroTexto 10">
            <a:extLst>
              <a:ext uri="{FF2B5EF4-FFF2-40B4-BE49-F238E27FC236}">
                <a16:creationId xmlns:a16="http://schemas.microsoft.com/office/drawing/2014/main" id="{E6364B03-8BE8-6ED5-4CCE-26078AB0B956}"/>
              </a:ext>
            </a:extLst>
          </p:cNvPr>
          <p:cNvSpPr txBox="1"/>
          <p:nvPr/>
        </p:nvSpPr>
        <p:spPr>
          <a:xfrm>
            <a:off x="12192000" y="3248214"/>
            <a:ext cx="2858475" cy="523220"/>
          </a:xfrm>
          <a:prstGeom prst="rect">
            <a:avLst/>
          </a:prstGeom>
          <a:noFill/>
        </p:spPr>
        <p:txBody>
          <a:bodyPr wrap="none" rtlCol="0">
            <a:spAutoFit/>
          </a:bodyPr>
          <a:lstStyle/>
          <a:p>
            <a:r>
              <a:rPr lang="es-CO" sz="2800" dirty="0">
                <a:solidFill>
                  <a:srgbClr val="009A90"/>
                </a:solidFill>
                <a:latin typeface="Raleway Black" pitchFamily="2" charset="0"/>
                <a:ea typeface="Open Sans SemiBold" panose="020B0706030804020204" pitchFamily="34" charset="0"/>
                <a:cs typeface="Open Sans SemiBold" panose="020B0706030804020204" pitchFamily="34" charset="0"/>
              </a:rPr>
              <a:t>Información 02</a:t>
            </a:r>
            <a:endParaRPr lang="en-US" sz="2800" dirty="0">
              <a:solidFill>
                <a:srgbClr val="009A90"/>
              </a:solidFill>
              <a:latin typeface="Raleway Black" pitchFamily="2" charset="0"/>
              <a:ea typeface="Open Sans SemiBold" panose="020B0706030804020204" pitchFamily="34" charset="0"/>
              <a:cs typeface="Open Sans SemiBold" panose="020B0706030804020204" pitchFamily="34" charset="0"/>
            </a:endParaRPr>
          </a:p>
        </p:txBody>
      </p:sp>
      <p:sp>
        <p:nvSpPr>
          <p:cNvPr id="12" name="CuadroTexto 11">
            <a:extLst>
              <a:ext uri="{FF2B5EF4-FFF2-40B4-BE49-F238E27FC236}">
                <a16:creationId xmlns:a16="http://schemas.microsoft.com/office/drawing/2014/main" id="{BBA8378A-01B3-B9B5-4AA8-DE5194191A37}"/>
              </a:ext>
            </a:extLst>
          </p:cNvPr>
          <p:cNvSpPr txBox="1"/>
          <p:nvPr/>
        </p:nvSpPr>
        <p:spPr>
          <a:xfrm>
            <a:off x="12192000" y="1660274"/>
            <a:ext cx="2852063" cy="523220"/>
          </a:xfrm>
          <a:prstGeom prst="rect">
            <a:avLst/>
          </a:prstGeom>
          <a:noFill/>
        </p:spPr>
        <p:txBody>
          <a:bodyPr wrap="none" rtlCol="0">
            <a:spAutoFit/>
          </a:bodyPr>
          <a:lstStyle/>
          <a:p>
            <a:r>
              <a:rPr lang="es-CO" sz="2800" b="1" dirty="0">
                <a:solidFill>
                  <a:srgbClr val="FFC000"/>
                </a:solidFill>
                <a:latin typeface="Raleway Black" pitchFamily="2" charset="0"/>
                <a:ea typeface="Open Sans SemiBold" panose="020B0706030804020204" pitchFamily="34" charset="0"/>
                <a:cs typeface="Open Sans SemiBold" panose="020B0706030804020204" pitchFamily="34" charset="0"/>
              </a:rPr>
              <a:t>Información 03</a:t>
            </a:r>
            <a:endParaRPr lang="en-US" sz="2800" b="1" dirty="0">
              <a:solidFill>
                <a:srgbClr val="FFC000"/>
              </a:solidFill>
              <a:latin typeface="Raleway Black" pitchFamily="2" charset="0"/>
              <a:ea typeface="Open Sans SemiBold" panose="020B0706030804020204" pitchFamily="34" charset="0"/>
              <a:cs typeface="Open Sans SemiBold" panose="020B0706030804020204" pitchFamily="34" charset="0"/>
            </a:endParaRPr>
          </a:p>
        </p:txBody>
      </p:sp>
      <p:sp>
        <p:nvSpPr>
          <p:cNvPr id="13" name="CuadroTexto 12">
            <a:extLst>
              <a:ext uri="{FF2B5EF4-FFF2-40B4-BE49-F238E27FC236}">
                <a16:creationId xmlns:a16="http://schemas.microsoft.com/office/drawing/2014/main" id="{8E9CEBB9-A46D-42C6-45A9-9CFF85F44F97}"/>
              </a:ext>
            </a:extLst>
          </p:cNvPr>
          <p:cNvSpPr txBox="1"/>
          <p:nvPr/>
        </p:nvSpPr>
        <p:spPr>
          <a:xfrm>
            <a:off x="12192000" y="5373349"/>
            <a:ext cx="3969373" cy="830997"/>
          </a:xfrm>
          <a:prstGeom prst="rect">
            <a:avLst/>
          </a:prstGeom>
          <a:noFill/>
        </p:spPr>
        <p:txBody>
          <a:bodyPr wrap="square" rtlCol="0">
            <a:spAutoFit/>
          </a:bodyPr>
          <a:lstStyle>
            <a:defPPr>
              <a:defRPr lang="en-US"/>
            </a:defPPr>
            <a:lvl1pPr algn="just">
              <a:defRPr sz="1600">
                <a:solidFill>
                  <a:schemeClr val="tx1">
                    <a:lumMod val="50000"/>
                    <a:lumOff val="50000"/>
                  </a:schemeClr>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r>
              <a:rPr lang="es-CO" dirty="0"/>
              <a:t>Lorem ipsum dolor sit amet, consectetuer adipiscing elit. Maecenas porttitor congue massa. </a:t>
            </a:r>
            <a:endParaRPr lang="en-US" dirty="0"/>
          </a:p>
        </p:txBody>
      </p:sp>
      <p:sp>
        <p:nvSpPr>
          <p:cNvPr id="14" name="CuadroTexto 13">
            <a:extLst>
              <a:ext uri="{FF2B5EF4-FFF2-40B4-BE49-F238E27FC236}">
                <a16:creationId xmlns:a16="http://schemas.microsoft.com/office/drawing/2014/main" id="{2A0B7788-4EDD-A102-F50A-AA203AACB5A8}"/>
              </a:ext>
            </a:extLst>
          </p:cNvPr>
          <p:cNvSpPr txBox="1"/>
          <p:nvPr/>
        </p:nvSpPr>
        <p:spPr>
          <a:xfrm>
            <a:off x="12192001" y="3749307"/>
            <a:ext cx="4051656" cy="830997"/>
          </a:xfrm>
          <a:prstGeom prst="rect">
            <a:avLst/>
          </a:prstGeom>
          <a:noFill/>
        </p:spPr>
        <p:txBody>
          <a:bodyPr wrap="square" rtlCol="0">
            <a:spAutoFit/>
          </a:bodyPr>
          <a:lstStyle>
            <a:defPPr>
              <a:defRPr lang="en-US"/>
            </a:defPPr>
            <a:lvl1pPr algn="just">
              <a:defRPr sz="1600">
                <a:solidFill>
                  <a:schemeClr val="tx1">
                    <a:lumMod val="50000"/>
                    <a:lumOff val="50000"/>
                  </a:schemeClr>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r>
              <a:rPr lang="es-CO" dirty="0"/>
              <a:t>Lorem ipsum dolor sit amet, consectetuer adipiscing elit. Maecenas porttitor congue massa. </a:t>
            </a:r>
            <a:endParaRPr lang="en-US" dirty="0"/>
          </a:p>
        </p:txBody>
      </p:sp>
      <p:sp>
        <p:nvSpPr>
          <p:cNvPr id="15" name="CuadroTexto 14">
            <a:extLst>
              <a:ext uri="{FF2B5EF4-FFF2-40B4-BE49-F238E27FC236}">
                <a16:creationId xmlns:a16="http://schemas.microsoft.com/office/drawing/2014/main" id="{98DF08A6-30CB-BA1C-E2DF-0370D45DFA38}"/>
              </a:ext>
            </a:extLst>
          </p:cNvPr>
          <p:cNvSpPr txBox="1"/>
          <p:nvPr/>
        </p:nvSpPr>
        <p:spPr>
          <a:xfrm>
            <a:off x="12216890" y="2125265"/>
            <a:ext cx="4150909" cy="830997"/>
          </a:xfrm>
          <a:prstGeom prst="rect">
            <a:avLst/>
          </a:prstGeom>
          <a:noFill/>
        </p:spPr>
        <p:txBody>
          <a:bodyPr wrap="square" rtlCol="0">
            <a:spAutoFit/>
          </a:bodyPr>
          <a:lstStyle/>
          <a:p>
            <a:pPr algn="just"/>
            <a:r>
              <a:rPr lang="es-CO" sz="1600" dirty="0">
                <a:solidFill>
                  <a:schemeClr val="tx1">
                    <a:lumMod val="50000"/>
                    <a:lumOff val="50000"/>
                  </a:schemeClr>
                </a:solidFill>
                <a:latin typeface="Open Sans SemiBold" panose="020B0706030804020204" pitchFamily="34" charset="0"/>
                <a:ea typeface="Open Sans SemiBold" panose="020B0706030804020204" pitchFamily="34" charset="0"/>
                <a:cs typeface="Open Sans SemiBold" panose="020B0706030804020204" pitchFamily="34" charset="0"/>
              </a:rPr>
              <a:t>Lorem ipsum dolor sit amet, consectetuer adipiscing elit. Maecenas porttitor congue massa. </a:t>
            </a:r>
            <a:endParaRPr lang="en-US" sz="1600" dirty="0">
              <a:solidFill>
                <a:schemeClr val="tx1">
                  <a:lumMod val="50000"/>
                  <a:lumOff val="50000"/>
                </a:schemeClr>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grpSp>
        <p:nvGrpSpPr>
          <p:cNvPr id="2" name="Grupo 1">
            <a:extLst>
              <a:ext uri="{FF2B5EF4-FFF2-40B4-BE49-F238E27FC236}">
                <a16:creationId xmlns:a16="http://schemas.microsoft.com/office/drawing/2014/main" id="{D0684625-07F3-9A7B-CB3B-C7E0DA365720}"/>
              </a:ext>
            </a:extLst>
          </p:cNvPr>
          <p:cNvGrpSpPr/>
          <p:nvPr/>
        </p:nvGrpSpPr>
        <p:grpSpPr>
          <a:xfrm>
            <a:off x="-1874312" y="1776645"/>
            <a:ext cx="1645920" cy="533400"/>
            <a:chOff x="6096000" y="3017520"/>
            <a:chExt cx="1645920" cy="533400"/>
          </a:xfrm>
        </p:grpSpPr>
        <p:cxnSp>
          <p:nvCxnSpPr>
            <p:cNvPr id="3" name="Conector recto 2">
              <a:extLst>
                <a:ext uri="{FF2B5EF4-FFF2-40B4-BE49-F238E27FC236}">
                  <a16:creationId xmlns:a16="http://schemas.microsoft.com/office/drawing/2014/main" id="{5DAA5603-4AB7-E7B2-7EC7-56C03F91355F}"/>
                </a:ext>
              </a:extLst>
            </p:cNvPr>
            <p:cNvCxnSpPr>
              <a:cxnSpLocks/>
            </p:cNvCxnSpPr>
            <p:nvPr/>
          </p:nvCxnSpPr>
          <p:spPr>
            <a:xfrm>
              <a:off x="6096000" y="3550920"/>
              <a:ext cx="716280" cy="0"/>
            </a:xfrm>
            <a:prstGeom prst="line">
              <a:avLst/>
            </a:prstGeom>
            <a:ln w="28575">
              <a:solidFill>
                <a:srgbClr val="EB9734"/>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4" name="Conector recto 3">
              <a:extLst>
                <a:ext uri="{FF2B5EF4-FFF2-40B4-BE49-F238E27FC236}">
                  <a16:creationId xmlns:a16="http://schemas.microsoft.com/office/drawing/2014/main" id="{370E3F82-FD03-B086-448D-EA3A0CEED72A}"/>
                </a:ext>
              </a:extLst>
            </p:cNvPr>
            <p:cNvCxnSpPr>
              <a:cxnSpLocks/>
            </p:cNvCxnSpPr>
            <p:nvPr/>
          </p:nvCxnSpPr>
          <p:spPr>
            <a:xfrm flipV="1">
              <a:off x="6812280" y="3017520"/>
              <a:ext cx="259080" cy="533400"/>
            </a:xfrm>
            <a:prstGeom prst="line">
              <a:avLst/>
            </a:prstGeom>
            <a:ln w="28575">
              <a:solidFill>
                <a:srgbClr val="EB9734"/>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5" name="Conector recto 4">
              <a:extLst>
                <a:ext uri="{FF2B5EF4-FFF2-40B4-BE49-F238E27FC236}">
                  <a16:creationId xmlns:a16="http://schemas.microsoft.com/office/drawing/2014/main" id="{12EC1A90-9226-0175-F179-D15E12D44378}"/>
                </a:ext>
              </a:extLst>
            </p:cNvPr>
            <p:cNvCxnSpPr>
              <a:cxnSpLocks/>
            </p:cNvCxnSpPr>
            <p:nvPr/>
          </p:nvCxnSpPr>
          <p:spPr>
            <a:xfrm>
              <a:off x="7071360" y="3017520"/>
              <a:ext cx="670560" cy="0"/>
            </a:xfrm>
            <a:prstGeom prst="line">
              <a:avLst/>
            </a:prstGeom>
            <a:ln w="28575">
              <a:solidFill>
                <a:srgbClr val="EB9734"/>
              </a:solidFill>
              <a:headEnd type="oval"/>
              <a:tailEnd type="oval"/>
            </a:ln>
          </p:spPr>
          <p:style>
            <a:lnRef idx="1">
              <a:schemeClr val="accent2"/>
            </a:lnRef>
            <a:fillRef idx="0">
              <a:schemeClr val="accent2"/>
            </a:fillRef>
            <a:effectRef idx="0">
              <a:schemeClr val="accent2"/>
            </a:effectRef>
            <a:fontRef idx="minor">
              <a:schemeClr val="tx1"/>
            </a:fontRef>
          </p:style>
        </p:cxnSp>
      </p:grpSp>
      <p:grpSp>
        <p:nvGrpSpPr>
          <p:cNvPr id="9" name="Grupo 8">
            <a:extLst>
              <a:ext uri="{FF2B5EF4-FFF2-40B4-BE49-F238E27FC236}">
                <a16:creationId xmlns:a16="http://schemas.microsoft.com/office/drawing/2014/main" id="{5E6707C5-F6F1-8A91-3BD9-21E23CBDEB3A}"/>
              </a:ext>
            </a:extLst>
          </p:cNvPr>
          <p:cNvGrpSpPr/>
          <p:nvPr/>
        </p:nvGrpSpPr>
        <p:grpSpPr>
          <a:xfrm>
            <a:off x="-2435471" y="3636687"/>
            <a:ext cx="2348819" cy="533400"/>
            <a:chOff x="5651178" y="3017520"/>
            <a:chExt cx="2348819" cy="533400"/>
          </a:xfrm>
        </p:grpSpPr>
        <p:cxnSp>
          <p:nvCxnSpPr>
            <p:cNvPr id="16" name="Conector recto 15">
              <a:extLst>
                <a:ext uri="{FF2B5EF4-FFF2-40B4-BE49-F238E27FC236}">
                  <a16:creationId xmlns:a16="http://schemas.microsoft.com/office/drawing/2014/main" id="{6838BA70-5BE0-1AAB-272C-5D9139645C4A}"/>
                </a:ext>
              </a:extLst>
            </p:cNvPr>
            <p:cNvCxnSpPr>
              <a:cxnSpLocks/>
            </p:cNvCxnSpPr>
            <p:nvPr/>
          </p:nvCxnSpPr>
          <p:spPr>
            <a:xfrm>
              <a:off x="5651178" y="3550920"/>
              <a:ext cx="1161102" cy="0"/>
            </a:xfrm>
            <a:prstGeom prst="line">
              <a:avLst/>
            </a:prstGeom>
            <a:ln w="28575">
              <a:solidFill>
                <a:srgbClr val="00978D"/>
              </a:solidFill>
              <a:headEnd type="oval"/>
            </a:ln>
          </p:spPr>
          <p:style>
            <a:lnRef idx="1">
              <a:schemeClr val="accent2"/>
            </a:lnRef>
            <a:fillRef idx="0">
              <a:schemeClr val="accent2"/>
            </a:fillRef>
            <a:effectRef idx="0">
              <a:schemeClr val="accent2"/>
            </a:effectRef>
            <a:fontRef idx="minor">
              <a:schemeClr val="tx1"/>
            </a:fontRef>
          </p:style>
        </p:cxnSp>
        <p:cxnSp>
          <p:nvCxnSpPr>
            <p:cNvPr id="17" name="Conector recto 16">
              <a:extLst>
                <a:ext uri="{FF2B5EF4-FFF2-40B4-BE49-F238E27FC236}">
                  <a16:creationId xmlns:a16="http://schemas.microsoft.com/office/drawing/2014/main" id="{E0BCA83F-BC25-54AD-A568-74739C072892}"/>
                </a:ext>
              </a:extLst>
            </p:cNvPr>
            <p:cNvCxnSpPr>
              <a:cxnSpLocks/>
            </p:cNvCxnSpPr>
            <p:nvPr/>
          </p:nvCxnSpPr>
          <p:spPr>
            <a:xfrm flipV="1">
              <a:off x="6812280" y="3017520"/>
              <a:ext cx="259080" cy="533400"/>
            </a:xfrm>
            <a:prstGeom prst="line">
              <a:avLst/>
            </a:prstGeom>
            <a:ln w="28575">
              <a:solidFill>
                <a:srgbClr val="00978D"/>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18" name="Conector recto 17">
              <a:extLst>
                <a:ext uri="{FF2B5EF4-FFF2-40B4-BE49-F238E27FC236}">
                  <a16:creationId xmlns:a16="http://schemas.microsoft.com/office/drawing/2014/main" id="{7F2B1CEA-A7AA-9F2E-BE33-266B2FEF8B8F}"/>
                </a:ext>
              </a:extLst>
            </p:cNvPr>
            <p:cNvCxnSpPr>
              <a:cxnSpLocks/>
            </p:cNvCxnSpPr>
            <p:nvPr/>
          </p:nvCxnSpPr>
          <p:spPr>
            <a:xfrm>
              <a:off x="7071360" y="3017520"/>
              <a:ext cx="928637" cy="0"/>
            </a:xfrm>
            <a:prstGeom prst="line">
              <a:avLst/>
            </a:prstGeom>
            <a:ln w="28575">
              <a:solidFill>
                <a:srgbClr val="00978D"/>
              </a:solidFill>
              <a:tailEnd type="oval"/>
            </a:ln>
          </p:spPr>
          <p:style>
            <a:lnRef idx="1">
              <a:schemeClr val="accent2"/>
            </a:lnRef>
            <a:fillRef idx="0">
              <a:schemeClr val="accent2"/>
            </a:fillRef>
            <a:effectRef idx="0">
              <a:schemeClr val="accent2"/>
            </a:effectRef>
            <a:fontRef idx="minor">
              <a:schemeClr val="tx1"/>
            </a:fontRef>
          </p:style>
        </p:cxnSp>
      </p:grpSp>
      <p:grpSp>
        <p:nvGrpSpPr>
          <p:cNvPr id="22" name="Grupo 21">
            <a:extLst>
              <a:ext uri="{FF2B5EF4-FFF2-40B4-BE49-F238E27FC236}">
                <a16:creationId xmlns:a16="http://schemas.microsoft.com/office/drawing/2014/main" id="{E57E67D4-32F3-F8AF-ECC0-250D2F43AD9C}"/>
              </a:ext>
            </a:extLst>
          </p:cNvPr>
          <p:cNvGrpSpPr/>
          <p:nvPr/>
        </p:nvGrpSpPr>
        <p:grpSpPr>
          <a:xfrm>
            <a:off x="-3107540" y="5029850"/>
            <a:ext cx="2879148" cy="533400"/>
            <a:chOff x="5120849" y="3017520"/>
            <a:chExt cx="2879148" cy="533400"/>
          </a:xfrm>
        </p:grpSpPr>
        <p:cxnSp>
          <p:nvCxnSpPr>
            <p:cNvPr id="23" name="Conector recto 22">
              <a:extLst>
                <a:ext uri="{FF2B5EF4-FFF2-40B4-BE49-F238E27FC236}">
                  <a16:creationId xmlns:a16="http://schemas.microsoft.com/office/drawing/2014/main" id="{BB7DBEC1-D575-FFE5-CC80-D3FEFB49FFA8}"/>
                </a:ext>
              </a:extLst>
            </p:cNvPr>
            <p:cNvCxnSpPr>
              <a:cxnSpLocks/>
            </p:cNvCxnSpPr>
            <p:nvPr/>
          </p:nvCxnSpPr>
          <p:spPr>
            <a:xfrm>
              <a:off x="5120849" y="3550920"/>
              <a:ext cx="1691431" cy="0"/>
            </a:xfrm>
            <a:prstGeom prst="line">
              <a:avLst/>
            </a:prstGeom>
            <a:ln w="28575">
              <a:solidFill>
                <a:srgbClr val="8F999D"/>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24" name="Conector recto 23">
              <a:extLst>
                <a:ext uri="{FF2B5EF4-FFF2-40B4-BE49-F238E27FC236}">
                  <a16:creationId xmlns:a16="http://schemas.microsoft.com/office/drawing/2014/main" id="{5CCC6452-CA0A-CB66-9D26-1A151CE74DAA}"/>
                </a:ext>
              </a:extLst>
            </p:cNvPr>
            <p:cNvCxnSpPr>
              <a:cxnSpLocks/>
            </p:cNvCxnSpPr>
            <p:nvPr/>
          </p:nvCxnSpPr>
          <p:spPr>
            <a:xfrm flipV="1">
              <a:off x="6812280" y="3017520"/>
              <a:ext cx="259080" cy="533400"/>
            </a:xfrm>
            <a:prstGeom prst="line">
              <a:avLst/>
            </a:prstGeom>
            <a:ln w="28575">
              <a:solidFill>
                <a:srgbClr val="8F999D"/>
              </a:solidFill>
              <a:tailEnd type="oval"/>
            </a:ln>
          </p:spPr>
          <p:style>
            <a:lnRef idx="1">
              <a:schemeClr val="accent2"/>
            </a:lnRef>
            <a:fillRef idx="0">
              <a:schemeClr val="accent2"/>
            </a:fillRef>
            <a:effectRef idx="0">
              <a:schemeClr val="accent2"/>
            </a:effectRef>
            <a:fontRef idx="minor">
              <a:schemeClr val="tx1"/>
            </a:fontRef>
          </p:style>
        </p:cxnSp>
        <p:cxnSp>
          <p:nvCxnSpPr>
            <p:cNvPr id="25" name="Conector recto 24">
              <a:extLst>
                <a:ext uri="{FF2B5EF4-FFF2-40B4-BE49-F238E27FC236}">
                  <a16:creationId xmlns:a16="http://schemas.microsoft.com/office/drawing/2014/main" id="{198BEBE2-823D-7AFB-D991-9F69BBBE1496}"/>
                </a:ext>
              </a:extLst>
            </p:cNvPr>
            <p:cNvCxnSpPr>
              <a:cxnSpLocks/>
            </p:cNvCxnSpPr>
            <p:nvPr/>
          </p:nvCxnSpPr>
          <p:spPr>
            <a:xfrm>
              <a:off x="7071360" y="3017520"/>
              <a:ext cx="928637" cy="0"/>
            </a:xfrm>
            <a:prstGeom prst="line">
              <a:avLst/>
            </a:prstGeom>
            <a:ln w="28575">
              <a:solidFill>
                <a:srgbClr val="8F999D"/>
              </a:solidFill>
              <a:tailEnd type="oval"/>
            </a:ln>
          </p:spPr>
          <p:style>
            <a:lnRef idx="1">
              <a:schemeClr val="accent2"/>
            </a:lnRef>
            <a:fillRef idx="0">
              <a:schemeClr val="accent2"/>
            </a:fillRef>
            <a:effectRef idx="0">
              <a:schemeClr val="accent2"/>
            </a:effectRef>
            <a:fontRef idx="minor">
              <a:schemeClr val="tx1"/>
            </a:fontRef>
          </p:style>
        </p:cxnSp>
      </p:grpSp>
      <p:sp>
        <p:nvSpPr>
          <p:cNvPr id="27" name="CuadroTexto 26">
            <a:extLst>
              <a:ext uri="{FF2B5EF4-FFF2-40B4-BE49-F238E27FC236}">
                <a16:creationId xmlns:a16="http://schemas.microsoft.com/office/drawing/2014/main" id="{87B13D7A-39B9-23F1-8BBE-7195185A6185}"/>
              </a:ext>
            </a:extLst>
          </p:cNvPr>
          <p:cNvSpPr txBox="1"/>
          <p:nvPr/>
        </p:nvSpPr>
        <p:spPr>
          <a:xfrm>
            <a:off x="2357052" y="-1337703"/>
            <a:ext cx="7077579" cy="830997"/>
          </a:xfrm>
          <a:prstGeom prst="rect">
            <a:avLst/>
          </a:prstGeom>
          <a:noFill/>
        </p:spPr>
        <p:txBody>
          <a:bodyPr wrap="none" rtlCol="0">
            <a:spAutoFit/>
          </a:bodyPr>
          <a:lstStyle/>
          <a:p>
            <a:r>
              <a:rPr lang="es-CO" sz="4800" dirty="0">
                <a:solidFill>
                  <a:srgbClr val="8F999D"/>
                </a:solidFill>
                <a:latin typeface="Raleway Black" pitchFamily="2" charset="0"/>
              </a:rPr>
              <a:t>INFOGRAFIA</a:t>
            </a:r>
            <a:r>
              <a:rPr lang="es-CO" sz="4800" dirty="0">
                <a:latin typeface="Raleway Black" pitchFamily="2" charset="0"/>
              </a:rPr>
              <a:t> </a:t>
            </a:r>
            <a:r>
              <a:rPr lang="es-CO" sz="4800" dirty="0">
                <a:solidFill>
                  <a:srgbClr val="EB9734"/>
                </a:solidFill>
                <a:latin typeface="Raleway Black" pitchFamily="2" charset="0"/>
              </a:rPr>
              <a:t>3 NIVELES</a:t>
            </a:r>
            <a:endParaRPr lang="en-US" sz="4800" dirty="0">
              <a:solidFill>
                <a:srgbClr val="EB9734"/>
              </a:solidFill>
              <a:latin typeface="Raleway Black" pitchFamily="2" charset="0"/>
            </a:endParaRPr>
          </a:p>
        </p:txBody>
      </p:sp>
      <p:sp>
        <p:nvSpPr>
          <p:cNvPr id="28" name="CuadroTexto 27">
            <a:extLst>
              <a:ext uri="{FF2B5EF4-FFF2-40B4-BE49-F238E27FC236}">
                <a16:creationId xmlns:a16="http://schemas.microsoft.com/office/drawing/2014/main" id="{A2A04ECC-758B-6B54-E1C7-5AE25C11F09C}"/>
              </a:ext>
            </a:extLst>
          </p:cNvPr>
          <p:cNvSpPr txBox="1"/>
          <p:nvPr/>
        </p:nvSpPr>
        <p:spPr>
          <a:xfrm>
            <a:off x="4462279" y="-744298"/>
            <a:ext cx="3336170" cy="769441"/>
          </a:xfrm>
          <a:prstGeom prst="rect">
            <a:avLst/>
          </a:prstGeom>
          <a:noFill/>
        </p:spPr>
        <p:txBody>
          <a:bodyPr wrap="none" rtlCol="0">
            <a:spAutoFit/>
          </a:bodyPr>
          <a:lstStyle/>
          <a:p>
            <a:r>
              <a:rPr lang="es-CO" sz="4400" dirty="0">
                <a:solidFill>
                  <a:srgbClr val="8F999D"/>
                </a:solidFill>
                <a:latin typeface="Open Sans SemiBold" panose="020B0706030804020204" pitchFamily="34" charset="0"/>
                <a:ea typeface="Open Sans SemiBold" panose="020B0706030804020204" pitchFamily="34" charset="0"/>
                <a:cs typeface="Open Sans SemiBold" panose="020B0706030804020204" pitchFamily="34" charset="0"/>
              </a:rPr>
              <a:t>PowerPoint</a:t>
            </a:r>
            <a:endParaRPr lang="en-US" sz="4400" dirty="0">
              <a:solidFill>
                <a:srgbClr val="EB9734"/>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pic>
        <p:nvPicPr>
          <p:cNvPr id="19" name="Imagen 18">
            <a:extLst>
              <a:ext uri="{FF2B5EF4-FFF2-40B4-BE49-F238E27FC236}">
                <a16:creationId xmlns:a16="http://schemas.microsoft.com/office/drawing/2014/main" id="{62C6D977-9648-E1D9-BC85-0D8635D84765}"/>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20" name="CuadroTexto 19">
            <a:extLst>
              <a:ext uri="{FF2B5EF4-FFF2-40B4-BE49-F238E27FC236}">
                <a16:creationId xmlns:a16="http://schemas.microsoft.com/office/drawing/2014/main" id="{654009D5-1278-ABFC-D4B1-D8579885ADD5}"/>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6" name="CuadroTexto 25">
            <a:extLst>
              <a:ext uri="{FF2B5EF4-FFF2-40B4-BE49-F238E27FC236}">
                <a16:creationId xmlns:a16="http://schemas.microsoft.com/office/drawing/2014/main" id="{157DDE8A-C49B-F4EE-236E-D0109EF8ADD2}"/>
              </a:ext>
            </a:extLst>
          </p:cNvPr>
          <p:cNvSpPr txBox="1"/>
          <p:nvPr/>
        </p:nvSpPr>
        <p:spPr>
          <a:xfrm>
            <a:off x="2194396" y="2894271"/>
            <a:ext cx="8460971" cy="707886"/>
          </a:xfrm>
          <a:prstGeom prst="rect">
            <a:avLst/>
          </a:prstGeom>
          <a:noFill/>
        </p:spPr>
        <p:txBody>
          <a:bodyPr wrap="none" rtlCol="0">
            <a:spAutoFit/>
          </a:bodyPr>
          <a:lstStyle/>
          <a:p>
            <a:r>
              <a:rPr lang="es-CO" sz="4000" dirty="0">
                <a:solidFill>
                  <a:srgbClr val="EB9734"/>
                </a:solidFill>
                <a:latin typeface="Raleway Black" pitchFamily="2" charset="0"/>
              </a:rPr>
              <a:t>MARCO TEÓRICO DEL CONTEXTO</a:t>
            </a:r>
            <a:endParaRPr lang="en-US" sz="4000" dirty="0">
              <a:solidFill>
                <a:srgbClr val="EB9734"/>
              </a:solidFill>
              <a:latin typeface="Raleway Black" pitchFamily="2" charset="0"/>
            </a:endParaRPr>
          </a:p>
        </p:txBody>
      </p:sp>
    </p:spTree>
    <p:extLst>
      <p:ext uri="{BB962C8B-B14F-4D97-AF65-F5344CB8AC3E}">
        <p14:creationId xmlns:p14="http://schemas.microsoft.com/office/powerpoint/2010/main" val="53832798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uadroTexto 10">
            <a:extLst>
              <a:ext uri="{FF2B5EF4-FFF2-40B4-BE49-F238E27FC236}">
                <a16:creationId xmlns:a16="http://schemas.microsoft.com/office/drawing/2014/main" id="{E6364B03-8BE8-6ED5-4CCE-26078AB0B956}"/>
              </a:ext>
            </a:extLst>
          </p:cNvPr>
          <p:cNvSpPr txBox="1"/>
          <p:nvPr/>
        </p:nvSpPr>
        <p:spPr>
          <a:xfrm>
            <a:off x="1372053" y="1703763"/>
            <a:ext cx="9447892" cy="3477875"/>
          </a:xfrm>
          <a:prstGeom prst="rect">
            <a:avLst/>
          </a:prstGeom>
          <a:noFill/>
        </p:spPr>
        <p:txBody>
          <a:bodyPr wrap="square" rtlCol="0">
            <a:spAutoFit/>
          </a:bodyPr>
          <a:lstStyle/>
          <a:p>
            <a:pPr algn="just"/>
            <a:r>
              <a:rPr lang="es-MX" sz="2000" dirty="0">
                <a:solidFill>
                  <a:schemeClr val="bg1"/>
                </a:solidFill>
                <a:latin typeface="Raleway Black" pitchFamily="2" charset="0"/>
                <a:ea typeface="Open Sans SemiBold" panose="020B0706030804020204" pitchFamily="34" charset="0"/>
                <a:cs typeface="Open Sans SemiBold" panose="020B0706030804020204" pitchFamily="34" charset="0"/>
              </a:rPr>
              <a:t>En la actualidad el lenguaje CSS (</a:t>
            </a:r>
            <a:r>
              <a:rPr lang="es-MX" sz="2000" dirty="0" err="1">
                <a:solidFill>
                  <a:schemeClr val="bg1"/>
                </a:solidFill>
                <a:latin typeface="Raleway Black" pitchFamily="2" charset="0"/>
                <a:ea typeface="Open Sans SemiBold" panose="020B0706030804020204" pitchFamily="34" charset="0"/>
                <a:cs typeface="Open Sans SemiBold" panose="020B0706030804020204" pitchFamily="34" charset="0"/>
              </a:rPr>
              <a:t>Cascading</a:t>
            </a:r>
            <a:r>
              <a:rPr lang="es-MX" sz="2000" dirty="0">
                <a:solidFill>
                  <a:schemeClr val="bg1"/>
                </a:solidFill>
                <a:latin typeface="Raleway Black" pitchFamily="2" charset="0"/>
                <a:ea typeface="Open Sans SemiBold" panose="020B0706030804020204" pitchFamily="34" charset="0"/>
                <a:cs typeface="Open Sans SemiBold" panose="020B0706030804020204" pitchFamily="34" charset="0"/>
              </a:rPr>
              <a:t> Style </a:t>
            </a:r>
            <a:r>
              <a:rPr lang="es-MX" sz="2000" dirty="0" err="1">
                <a:solidFill>
                  <a:schemeClr val="bg1"/>
                </a:solidFill>
                <a:latin typeface="Raleway Black" pitchFamily="2" charset="0"/>
                <a:ea typeface="Open Sans SemiBold" panose="020B0706030804020204" pitchFamily="34" charset="0"/>
                <a:cs typeface="Open Sans SemiBold" panose="020B0706030804020204" pitchFamily="34" charset="0"/>
              </a:rPr>
              <a:t>Sheets</a:t>
            </a:r>
            <a:r>
              <a:rPr lang="es-MX" sz="2000" dirty="0">
                <a:solidFill>
                  <a:schemeClr val="bg1"/>
                </a:solidFill>
                <a:latin typeface="Raleway Black" pitchFamily="2" charset="0"/>
                <a:ea typeface="Open Sans SemiBold" panose="020B0706030804020204" pitchFamily="34" charset="0"/>
                <a:cs typeface="Open Sans SemiBold" panose="020B0706030804020204" pitchFamily="34" charset="0"/>
              </a:rPr>
              <a:t>) </a:t>
            </a:r>
            <a:r>
              <a:rPr lang="es-MX" sz="2000" dirty="0">
                <a:solidFill>
                  <a:srgbClr val="EB9734"/>
                </a:solidFill>
                <a:latin typeface="Raleway Black" pitchFamily="2" charset="0"/>
                <a:ea typeface="Open Sans SemiBold" panose="020B0706030804020204" pitchFamily="34" charset="0"/>
                <a:cs typeface="Open Sans SemiBold" panose="020B0706030804020204" pitchFamily="34" charset="0"/>
              </a:rPr>
              <a:t>es fundamental en el desarrollo web y se utiliza ampliamente en todo el mundo</a:t>
            </a:r>
            <a:r>
              <a:rPr lang="es-MX" sz="2000" dirty="0">
                <a:solidFill>
                  <a:schemeClr val="bg1"/>
                </a:solidFill>
                <a:latin typeface="Raleway Black" pitchFamily="2" charset="0"/>
                <a:ea typeface="Open Sans SemiBold" panose="020B0706030804020204" pitchFamily="34" charset="0"/>
                <a:cs typeface="Open Sans SemiBold" panose="020B0706030804020204" pitchFamily="34" charset="0"/>
              </a:rPr>
              <a:t>, algunas de las tendencias y características más destacadas de CSS en la actualidad son el Desarrollo web moderno donde CSS cumple un rol fundamental, Responsive Web </a:t>
            </a:r>
            <a:r>
              <a:rPr lang="es-MX" sz="2000" dirty="0" err="1">
                <a:solidFill>
                  <a:schemeClr val="bg1"/>
                </a:solidFill>
                <a:latin typeface="Raleway Black" pitchFamily="2" charset="0"/>
                <a:ea typeface="Open Sans SemiBold" panose="020B0706030804020204" pitchFamily="34" charset="0"/>
                <a:cs typeface="Open Sans SemiBold" panose="020B0706030804020204" pitchFamily="34" charset="0"/>
              </a:rPr>
              <a:t>Design</a:t>
            </a:r>
            <a:r>
              <a:rPr lang="es-MX" sz="2000" dirty="0">
                <a:solidFill>
                  <a:schemeClr val="bg1"/>
                </a:solidFill>
                <a:latin typeface="Raleway Black" pitchFamily="2" charset="0"/>
                <a:ea typeface="Open Sans SemiBold" panose="020B0706030804020204" pitchFamily="34" charset="0"/>
                <a:cs typeface="Open Sans SemiBold" panose="020B0706030804020204" pitchFamily="34" charset="0"/>
              </a:rPr>
              <a:t> (Diseño web adaptable) </a:t>
            </a:r>
            <a:r>
              <a:rPr lang="es-MX" sz="2000" dirty="0">
                <a:solidFill>
                  <a:srgbClr val="EB9734"/>
                </a:solidFill>
                <a:latin typeface="Raleway Black" pitchFamily="2" charset="0"/>
                <a:ea typeface="Open Sans SemiBold" panose="020B0706030804020204" pitchFamily="34" charset="0"/>
                <a:cs typeface="Open Sans SemiBold" panose="020B0706030804020204" pitchFamily="34" charset="0"/>
              </a:rPr>
              <a:t>CSS juega un papel vital en el diseño web adaptable</a:t>
            </a:r>
            <a:r>
              <a:rPr lang="es-MX" sz="2000" dirty="0">
                <a:solidFill>
                  <a:schemeClr val="bg1"/>
                </a:solidFill>
                <a:latin typeface="Raleway Black" pitchFamily="2" charset="0"/>
                <a:ea typeface="Open Sans SemiBold" panose="020B0706030804020204" pitchFamily="34" charset="0"/>
                <a:cs typeface="Open Sans SemiBold" panose="020B0706030804020204" pitchFamily="34" charset="0"/>
              </a:rPr>
              <a:t>, Animaciones </a:t>
            </a:r>
            <a:r>
              <a:rPr lang="es-MX" sz="2000" dirty="0" err="1">
                <a:solidFill>
                  <a:schemeClr val="bg1"/>
                </a:solidFill>
                <a:latin typeface="Raleway Black" pitchFamily="2" charset="0"/>
                <a:ea typeface="Open Sans SemiBold" panose="020B0706030804020204" pitchFamily="34" charset="0"/>
                <a:cs typeface="Open Sans SemiBold" panose="020B0706030804020204" pitchFamily="34" charset="0"/>
              </a:rPr>
              <a:t>2D</a:t>
            </a:r>
            <a:r>
              <a:rPr lang="es-MX" sz="2000" dirty="0">
                <a:solidFill>
                  <a:schemeClr val="bg1"/>
                </a:solidFill>
                <a:latin typeface="Raleway Black" pitchFamily="2" charset="0"/>
                <a:ea typeface="Open Sans SemiBold" panose="020B0706030804020204" pitchFamily="34" charset="0"/>
                <a:cs typeface="Open Sans SemiBold" panose="020B0706030804020204" pitchFamily="34" charset="0"/>
              </a:rPr>
              <a:t> o </a:t>
            </a:r>
            <a:r>
              <a:rPr lang="es-MX" sz="2000" dirty="0" err="1">
                <a:solidFill>
                  <a:schemeClr val="bg1"/>
                </a:solidFill>
                <a:latin typeface="Raleway Black" pitchFamily="2" charset="0"/>
                <a:ea typeface="Open Sans SemiBold" panose="020B0706030804020204" pitchFamily="34" charset="0"/>
                <a:cs typeface="Open Sans SemiBold" panose="020B0706030804020204" pitchFamily="34" charset="0"/>
              </a:rPr>
              <a:t>3D</a:t>
            </a:r>
            <a:r>
              <a:rPr lang="es-MX" sz="2000" dirty="0">
                <a:solidFill>
                  <a:schemeClr val="bg1"/>
                </a:solidFill>
                <a:latin typeface="Raleway Black" pitchFamily="2" charset="0"/>
                <a:ea typeface="Open Sans SemiBold" panose="020B0706030804020204" pitchFamily="34" charset="0"/>
                <a:cs typeface="Open Sans SemiBold" panose="020B0706030804020204" pitchFamily="34" charset="0"/>
              </a:rPr>
              <a:t> para la web, CSS </a:t>
            </a:r>
            <a:r>
              <a:rPr lang="es-MX" sz="2000" dirty="0" err="1">
                <a:solidFill>
                  <a:schemeClr val="bg1"/>
                </a:solidFill>
                <a:latin typeface="Raleway Black" pitchFamily="2" charset="0"/>
                <a:ea typeface="Open Sans SemiBold" panose="020B0706030804020204" pitchFamily="34" charset="0"/>
                <a:cs typeface="Open Sans SemiBold" panose="020B0706030804020204" pitchFamily="34" charset="0"/>
              </a:rPr>
              <a:t>Grid</a:t>
            </a:r>
            <a:r>
              <a:rPr lang="es-MX" sz="2000" dirty="0">
                <a:solidFill>
                  <a:schemeClr val="bg1"/>
                </a:solidFill>
                <a:latin typeface="Raleway Black" pitchFamily="2" charset="0"/>
                <a:ea typeface="Open Sans SemiBold" panose="020B0706030804020204" pitchFamily="34" charset="0"/>
                <a:cs typeface="Open Sans SemiBold" panose="020B0706030804020204" pitchFamily="34" charset="0"/>
              </a:rPr>
              <a:t> y </a:t>
            </a:r>
            <a:r>
              <a:rPr lang="es-MX" sz="2000" dirty="0" err="1">
                <a:solidFill>
                  <a:schemeClr val="bg1"/>
                </a:solidFill>
                <a:latin typeface="Raleway Black" pitchFamily="2" charset="0"/>
                <a:ea typeface="Open Sans SemiBold" panose="020B0706030804020204" pitchFamily="34" charset="0"/>
                <a:cs typeface="Open Sans SemiBold" panose="020B0706030804020204" pitchFamily="34" charset="0"/>
              </a:rPr>
              <a:t>Flexbox</a:t>
            </a:r>
            <a:r>
              <a:rPr lang="es-MX" sz="2000" dirty="0">
                <a:solidFill>
                  <a:schemeClr val="bg1"/>
                </a:solidFill>
                <a:latin typeface="Raleway Black" pitchFamily="2" charset="0"/>
                <a:ea typeface="Open Sans SemiBold" panose="020B0706030804020204" pitchFamily="34" charset="0"/>
                <a:cs typeface="Open Sans SemiBold" panose="020B0706030804020204" pitchFamily="34" charset="0"/>
              </a:rPr>
              <a:t> son dos sistemas de diseño en CSS que han revolucionado la forma en que se crea y se estructura el diseño de las páginas web, </a:t>
            </a:r>
            <a:r>
              <a:rPr lang="es-MX" sz="2000" dirty="0" err="1">
                <a:solidFill>
                  <a:srgbClr val="EB9734"/>
                </a:solidFill>
                <a:latin typeface="Raleway Black" pitchFamily="2" charset="0"/>
                <a:ea typeface="Open Sans SemiBold" panose="020B0706030804020204" pitchFamily="34" charset="0"/>
                <a:cs typeface="Open Sans SemiBold" panose="020B0706030804020204" pitchFamily="34" charset="0"/>
              </a:rPr>
              <a:t>Herramients</a:t>
            </a:r>
            <a:r>
              <a:rPr lang="es-MX" sz="2000" dirty="0">
                <a:solidFill>
                  <a:srgbClr val="EB9734"/>
                </a:solidFill>
                <a:latin typeface="Raleway Black" pitchFamily="2" charset="0"/>
                <a:ea typeface="Open Sans SemiBold" panose="020B0706030804020204" pitchFamily="34" charset="0"/>
                <a:cs typeface="Open Sans SemiBold" panose="020B0706030804020204" pitchFamily="34" charset="0"/>
              </a:rPr>
              <a:t> y </a:t>
            </a:r>
            <a:r>
              <a:rPr lang="es-MX" sz="2000" dirty="0" err="1">
                <a:solidFill>
                  <a:srgbClr val="EB9734"/>
                </a:solidFill>
                <a:latin typeface="Raleway Black" pitchFamily="2" charset="0"/>
                <a:ea typeface="Open Sans SemiBold" panose="020B0706030804020204" pitchFamily="34" charset="0"/>
                <a:cs typeface="Open Sans SemiBold" panose="020B0706030804020204" pitchFamily="34" charset="0"/>
              </a:rPr>
              <a:t>Frameworks</a:t>
            </a:r>
            <a:r>
              <a:rPr lang="es-MX" sz="2000" dirty="0">
                <a:solidFill>
                  <a:srgbClr val="EB9734"/>
                </a:solidFill>
                <a:latin typeface="Raleway Black" pitchFamily="2" charset="0"/>
                <a:ea typeface="Open Sans SemiBold" panose="020B0706030804020204" pitchFamily="34" charset="0"/>
                <a:cs typeface="Open Sans SemiBold" panose="020B0706030804020204" pitchFamily="34" charset="0"/>
              </a:rPr>
              <a:t> de CSS que mejoran la eficiencia en el desarrollo</a:t>
            </a:r>
            <a:r>
              <a:rPr lang="es-MX" sz="2000" dirty="0">
                <a:solidFill>
                  <a:schemeClr val="bg1"/>
                </a:solidFill>
                <a:latin typeface="Raleway Black" pitchFamily="2" charset="0"/>
                <a:ea typeface="Open Sans SemiBold" panose="020B0706030804020204" pitchFamily="34" charset="0"/>
                <a:cs typeface="Open Sans SemiBold" panose="020B0706030804020204" pitchFamily="34" charset="0"/>
              </a:rPr>
              <a:t>, el diseño responsive, la reutilización de componentes y la compatibilidad con navegadores.</a:t>
            </a:r>
            <a:endParaRPr lang="en-US" sz="2000" dirty="0">
              <a:solidFill>
                <a:schemeClr val="bg1"/>
              </a:solidFill>
              <a:latin typeface="Raleway Black" pitchFamily="2" charset="0"/>
              <a:ea typeface="Open Sans SemiBold" panose="020B0706030804020204" pitchFamily="34" charset="0"/>
              <a:cs typeface="Open Sans SemiBold" panose="020B0706030804020204" pitchFamily="34" charset="0"/>
            </a:endParaRPr>
          </a:p>
        </p:txBody>
      </p:sp>
      <p:sp>
        <p:nvSpPr>
          <p:cNvPr id="27" name="CuadroTexto 26">
            <a:extLst>
              <a:ext uri="{FF2B5EF4-FFF2-40B4-BE49-F238E27FC236}">
                <a16:creationId xmlns:a16="http://schemas.microsoft.com/office/drawing/2014/main" id="{87B13D7A-39B9-23F1-8BBE-7195185A6185}"/>
              </a:ext>
            </a:extLst>
          </p:cNvPr>
          <p:cNvSpPr txBox="1"/>
          <p:nvPr/>
        </p:nvSpPr>
        <p:spPr>
          <a:xfrm>
            <a:off x="3108643" y="343050"/>
            <a:ext cx="5974713" cy="523220"/>
          </a:xfrm>
          <a:prstGeom prst="rect">
            <a:avLst/>
          </a:prstGeom>
          <a:noFill/>
        </p:spPr>
        <p:txBody>
          <a:bodyPr wrap="none" rtlCol="0">
            <a:spAutoFit/>
          </a:bodyPr>
          <a:lstStyle/>
          <a:p>
            <a:r>
              <a:rPr lang="es-CO" sz="2800" dirty="0">
                <a:solidFill>
                  <a:srgbClr val="EB9734"/>
                </a:solidFill>
                <a:latin typeface="Raleway Black" pitchFamily="2" charset="0"/>
              </a:rPr>
              <a:t>MARCO TEÓRICO DEL CONTEXTO</a:t>
            </a:r>
            <a:endParaRPr lang="en-US" sz="2800" dirty="0">
              <a:solidFill>
                <a:srgbClr val="EB9734"/>
              </a:solidFill>
              <a:latin typeface="Raleway Black" pitchFamily="2" charset="0"/>
            </a:endParaRPr>
          </a:p>
        </p:txBody>
      </p:sp>
      <p:pic>
        <p:nvPicPr>
          <p:cNvPr id="19" name="Imagen 18">
            <a:extLst>
              <a:ext uri="{FF2B5EF4-FFF2-40B4-BE49-F238E27FC236}">
                <a16:creationId xmlns:a16="http://schemas.microsoft.com/office/drawing/2014/main" id="{9CFCF00A-BC29-624E-C884-59E3760894F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20" name="CuadroTexto 19">
            <a:extLst>
              <a:ext uri="{FF2B5EF4-FFF2-40B4-BE49-F238E27FC236}">
                <a16:creationId xmlns:a16="http://schemas.microsoft.com/office/drawing/2014/main" id="{862420DE-757B-6285-AF97-EA1907B94B71}"/>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 name="Marco 1">
            <a:extLst>
              <a:ext uri="{FF2B5EF4-FFF2-40B4-BE49-F238E27FC236}">
                <a16:creationId xmlns:a16="http://schemas.microsoft.com/office/drawing/2014/main" id="{5D4D7C5F-06D1-62DB-9343-B07E1EA05D99}"/>
              </a:ext>
            </a:extLst>
          </p:cNvPr>
          <p:cNvSpPr/>
          <p:nvPr/>
        </p:nvSpPr>
        <p:spPr>
          <a:xfrm rot="8561659">
            <a:off x="9502288" y="5266961"/>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Marco 2">
            <a:extLst>
              <a:ext uri="{FF2B5EF4-FFF2-40B4-BE49-F238E27FC236}">
                <a16:creationId xmlns:a16="http://schemas.microsoft.com/office/drawing/2014/main" id="{0D2211A2-FE16-6804-B97B-18D83D4741E2}"/>
              </a:ext>
            </a:extLst>
          </p:cNvPr>
          <p:cNvSpPr/>
          <p:nvPr/>
        </p:nvSpPr>
        <p:spPr>
          <a:xfrm rot="6213016">
            <a:off x="10915527" y="5149328"/>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Marco 3">
            <a:extLst>
              <a:ext uri="{FF2B5EF4-FFF2-40B4-BE49-F238E27FC236}">
                <a16:creationId xmlns:a16="http://schemas.microsoft.com/office/drawing/2014/main" id="{F3AF34A3-B019-932B-2E4C-56148C89CF02}"/>
              </a:ext>
            </a:extLst>
          </p:cNvPr>
          <p:cNvSpPr/>
          <p:nvPr/>
        </p:nvSpPr>
        <p:spPr>
          <a:xfrm rot="8409895">
            <a:off x="1102284" y="5271942"/>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Marco 4">
            <a:extLst>
              <a:ext uri="{FF2B5EF4-FFF2-40B4-BE49-F238E27FC236}">
                <a16:creationId xmlns:a16="http://schemas.microsoft.com/office/drawing/2014/main" id="{200A66D6-3519-314A-51EE-763DF2500C1D}"/>
              </a:ext>
            </a:extLst>
          </p:cNvPr>
          <p:cNvSpPr/>
          <p:nvPr/>
        </p:nvSpPr>
        <p:spPr>
          <a:xfrm rot="2700000">
            <a:off x="10402713" y="101187"/>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Marco 5">
            <a:extLst>
              <a:ext uri="{FF2B5EF4-FFF2-40B4-BE49-F238E27FC236}">
                <a16:creationId xmlns:a16="http://schemas.microsoft.com/office/drawing/2014/main" id="{B8B3D805-BA03-C98E-E01B-D09A4EE7B12A}"/>
              </a:ext>
            </a:extLst>
          </p:cNvPr>
          <p:cNvSpPr/>
          <p:nvPr/>
        </p:nvSpPr>
        <p:spPr>
          <a:xfrm rot="10646673">
            <a:off x="133389" y="5149328"/>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Marco 6">
            <a:extLst>
              <a:ext uri="{FF2B5EF4-FFF2-40B4-BE49-F238E27FC236}">
                <a16:creationId xmlns:a16="http://schemas.microsoft.com/office/drawing/2014/main" id="{3393C719-FE86-45DB-8220-B3DF1F0574E4}"/>
              </a:ext>
            </a:extLst>
          </p:cNvPr>
          <p:cNvSpPr/>
          <p:nvPr/>
        </p:nvSpPr>
        <p:spPr>
          <a:xfrm rot="14378614">
            <a:off x="197875" y="1821143"/>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CuadroTexto 7">
            <a:extLst>
              <a:ext uri="{FF2B5EF4-FFF2-40B4-BE49-F238E27FC236}">
                <a16:creationId xmlns:a16="http://schemas.microsoft.com/office/drawing/2014/main" id="{3D51A1F3-73C9-7ECD-46E1-BD91127E285F}"/>
              </a:ext>
            </a:extLst>
          </p:cNvPr>
          <p:cNvSpPr txBox="1"/>
          <p:nvPr/>
        </p:nvSpPr>
        <p:spPr>
          <a:xfrm>
            <a:off x="1459845" y="1140873"/>
            <a:ext cx="2258952" cy="461665"/>
          </a:xfrm>
          <a:prstGeom prst="rect">
            <a:avLst/>
          </a:prstGeom>
          <a:noFill/>
        </p:spPr>
        <p:txBody>
          <a:bodyPr wrap="none" rtlCol="0">
            <a:spAutoFit/>
          </a:bodyPr>
          <a:lstStyle/>
          <a:p>
            <a:r>
              <a:rPr lang="en-US" sz="2400" dirty="0" err="1">
                <a:solidFill>
                  <a:srgbClr val="EB9734"/>
                </a:solidFill>
                <a:latin typeface="Raleway Black" pitchFamily="2" charset="0"/>
              </a:rPr>
              <a:t>Lenguaje</a:t>
            </a:r>
            <a:r>
              <a:rPr lang="en-US" sz="2400" dirty="0">
                <a:solidFill>
                  <a:srgbClr val="EB9734"/>
                </a:solidFill>
                <a:latin typeface="Raleway Black" pitchFamily="2" charset="0"/>
              </a:rPr>
              <a:t> CSS</a:t>
            </a:r>
          </a:p>
        </p:txBody>
      </p:sp>
    </p:spTree>
    <p:extLst>
      <p:ext uri="{BB962C8B-B14F-4D97-AF65-F5344CB8AC3E}">
        <p14:creationId xmlns:p14="http://schemas.microsoft.com/office/powerpoint/2010/main" val="7598050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o 5">
            <a:extLst>
              <a:ext uri="{FF2B5EF4-FFF2-40B4-BE49-F238E27FC236}">
                <a16:creationId xmlns:a16="http://schemas.microsoft.com/office/drawing/2014/main" id="{574890B2-6849-58DC-4362-6D97A2022F05}"/>
              </a:ext>
            </a:extLst>
          </p:cNvPr>
          <p:cNvSpPr/>
          <p:nvPr/>
        </p:nvSpPr>
        <p:spPr>
          <a:xfrm rot="2700000">
            <a:off x="9545981" y="1547018"/>
            <a:ext cx="3831235" cy="4087796"/>
          </a:xfrm>
          <a:prstGeom prst="frame">
            <a:avLst>
              <a:gd name="adj1" fmla="val 17453"/>
            </a:avLst>
          </a:prstGeom>
          <a:solidFill>
            <a:srgbClr val="929CA0"/>
          </a:solidFill>
          <a:ln>
            <a:noFill/>
          </a:ln>
          <a:scene3d>
            <a:camera prst="perspectiveContrastingLeftFacing">
              <a:rot lat="17979827" lon="3137160" rev="4026592"/>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Marco 6">
            <a:extLst>
              <a:ext uri="{FF2B5EF4-FFF2-40B4-BE49-F238E27FC236}">
                <a16:creationId xmlns:a16="http://schemas.microsoft.com/office/drawing/2014/main" id="{FC6ABC61-5852-AABB-A16D-4051CECBD36C}"/>
              </a:ext>
            </a:extLst>
          </p:cNvPr>
          <p:cNvSpPr/>
          <p:nvPr/>
        </p:nvSpPr>
        <p:spPr>
          <a:xfrm rot="2700000">
            <a:off x="8841916" y="2290191"/>
            <a:ext cx="2776936" cy="2679500"/>
          </a:xfrm>
          <a:prstGeom prst="frame">
            <a:avLst>
              <a:gd name="adj1" fmla="val 31126"/>
            </a:avLst>
          </a:prstGeom>
          <a:solidFill>
            <a:srgbClr val="009B90"/>
          </a:solidFill>
          <a:ln>
            <a:noFill/>
          </a:ln>
          <a:scene3d>
            <a:camera prst="perspectiveContrastingLeftFacing">
              <a:rot lat="2106427" lon="4129802" rev="1773145"/>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Marco 7">
            <a:extLst>
              <a:ext uri="{FF2B5EF4-FFF2-40B4-BE49-F238E27FC236}">
                <a16:creationId xmlns:a16="http://schemas.microsoft.com/office/drawing/2014/main" id="{B25B7CBB-5B0D-3F05-D7F3-575EFB2515CF}"/>
              </a:ext>
            </a:extLst>
          </p:cNvPr>
          <p:cNvSpPr/>
          <p:nvPr/>
        </p:nvSpPr>
        <p:spPr>
          <a:xfrm rot="2700000">
            <a:off x="8246216" y="2836470"/>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CuadroTexto 9">
            <a:extLst>
              <a:ext uri="{FF2B5EF4-FFF2-40B4-BE49-F238E27FC236}">
                <a16:creationId xmlns:a16="http://schemas.microsoft.com/office/drawing/2014/main" id="{5D6C2A9A-6F58-2CC9-E33F-5F46A26A68AC}"/>
              </a:ext>
            </a:extLst>
          </p:cNvPr>
          <p:cNvSpPr txBox="1"/>
          <p:nvPr/>
        </p:nvSpPr>
        <p:spPr>
          <a:xfrm>
            <a:off x="160122" y="4866407"/>
            <a:ext cx="7409401" cy="553998"/>
          </a:xfrm>
          <a:prstGeom prst="rect">
            <a:avLst/>
          </a:prstGeom>
          <a:noFill/>
        </p:spPr>
        <p:txBody>
          <a:bodyPr wrap="none" rtlCol="0">
            <a:spAutoFit/>
          </a:bodyPr>
          <a:lstStyle/>
          <a:p>
            <a:pPr marL="285750" indent="-285750">
              <a:buFont typeface="Arial" panose="020B0604020202020204" pitchFamily="34" charset="0"/>
              <a:buChar char="•"/>
            </a:pPr>
            <a:r>
              <a:rPr lang="es-MX" sz="1500" b="1" u="sng" dirty="0">
                <a:solidFill>
                  <a:schemeClr val="accent1">
                    <a:lumMod val="40000"/>
                    <a:lumOff val="60000"/>
                  </a:schemeClr>
                </a:solidFill>
                <a:latin typeface="Raleway Black" pitchFamily="2" charset="0"/>
                <a:ea typeface="Open Sans SemiBold" panose="020B0706030804020204" pitchFamily="34" charset="0"/>
                <a:cs typeface="Open Sans SemiBold" panose="020B0706030804020204" pitchFamily="34" charset="0"/>
              </a:rPr>
              <a:t>Más precisión:</a:t>
            </a:r>
            <a:r>
              <a:rPr lang="es-MX" sz="1500" dirty="0">
                <a:solidFill>
                  <a:schemeClr val="accent1">
                    <a:lumMod val="40000"/>
                    <a:lumOff val="60000"/>
                  </a:schemeClr>
                </a:solidFill>
                <a:latin typeface="Raleway Black" pitchFamily="2" charset="0"/>
                <a:ea typeface="Open Sans SemiBold" panose="020B0706030804020204" pitchFamily="34" charset="0"/>
                <a:cs typeface="Open Sans SemiBold" panose="020B0706030804020204" pitchFamily="34" charset="0"/>
              </a:rPr>
              <a:t> Cuando se utiliza CSS, el tamaño y posicionamiento de los </a:t>
            </a:r>
          </a:p>
          <a:p>
            <a:r>
              <a:rPr lang="es-MX" sz="1500" dirty="0">
                <a:solidFill>
                  <a:schemeClr val="accent1">
                    <a:lumMod val="40000"/>
                    <a:lumOff val="60000"/>
                  </a:schemeClr>
                </a:solidFill>
                <a:latin typeface="Raleway Black" pitchFamily="2" charset="0"/>
                <a:ea typeface="Open Sans SemiBold" panose="020B0706030804020204" pitchFamily="34" charset="0"/>
                <a:cs typeface="Open Sans SemiBold" panose="020B0706030804020204" pitchFamily="34" charset="0"/>
              </a:rPr>
              <a:t>      elementos que conforman la web será exacto..</a:t>
            </a:r>
            <a:endParaRPr lang="en-US" sz="1500" dirty="0">
              <a:solidFill>
                <a:schemeClr val="accent1">
                  <a:lumMod val="40000"/>
                  <a:lumOff val="60000"/>
                </a:schemeClr>
              </a:solidFill>
              <a:latin typeface="Raleway Black" pitchFamily="2" charset="0"/>
              <a:ea typeface="Open Sans SemiBold" panose="020B0706030804020204" pitchFamily="34" charset="0"/>
              <a:cs typeface="Open Sans SemiBold" panose="020B0706030804020204" pitchFamily="34" charset="0"/>
            </a:endParaRPr>
          </a:p>
        </p:txBody>
      </p:sp>
      <p:sp>
        <p:nvSpPr>
          <p:cNvPr id="11" name="CuadroTexto 10">
            <a:extLst>
              <a:ext uri="{FF2B5EF4-FFF2-40B4-BE49-F238E27FC236}">
                <a16:creationId xmlns:a16="http://schemas.microsoft.com/office/drawing/2014/main" id="{E6364B03-8BE8-6ED5-4CCE-26078AB0B956}"/>
              </a:ext>
            </a:extLst>
          </p:cNvPr>
          <p:cNvSpPr txBox="1"/>
          <p:nvPr/>
        </p:nvSpPr>
        <p:spPr>
          <a:xfrm>
            <a:off x="160122" y="3272132"/>
            <a:ext cx="7080785" cy="553998"/>
          </a:xfrm>
          <a:prstGeom prst="rect">
            <a:avLst/>
          </a:prstGeom>
          <a:noFill/>
        </p:spPr>
        <p:txBody>
          <a:bodyPr wrap="none" rtlCol="0">
            <a:spAutoFit/>
          </a:bodyPr>
          <a:lstStyle/>
          <a:p>
            <a:pPr marL="285750" indent="-285750">
              <a:buFont typeface="Arial" panose="020B0604020202020204" pitchFamily="34" charset="0"/>
              <a:buChar char="•"/>
            </a:pPr>
            <a:r>
              <a:rPr lang="es-MX" sz="1500" dirty="0">
                <a:solidFill>
                  <a:srgbClr val="009A90"/>
                </a:solidFill>
                <a:latin typeface="Raleway Black" pitchFamily="2" charset="0"/>
                <a:ea typeface="Open Sans SemiBold" panose="020B0706030804020204" pitchFamily="34" charset="0"/>
                <a:cs typeface="Open Sans SemiBold" panose="020B0706030804020204" pitchFamily="34" charset="0"/>
              </a:rPr>
              <a:t>La adaptación del lenguaje CSS por parte de los navegadores ha sido </a:t>
            </a:r>
          </a:p>
          <a:p>
            <a:r>
              <a:rPr lang="es-MX" sz="1500" dirty="0">
                <a:solidFill>
                  <a:srgbClr val="009A90"/>
                </a:solidFill>
                <a:latin typeface="Raleway Black" pitchFamily="2" charset="0"/>
                <a:ea typeface="Open Sans SemiBold" panose="020B0706030804020204" pitchFamily="34" charset="0"/>
                <a:cs typeface="Open Sans SemiBold" panose="020B0706030804020204" pitchFamily="34" charset="0"/>
              </a:rPr>
              <a:t>       progresiva y ha requerido un largo tiempo.</a:t>
            </a:r>
            <a:endParaRPr lang="en-US" sz="1500" dirty="0">
              <a:solidFill>
                <a:srgbClr val="009A90"/>
              </a:solidFill>
              <a:latin typeface="Raleway Black" pitchFamily="2" charset="0"/>
              <a:ea typeface="Open Sans SemiBold" panose="020B0706030804020204" pitchFamily="34" charset="0"/>
              <a:cs typeface="Open Sans SemiBold" panose="020B0706030804020204" pitchFamily="34" charset="0"/>
            </a:endParaRPr>
          </a:p>
        </p:txBody>
      </p:sp>
      <p:sp>
        <p:nvSpPr>
          <p:cNvPr id="12" name="CuadroTexto 11">
            <a:extLst>
              <a:ext uri="{FF2B5EF4-FFF2-40B4-BE49-F238E27FC236}">
                <a16:creationId xmlns:a16="http://schemas.microsoft.com/office/drawing/2014/main" id="{BBA8378A-01B3-B9B5-4AA8-DE5194191A37}"/>
              </a:ext>
            </a:extLst>
          </p:cNvPr>
          <p:cNvSpPr txBox="1"/>
          <p:nvPr/>
        </p:nvSpPr>
        <p:spPr>
          <a:xfrm>
            <a:off x="160122" y="1216212"/>
            <a:ext cx="6897864" cy="553998"/>
          </a:xfrm>
          <a:prstGeom prst="rect">
            <a:avLst/>
          </a:prstGeom>
          <a:noFill/>
        </p:spPr>
        <p:txBody>
          <a:bodyPr wrap="square" rtlCol="0">
            <a:spAutoFit/>
          </a:bodyPr>
          <a:lstStyle/>
          <a:p>
            <a:pPr marL="285750" indent="-285750">
              <a:buFont typeface="Arial" panose="020B0604020202020204" pitchFamily="34" charset="0"/>
              <a:buChar char="•"/>
            </a:pPr>
            <a:r>
              <a:rPr lang="es-MX" sz="1500" b="1" dirty="0">
                <a:solidFill>
                  <a:srgbClr val="FFC000"/>
                </a:solidFill>
                <a:latin typeface="Raleway Black" pitchFamily="2" charset="0"/>
                <a:ea typeface="Open Sans SemiBold" panose="020B0706030804020204" pitchFamily="34" charset="0"/>
                <a:cs typeface="Open Sans SemiBold" panose="020B0706030804020204" pitchFamily="34" charset="0"/>
              </a:rPr>
              <a:t>Los lenguajes de hojas de estilo surgieron con la introducción de Internet y el crecimiento exponencial del lenguaje HTML.</a:t>
            </a:r>
            <a:endParaRPr lang="en-US" sz="1500" b="1" dirty="0">
              <a:solidFill>
                <a:srgbClr val="FFC000"/>
              </a:solidFill>
              <a:latin typeface="Raleway Black" pitchFamily="2" charset="0"/>
              <a:ea typeface="Open Sans SemiBold" panose="020B0706030804020204" pitchFamily="34" charset="0"/>
              <a:cs typeface="Open Sans SemiBold" panose="020B0706030804020204" pitchFamily="34" charset="0"/>
            </a:endParaRPr>
          </a:p>
        </p:txBody>
      </p:sp>
      <p:grpSp>
        <p:nvGrpSpPr>
          <p:cNvPr id="2" name="Grupo 1">
            <a:extLst>
              <a:ext uri="{FF2B5EF4-FFF2-40B4-BE49-F238E27FC236}">
                <a16:creationId xmlns:a16="http://schemas.microsoft.com/office/drawing/2014/main" id="{D0684625-07F3-9A7B-CB3B-C7E0DA365720}"/>
              </a:ext>
            </a:extLst>
          </p:cNvPr>
          <p:cNvGrpSpPr/>
          <p:nvPr/>
        </p:nvGrpSpPr>
        <p:grpSpPr>
          <a:xfrm flipV="1">
            <a:off x="7305844" y="2058963"/>
            <a:ext cx="993328" cy="1245690"/>
            <a:chOff x="6096000" y="3017520"/>
            <a:chExt cx="1645920" cy="533400"/>
          </a:xfrm>
        </p:grpSpPr>
        <p:cxnSp>
          <p:nvCxnSpPr>
            <p:cNvPr id="3" name="Conector recto 2">
              <a:extLst>
                <a:ext uri="{FF2B5EF4-FFF2-40B4-BE49-F238E27FC236}">
                  <a16:creationId xmlns:a16="http://schemas.microsoft.com/office/drawing/2014/main" id="{5DAA5603-4AB7-E7B2-7EC7-56C03F91355F}"/>
                </a:ext>
              </a:extLst>
            </p:cNvPr>
            <p:cNvCxnSpPr>
              <a:cxnSpLocks/>
            </p:cNvCxnSpPr>
            <p:nvPr/>
          </p:nvCxnSpPr>
          <p:spPr>
            <a:xfrm>
              <a:off x="6096000" y="3550920"/>
              <a:ext cx="716280" cy="0"/>
            </a:xfrm>
            <a:prstGeom prst="line">
              <a:avLst/>
            </a:prstGeom>
            <a:ln w="28575">
              <a:solidFill>
                <a:srgbClr val="EB9734"/>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4" name="Conector recto 3">
              <a:extLst>
                <a:ext uri="{FF2B5EF4-FFF2-40B4-BE49-F238E27FC236}">
                  <a16:creationId xmlns:a16="http://schemas.microsoft.com/office/drawing/2014/main" id="{370E3F82-FD03-B086-448D-EA3A0CEED72A}"/>
                </a:ext>
              </a:extLst>
            </p:cNvPr>
            <p:cNvCxnSpPr>
              <a:cxnSpLocks/>
            </p:cNvCxnSpPr>
            <p:nvPr/>
          </p:nvCxnSpPr>
          <p:spPr>
            <a:xfrm flipV="1">
              <a:off x="6812280" y="3017520"/>
              <a:ext cx="259080" cy="533400"/>
            </a:xfrm>
            <a:prstGeom prst="line">
              <a:avLst/>
            </a:prstGeom>
            <a:ln w="28575">
              <a:solidFill>
                <a:srgbClr val="EB9734"/>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5" name="Conector recto 4">
              <a:extLst>
                <a:ext uri="{FF2B5EF4-FFF2-40B4-BE49-F238E27FC236}">
                  <a16:creationId xmlns:a16="http://schemas.microsoft.com/office/drawing/2014/main" id="{12EC1A90-9226-0175-F179-D15E12D44378}"/>
                </a:ext>
              </a:extLst>
            </p:cNvPr>
            <p:cNvCxnSpPr>
              <a:cxnSpLocks/>
            </p:cNvCxnSpPr>
            <p:nvPr/>
          </p:nvCxnSpPr>
          <p:spPr>
            <a:xfrm>
              <a:off x="7071360" y="3017520"/>
              <a:ext cx="670560" cy="0"/>
            </a:xfrm>
            <a:prstGeom prst="line">
              <a:avLst/>
            </a:prstGeom>
            <a:ln w="28575">
              <a:solidFill>
                <a:srgbClr val="EB9734"/>
              </a:solidFill>
              <a:headEnd type="oval"/>
              <a:tailEnd type="oval"/>
            </a:ln>
          </p:spPr>
          <p:style>
            <a:lnRef idx="1">
              <a:schemeClr val="accent2"/>
            </a:lnRef>
            <a:fillRef idx="0">
              <a:schemeClr val="accent2"/>
            </a:fillRef>
            <a:effectRef idx="0">
              <a:schemeClr val="accent2"/>
            </a:effectRef>
            <a:fontRef idx="minor">
              <a:schemeClr val="tx1"/>
            </a:fontRef>
          </p:style>
        </p:cxnSp>
      </p:grpSp>
      <p:grpSp>
        <p:nvGrpSpPr>
          <p:cNvPr id="9" name="Grupo 8">
            <a:extLst>
              <a:ext uri="{FF2B5EF4-FFF2-40B4-BE49-F238E27FC236}">
                <a16:creationId xmlns:a16="http://schemas.microsoft.com/office/drawing/2014/main" id="{5E6707C5-F6F1-8A91-3BD9-21E23CBDEB3A}"/>
              </a:ext>
            </a:extLst>
          </p:cNvPr>
          <p:cNvGrpSpPr/>
          <p:nvPr/>
        </p:nvGrpSpPr>
        <p:grpSpPr>
          <a:xfrm flipV="1">
            <a:off x="7386080" y="3653239"/>
            <a:ext cx="2399951" cy="1066916"/>
            <a:chOff x="6225768" y="3017520"/>
            <a:chExt cx="1774229" cy="533400"/>
          </a:xfrm>
        </p:grpSpPr>
        <p:cxnSp>
          <p:nvCxnSpPr>
            <p:cNvPr id="16" name="Conector recto 15">
              <a:extLst>
                <a:ext uri="{FF2B5EF4-FFF2-40B4-BE49-F238E27FC236}">
                  <a16:creationId xmlns:a16="http://schemas.microsoft.com/office/drawing/2014/main" id="{6838BA70-5BE0-1AAB-272C-5D9139645C4A}"/>
                </a:ext>
              </a:extLst>
            </p:cNvPr>
            <p:cNvCxnSpPr>
              <a:cxnSpLocks/>
            </p:cNvCxnSpPr>
            <p:nvPr/>
          </p:nvCxnSpPr>
          <p:spPr>
            <a:xfrm flipV="1">
              <a:off x="6225768" y="3550920"/>
              <a:ext cx="586513" cy="0"/>
            </a:xfrm>
            <a:prstGeom prst="line">
              <a:avLst/>
            </a:prstGeom>
            <a:ln w="28575">
              <a:solidFill>
                <a:srgbClr val="00978D"/>
              </a:solidFill>
              <a:headEnd type="oval"/>
            </a:ln>
          </p:spPr>
          <p:style>
            <a:lnRef idx="1">
              <a:schemeClr val="accent2"/>
            </a:lnRef>
            <a:fillRef idx="0">
              <a:schemeClr val="accent2"/>
            </a:fillRef>
            <a:effectRef idx="0">
              <a:schemeClr val="accent2"/>
            </a:effectRef>
            <a:fontRef idx="minor">
              <a:schemeClr val="tx1"/>
            </a:fontRef>
          </p:style>
        </p:cxnSp>
        <p:cxnSp>
          <p:nvCxnSpPr>
            <p:cNvPr id="17" name="Conector recto 16">
              <a:extLst>
                <a:ext uri="{FF2B5EF4-FFF2-40B4-BE49-F238E27FC236}">
                  <a16:creationId xmlns:a16="http://schemas.microsoft.com/office/drawing/2014/main" id="{E0BCA83F-BC25-54AD-A568-74739C072892}"/>
                </a:ext>
              </a:extLst>
            </p:cNvPr>
            <p:cNvCxnSpPr>
              <a:cxnSpLocks/>
            </p:cNvCxnSpPr>
            <p:nvPr/>
          </p:nvCxnSpPr>
          <p:spPr>
            <a:xfrm flipV="1">
              <a:off x="6812280" y="3017520"/>
              <a:ext cx="259080" cy="533400"/>
            </a:xfrm>
            <a:prstGeom prst="line">
              <a:avLst/>
            </a:prstGeom>
            <a:ln w="28575">
              <a:solidFill>
                <a:srgbClr val="00978D"/>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18" name="Conector recto 17">
              <a:extLst>
                <a:ext uri="{FF2B5EF4-FFF2-40B4-BE49-F238E27FC236}">
                  <a16:creationId xmlns:a16="http://schemas.microsoft.com/office/drawing/2014/main" id="{7F2B1CEA-A7AA-9F2E-BE33-266B2FEF8B8F}"/>
                </a:ext>
              </a:extLst>
            </p:cNvPr>
            <p:cNvCxnSpPr>
              <a:cxnSpLocks/>
            </p:cNvCxnSpPr>
            <p:nvPr/>
          </p:nvCxnSpPr>
          <p:spPr>
            <a:xfrm>
              <a:off x="7071360" y="3017520"/>
              <a:ext cx="928637" cy="0"/>
            </a:xfrm>
            <a:prstGeom prst="line">
              <a:avLst/>
            </a:prstGeom>
            <a:ln w="28575">
              <a:solidFill>
                <a:srgbClr val="00978D"/>
              </a:solidFill>
              <a:tailEnd type="oval"/>
            </a:ln>
          </p:spPr>
          <p:style>
            <a:lnRef idx="1">
              <a:schemeClr val="accent2"/>
            </a:lnRef>
            <a:fillRef idx="0">
              <a:schemeClr val="accent2"/>
            </a:fillRef>
            <a:effectRef idx="0">
              <a:schemeClr val="accent2"/>
            </a:effectRef>
            <a:fontRef idx="minor">
              <a:schemeClr val="tx1"/>
            </a:fontRef>
          </p:style>
        </p:cxnSp>
      </p:grpSp>
      <p:grpSp>
        <p:nvGrpSpPr>
          <p:cNvPr id="22" name="Grupo 21">
            <a:extLst>
              <a:ext uri="{FF2B5EF4-FFF2-40B4-BE49-F238E27FC236}">
                <a16:creationId xmlns:a16="http://schemas.microsoft.com/office/drawing/2014/main" id="{E57E67D4-32F3-F8AF-ECC0-250D2F43AD9C}"/>
              </a:ext>
            </a:extLst>
          </p:cNvPr>
          <p:cNvGrpSpPr/>
          <p:nvPr/>
        </p:nvGrpSpPr>
        <p:grpSpPr>
          <a:xfrm flipV="1">
            <a:off x="7894483" y="5403872"/>
            <a:ext cx="3026341" cy="603690"/>
            <a:chOff x="5696612" y="3017520"/>
            <a:chExt cx="2303385" cy="533400"/>
          </a:xfrm>
        </p:grpSpPr>
        <p:cxnSp>
          <p:nvCxnSpPr>
            <p:cNvPr id="23" name="Conector recto 22">
              <a:extLst>
                <a:ext uri="{FF2B5EF4-FFF2-40B4-BE49-F238E27FC236}">
                  <a16:creationId xmlns:a16="http://schemas.microsoft.com/office/drawing/2014/main" id="{BB7DBEC1-D575-FFE5-CC80-D3FEFB49FFA8}"/>
                </a:ext>
              </a:extLst>
            </p:cNvPr>
            <p:cNvCxnSpPr>
              <a:cxnSpLocks/>
            </p:cNvCxnSpPr>
            <p:nvPr/>
          </p:nvCxnSpPr>
          <p:spPr>
            <a:xfrm flipV="1">
              <a:off x="5696612" y="3550920"/>
              <a:ext cx="1115668" cy="0"/>
            </a:xfrm>
            <a:prstGeom prst="line">
              <a:avLst/>
            </a:prstGeom>
            <a:ln w="28575">
              <a:solidFill>
                <a:srgbClr val="8F999D"/>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24" name="Conector recto 23">
              <a:extLst>
                <a:ext uri="{FF2B5EF4-FFF2-40B4-BE49-F238E27FC236}">
                  <a16:creationId xmlns:a16="http://schemas.microsoft.com/office/drawing/2014/main" id="{5CCC6452-CA0A-CB66-9D26-1A151CE74DAA}"/>
                </a:ext>
              </a:extLst>
            </p:cNvPr>
            <p:cNvCxnSpPr>
              <a:cxnSpLocks/>
            </p:cNvCxnSpPr>
            <p:nvPr/>
          </p:nvCxnSpPr>
          <p:spPr>
            <a:xfrm flipV="1">
              <a:off x="6812280" y="3017520"/>
              <a:ext cx="259080" cy="533400"/>
            </a:xfrm>
            <a:prstGeom prst="line">
              <a:avLst/>
            </a:prstGeom>
            <a:ln w="28575">
              <a:solidFill>
                <a:srgbClr val="8F999D"/>
              </a:solidFill>
              <a:tailEnd type="oval"/>
            </a:ln>
          </p:spPr>
          <p:style>
            <a:lnRef idx="1">
              <a:schemeClr val="accent2"/>
            </a:lnRef>
            <a:fillRef idx="0">
              <a:schemeClr val="accent2"/>
            </a:fillRef>
            <a:effectRef idx="0">
              <a:schemeClr val="accent2"/>
            </a:effectRef>
            <a:fontRef idx="minor">
              <a:schemeClr val="tx1"/>
            </a:fontRef>
          </p:style>
        </p:cxnSp>
        <p:cxnSp>
          <p:nvCxnSpPr>
            <p:cNvPr id="25" name="Conector recto 24">
              <a:extLst>
                <a:ext uri="{FF2B5EF4-FFF2-40B4-BE49-F238E27FC236}">
                  <a16:creationId xmlns:a16="http://schemas.microsoft.com/office/drawing/2014/main" id="{198BEBE2-823D-7AFB-D991-9F69BBBE1496}"/>
                </a:ext>
              </a:extLst>
            </p:cNvPr>
            <p:cNvCxnSpPr>
              <a:cxnSpLocks/>
            </p:cNvCxnSpPr>
            <p:nvPr/>
          </p:nvCxnSpPr>
          <p:spPr>
            <a:xfrm>
              <a:off x="7071360" y="3017520"/>
              <a:ext cx="928637" cy="0"/>
            </a:xfrm>
            <a:prstGeom prst="line">
              <a:avLst/>
            </a:prstGeom>
            <a:ln w="28575">
              <a:solidFill>
                <a:srgbClr val="8F999D"/>
              </a:solidFill>
              <a:tailEnd type="oval"/>
            </a:ln>
          </p:spPr>
          <p:style>
            <a:lnRef idx="1">
              <a:schemeClr val="accent2"/>
            </a:lnRef>
            <a:fillRef idx="0">
              <a:schemeClr val="accent2"/>
            </a:fillRef>
            <a:effectRef idx="0">
              <a:schemeClr val="accent2"/>
            </a:effectRef>
            <a:fontRef idx="minor">
              <a:schemeClr val="tx1"/>
            </a:fontRef>
          </p:style>
        </p:cxnSp>
      </p:grpSp>
      <p:sp>
        <p:nvSpPr>
          <p:cNvPr id="27" name="CuadroTexto 26">
            <a:extLst>
              <a:ext uri="{FF2B5EF4-FFF2-40B4-BE49-F238E27FC236}">
                <a16:creationId xmlns:a16="http://schemas.microsoft.com/office/drawing/2014/main" id="{87B13D7A-39B9-23F1-8BBE-7195185A6185}"/>
              </a:ext>
            </a:extLst>
          </p:cNvPr>
          <p:cNvSpPr txBox="1"/>
          <p:nvPr/>
        </p:nvSpPr>
        <p:spPr>
          <a:xfrm>
            <a:off x="3385609" y="251206"/>
            <a:ext cx="5974713" cy="523220"/>
          </a:xfrm>
          <a:prstGeom prst="rect">
            <a:avLst/>
          </a:prstGeom>
          <a:noFill/>
        </p:spPr>
        <p:txBody>
          <a:bodyPr wrap="none" rtlCol="0">
            <a:spAutoFit/>
          </a:bodyPr>
          <a:lstStyle/>
          <a:p>
            <a:r>
              <a:rPr lang="es-CO" sz="2800" dirty="0">
                <a:solidFill>
                  <a:srgbClr val="EB9734"/>
                </a:solidFill>
                <a:latin typeface="Raleway Black" pitchFamily="2" charset="0"/>
              </a:rPr>
              <a:t>MARCO TEÓRICO DEL CONTEXTO</a:t>
            </a:r>
            <a:endParaRPr lang="en-US" sz="2800" dirty="0">
              <a:solidFill>
                <a:srgbClr val="EB9734"/>
              </a:solidFill>
              <a:latin typeface="Raleway Black" pitchFamily="2" charset="0"/>
            </a:endParaRPr>
          </a:p>
        </p:txBody>
      </p:sp>
      <p:pic>
        <p:nvPicPr>
          <p:cNvPr id="19" name="Imagen 18">
            <a:extLst>
              <a:ext uri="{FF2B5EF4-FFF2-40B4-BE49-F238E27FC236}">
                <a16:creationId xmlns:a16="http://schemas.microsoft.com/office/drawing/2014/main" id="{9CFCF00A-BC29-624E-C884-59E3760894F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20" name="CuadroTexto 19">
            <a:extLst>
              <a:ext uri="{FF2B5EF4-FFF2-40B4-BE49-F238E27FC236}">
                <a16:creationId xmlns:a16="http://schemas.microsoft.com/office/drawing/2014/main" id="{862420DE-757B-6285-AF97-EA1907B94B71}"/>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1" name="CuadroTexto 20">
            <a:extLst>
              <a:ext uri="{FF2B5EF4-FFF2-40B4-BE49-F238E27FC236}">
                <a16:creationId xmlns:a16="http://schemas.microsoft.com/office/drawing/2014/main" id="{1388B7EE-22EC-33CD-6348-86CF627B7A88}"/>
              </a:ext>
            </a:extLst>
          </p:cNvPr>
          <p:cNvSpPr txBox="1"/>
          <p:nvPr/>
        </p:nvSpPr>
        <p:spPr>
          <a:xfrm>
            <a:off x="150319" y="5400241"/>
            <a:ext cx="7281160" cy="553998"/>
          </a:xfrm>
          <a:prstGeom prst="rect">
            <a:avLst/>
          </a:prstGeom>
          <a:noFill/>
        </p:spPr>
        <p:txBody>
          <a:bodyPr wrap="none" rtlCol="0">
            <a:spAutoFit/>
          </a:bodyPr>
          <a:lstStyle/>
          <a:p>
            <a:pPr marL="285750" indent="-285750">
              <a:buFont typeface="Arial" panose="020B0604020202020204" pitchFamily="34" charset="0"/>
              <a:buChar char="•"/>
            </a:pPr>
            <a:r>
              <a:rPr lang="es-MX" sz="1500" b="1" u="sng" dirty="0">
                <a:solidFill>
                  <a:schemeClr val="accent1">
                    <a:lumMod val="40000"/>
                    <a:lumOff val="60000"/>
                  </a:schemeClr>
                </a:solidFill>
                <a:latin typeface="Raleway Black" pitchFamily="2" charset="0"/>
                <a:ea typeface="Open Sans SemiBold" panose="020B0706030804020204" pitchFamily="34" charset="0"/>
                <a:cs typeface="Open Sans SemiBold" panose="020B0706030804020204" pitchFamily="34" charset="0"/>
              </a:rPr>
              <a:t>Mejora los tiempos de carga:</a:t>
            </a:r>
            <a:r>
              <a:rPr lang="es-MX" sz="1500" dirty="0">
                <a:solidFill>
                  <a:schemeClr val="accent1">
                    <a:lumMod val="40000"/>
                    <a:lumOff val="60000"/>
                  </a:schemeClr>
                </a:solidFill>
                <a:latin typeface="Raleway Black" pitchFamily="2" charset="0"/>
                <a:ea typeface="Open Sans SemiBold" panose="020B0706030804020204" pitchFamily="34" charset="0"/>
                <a:cs typeface="Open Sans SemiBold" panose="020B0706030804020204" pitchFamily="34" charset="0"/>
              </a:rPr>
              <a:t> Con la introducción del CSS se ha dividido </a:t>
            </a:r>
          </a:p>
          <a:p>
            <a:r>
              <a:rPr lang="es-MX" sz="1500" dirty="0">
                <a:solidFill>
                  <a:schemeClr val="accent1">
                    <a:lumMod val="40000"/>
                    <a:lumOff val="60000"/>
                  </a:schemeClr>
                </a:solidFill>
                <a:latin typeface="Raleway Black" pitchFamily="2" charset="0"/>
                <a:ea typeface="Open Sans SemiBold" panose="020B0706030804020204" pitchFamily="34" charset="0"/>
                <a:cs typeface="Open Sans SemiBold" panose="020B0706030804020204" pitchFamily="34" charset="0"/>
              </a:rPr>
              <a:t>      contenido y apariencia, por lo que se obtienen archivos más ligeros..</a:t>
            </a:r>
            <a:endParaRPr lang="en-US" sz="1500" dirty="0">
              <a:solidFill>
                <a:schemeClr val="accent1">
                  <a:lumMod val="40000"/>
                  <a:lumOff val="60000"/>
                </a:schemeClr>
              </a:solidFill>
              <a:latin typeface="Raleway Black" pitchFamily="2" charset="0"/>
              <a:ea typeface="Open Sans SemiBold" panose="020B0706030804020204" pitchFamily="34" charset="0"/>
              <a:cs typeface="Open Sans SemiBold" panose="020B0706030804020204" pitchFamily="34" charset="0"/>
            </a:endParaRPr>
          </a:p>
        </p:txBody>
      </p:sp>
      <p:sp>
        <p:nvSpPr>
          <p:cNvPr id="26" name="CuadroTexto 25">
            <a:extLst>
              <a:ext uri="{FF2B5EF4-FFF2-40B4-BE49-F238E27FC236}">
                <a16:creationId xmlns:a16="http://schemas.microsoft.com/office/drawing/2014/main" id="{763C83BE-779A-4224-43BD-2A31635EDC0B}"/>
              </a:ext>
            </a:extLst>
          </p:cNvPr>
          <p:cNvSpPr txBox="1"/>
          <p:nvPr/>
        </p:nvSpPr>
        <p:spPr>
          <a:xfrm>
            <a:off x="152048" y="3827996"/>
            <a:ext cx="7317583" cy="553998"/>
          </a:xfrm>
          <a:prstGeom prst="rect">
            <a:avLst/>
          </a:prstGeom>
          <a:noFill/>
        </p:spPr>
        <p:txBody>
          <a:bodyPr wrap="square" rtlCol="0">
            <a:spAutoFit/>
          </a:bodyPr>
          <a:lstStyle/>
          <a:p>
            <a:pPr marL="285750" indent="-285750">
              <a:buFont typeface="Arial" panose="020B0604020202020204" pitchFamily="34" charset="0"/>
              <a:buChar char="•"/>
            </a:pPr>
            <a:r>
              <a:rPr lang="es-MX" sz="1500" dirty="0">
                <a:solidFill>
                  <a:srgbClr val="009A90"/>
                </a:solidFill>
                <a:latin typeface="Raleway Black" pitchFamily="2" charset="0"/>
                <a:ea typeface="Open Sans SemiBold" panose="020B0706030804020204" pitchFamily="34" charset="0"/>
                <a:cs typeface="Open Sans SemiBold" panose="020B0706030804020204" pitchFamily="34" charset="0"/>
              </a:rPr>
              <a:t>El lenguaje CSS se ha convertido en una revolución en el ámbito del diseño web especialmente</a:t>
            </a:r>
            <a:endParaRPr lang="en-US" sz="1500" dirty="0">
              <a:solidFill>
                <a:srgbClr val="009A90"/>
              </a:solidFill>
              <a:latin typeface="Raleway Black" pitchFamily="2" charset="0"/>
              <a:ea typeface="Open Sans SemiBold" panose="020B0706030804020204" pitchFamily="34" charset="0"/>
              <a:cs typeface="Open Sans SemiBold" panose="020B0706030804020204" pitchFamily="34" charset="0"/>
            </a:endParaRPr>
          </a:p>
        </p:txBody>
      </p:sp>
      <p:sp>
        <p:nvSpPr>
          <p:cNvPr id="29" name="CuadroTexto 28">
            <a:extLst>
              <a:ext uri="{FF2B5EF4-FFF2-40B4-BE49-F238E27FC236}">
                <a16:creationId xmlns:a16="http://schemas.microsoft.com/office/drawing/2014/main" id="{9E9BF258-0E22-F08A-8D3A-CF3607D4077B}"/>
              </a:ext>
            </a:extLst>
          </p:cNvPr>
          <p:cNvSpPr txBox="1"/>
          <p:nvPr/>
        </p:nvSpPr>
        <p:spPr>
          <a:xfrm>
            <a:off x="160122" y="1783128"/>
            <a:ext cx="7103227" cy="553998"/>
          </a:xfrm>
          <a:prstGeom prst="rect">
            <a:avLst/>
          </a:prstGeom>
          <a:noFill/>
        </p:spPr>
        <p:txBody>
          <a:bodyPr wrap="none" rtlCol="0">
            <a:spAutoFit/>
          </a:bodyPr>
          <a:lstStyle/>
          <a:p>
            <a:pPr marL="285750" indent="-285750">
              <a:buFont typeface="Arial" panose="020B0604020202020204" pitchFamily="34" charset="0"/>
              <a:buChar char="•"/>
            </a:pPr>
            <a:r>
              <a:rPr lang="es-MX" sz="1500" b="1" dirty="0">
                <a:solidFill>
                  <a:srgbClr val="FFC000"/>
                </a:solidFill>
                <a:latin typeface="Raleway Black" pitchFamily="2" charset="0"/>
                <a:ea typeface="Open Sans SemiBold" panose="020B0706030804020204" pitchFamily="34" charset="0"/>
                <a:cs typeface="Open Sans SemiBold" panose="020B0706030804020204" pitchFamily="34" charset="0"/>
              </a:rPr>
              <a:t>El organismo </a:t>
            </a:r>
            <a:r>
              <a:rPr lang="es-MX" sz="1500" b="1" dirty="0" err="1">
                <a:solidFill>
                  <a:srgbClr val="FFC000"/>
                </a:solidFill>
                <a:latin typeface="Raleway Black" pitchFamily="2" charset="0"/>
                <a:ea typeface="Open Sans SemiBold" panose="020B0706030804020204" pitchFamily="34" charset="0"/>
                <a:cs typeface="Open Sans SemiBold" panose="020B0706030804020204" pitchFamily="34" charset="0"/>
              </a:rPr>
              <a:t>W3C</a:t>
            </a:r>
            <a:r>
              <a:rPr lang="es-MX" sz="1500" b="1" dirty="0">
                <a:solidFill>
                  <a:srgbClr val="FFC000"/>
                </a:solidFill>
                <a:latin typeface="Raleway Black" pitchFamily="2" charset="0"/>
                <a:ea typeface="Open Sans SemiBold" panose="020B0706030804020204" pitchFamily="34" charset="0"/>
                <a:cs typeface="Open Sans SemiBold" panose="020B0706030804020204" pitchFamily="34" charset="0"/>
              </a:rPr>
              <a:t> (</a:t>
            </a:r>
            <a:r>
              <a:rPr lang="es-MX" sz="1500" b="1" dirty="0" err="1">
                <a:solidFill>
                  <a:srgbClr val="FFC000"/>
                </a:solidFill>
                <a:latin typeface="Raleway Black" pitchFamily="2" charset="0"/>
                <a:ea typeface="Open Sans SemiBold" panose="020B0706030804020204" pitchFamily="34" charset="0"/>
                <a:cs typeface="Open Sans SemiBold" panose="020B0706030804020204" pitchFamily="34" charset="0"/>
              </a:rPr>
              <a:t>World</a:t>
            </a:r>
            <a:r>
              <a:rPr lang="es-MX" sz="1500" b="1" dirty="0">
                <a:solidFill>
                  <a:srgbClr val="FFC000"/>
                </a:solidFill>
                <a:latin typeface="Raleway Black" pitchFamily="2" charset="0"/>
                <a:ea typeface="Open Sans SemiBold" panose="020B0706030804020204" pitchFamily="34" charset="0"/>
                <a:cs typeface="Open Sans SemiBold" panose="020B0706030804020204" pitchFamily="34" charset="0"/>
              </a:rPr>
              <a:t> Wide Web </a:t>
            </a:r>
            <a:r>
              <a:rPr lang="es-MX" sz="1500" b="1" dirty="0" err="1">
                <a:solidFill>
                  <a:srgbClr val="FFC000"/>
                </a:solidFill>
                <a:latin typeface="Raleway Black" pitchFamily="2" charset="0"/>
                <a:ea typeface="Open Sans SemiBold" panose="020B0706030804020204" pitchFamily="34" charset="0"/>
                <a:cs typeface="Open Sans SemiBold" panose="020B0706030804020204" pitchFamily="34" charset="0"/>
              </a:rPr>
              <a:t>Consortium</a:t>
            </a:r>
            <a:r>
              <a:rPr lang="es-MX" sz="1500" b="1" dirty="0">
                <a:solidFill>
                  <a:srgbClr val="FFC000"/>
                </a:solidFill>
                <a:latin typeface="Raleway Black" pitchFamily="2" charset="0"/>
                <a:ea typeface="Open Sans SemiBold" panose="020B0706030804020204" pitchFamily="34" charset="0"/>
                <a:cs typeface="Open Sans SemiBold" panose="020B0706030804020204" pitchFamily="34" charset="0"/>
              </a:rPr>
              <a:t>) es el encargado de</a:t>
            </a:r>
          </a:p>
          <a:p>
            <a:r>
              <a:rPr lang="es-MX" sz="1500" b="1" dirty="0">
                <a:solidFill>
                  <a:srgbClr val="FFC000"/>
                </a:solidFill>
                <a:latin typeface="Raleway Black" pitchFamily="2" charset="0"/>
                <a:ea typeface="Open Sans SemiBold" panose="020B0706030804020204" pitchFamily="34" charset="0"/>
                <a:cs typeface="Open Sans SemiBold" panose="020B0706030804020204" pitchFamily="34" charset="0"/>
              </a:rPr>
              <a:t>       crear todos los estándares relacionados con la web y el que creo CSS</a:t>
            </a:r>
            <a:endParaRPr lang="en-US" sz="1500" b="1" dirty="0">
              <a:solidFill>
                <a:srgbClr val="FFC000"/>
              </a:solidFill>
              <a:latin typeface="Raleway Black" pitchFamily="2" charset="0"/>
              <a:ea typeface="Open Sans SemiBold" panose="020B0706030804020204" pitchFamily="34" charset="0"/>
              <a:cs typeface="Open Sans SemiBold" panose="020B0706030804020204" pitchFamily="34" charset="0"/>
            </a:endParaRPr>
          </a:p>
        </p:txBody>
      </p:sp>
      <p:sp>
        <p:nvSpPr>
          <p:cNvPr id="30" name="CuadroTexto 29">
            <a:extLst>
              <a:ext uri="{FF2B5EF4-FFF2-40B4-BE49-F238E27FC236}">
                <a16:creationId xmlns:a16="http://schemas.microsoft.com/office/drawing/2014/main" id="{1E9A2A1E-8EE8-6EFE-24AB-ACAE48517161}"/>
              </a:ext>
            </a:extLst>
          </p:cNvPr>
          <p:cNvSpPr txBox="1"/>
          <p:nvPr/>
        </p:nvSpPr>
        <p:spPr>
          <a:xfrm>
            <a:off x="150319" y="5936834"/>
            <a:ext cx="7649851" cy="784830"/>
          </a:xfrm>
          <a:prstGeom prst="rect">
            <a:avLst/>
          </a:prstGeom>
          <a:noFill/>
        </p:spPr>
        <p:txBody>
          <a:bodyPr wrap="none" rtlCol="0">
            <a:spAutoFit/>
          </a:bodyPr>
          <a:lstStyle/>
          <a:p>
            <a:pPr marL="285750" indent="-285750">
              <a:buFont typeface="Arial" panose="020B0604020202020204" pitchFamily="34" charset="0"/>
              <a:buChar char="•"/>
            </a:pPr>
            <a:r>
              <a:rPr lang="es-MX" sz="1500" b="1" u="sng" dirty="0">
                <a:solidFill>
                  <a:schemeClr val="accent1">
                    <a:lumMod val="40000"/>
                    <a:lumOff val="60000"/>
                  </a:schemeClr>
                </a:solidFill>
                <a:latin typeface="Raleway Black" pitchFamily="2" charset="0"/>
                <a:ea typeface="Open Sans SemiBold" panose="020B0706030804020204" pitchFamily="34" charset="0"/>
                <a:cs typeface="Open Sans SemiBold" panose="020B0706030804020204" pitchFamily="34" charset="0"/>
              </a:rPr>
              <a:t>Preprocesador CSS:</a:t>
            </a:r>
            <a:r>
              <a:rPr lang="es-MX" sz="1500" dirty="0">
                <a:solidFill>
                  <a:schemeClr val="accent1">
                    <a:lumMod val="40000"/>
                    <a:lumOff val="60000"/>
                  </a:schemeClr>
                </a:solidFill>
                <a:latin typeface="Raleway Black" pitchFamily="2" charset="0"/>
                <a:ea typeface="Open Sans SemiBold" panose="020B0706030804020204" pitchFamily="34" charset="0"/>
                <a:cs typeface="Open Sans SemiBold" panose="020B0706030804020204" pitchFamily="34" charset="0"/>
              </a:rPr>
              <a:t> Un preprocesador CSS es un programa que te permite </a:t>
            </a:r>
          </a:p>
          <a:p>
            <a:r>
              <a:rPr lang="es-MX" sz="1500" dirty="0">
                <a:solidFill>
                  <a:schemeClr val="accent1">
                    <a:lumMod val="40000"/>
                    <a:lumOff val="60000"/>
                  </a:schemeClr>
                </a:solidFill>
                <a:latin typeface="Raleway Black" pitchFamily="2" charset="0"/>
                <a:ea typeface="Open Sans SemiBold" panose="020B0706030804020204" pitchFamily="34" charset="0"/>
                <a:cs typeface="Open Sans SemiBold" panose="020B0706030804020204" pitchFamily="34" charset="0"/>
              </a:rPr>
              <a:t>      añadir características que no existen en CSS puro, como variables, mezclas, </a:t>
            </a:r>
          </a:p>
          <a:p>
            <a:r>
              <a:rPr lang="es-MX" sz="1500" dirty="0">
                <a:solidFill>
                  <a:schemeClr val="accent1">
                    <a:lumMod val="40000"/>
                    <a:lumOff val="60000"/>
                  </a:schemeClr>
                </a:solidFill>
                <a:latin typeface="Raleway Black" pitchFamily="2" charset="0"/>
                <a:ea typeface="Open Sans SemiBold" panose="020B0706030804020204" pitchFamily="34" charset="0"/>
                <a:cs typeface="Open Sans SemiBold" panose="020B0706030804020204" pitchFamily="34" charset="0"/>
              </a:rPr>
              <a:t>      selectores anidados, entre otros.</a:t>
            </a:r>
            <a:endParaRPr lang="en-US" sz="1500" dirty="0">
              <a:solidFill>
                <a:schemeClr val="accent1">
                  <a:lumMod val="40000"/>
                  <a:lumOff val="60000"/>
                </a:schemeClr>
              </a:solidFill>
              <a:latin typeface="Raleway Black" pitchFamily="2" charset="0"/>
              <a:ea typeface="Open Sans SemiBold" panose="020B0706030804020204" pitchFamily="34" charset="0"/>
              <a:cs typeface="Open Sans SemiBold" panose="020B0706030804020204" pitchFamily="34" charset="0"/>
            </a:endParaRPr>
          </a:p>
        </p:txBody>
      </p:sp>
      <p:sp>
        <p:nvSpPr>
          <p:cNvPr id="31" name="CuadroTexto 30">
            <a:extLst>
              <a:ext uri="{FF2B5EF4-FFF2-40B4-BE49-F238E27FC236}">
                <a16:creationId xmlns:a16="http://schemas.microsoft.com/office/drawing/2014/main" id="{52572835-F25A-B78F-3258-29811BB7DE6C}"/>
              </a:ext>
            </a:extLst>
          </p:cNvPr>
          <p:cNvSpPr txBox="1"/>
          <p:nvPr/>
        </p:nvSpPr>
        <p:spPr>
          <a:xfrm>
            <a:off x="160122" y="4393265"/>
            <a:ext cx="8279831" cy="323165"/>
          </a:xfrm>
          <a:prstGeom prst="rect">
            <a:avLst/>
          </a:prstGeom>
          <a:noFill/>
        </p:spPr>
        <p:txBody>
          <a:bodyPr wrap="none" rtlCol="0">
            <a:spAutoFit/>
          </a:bodyPr>
          <a:lstStyle/>
          <a:p>
            <a:pPr marL="285750" indent="-285750">
              <a:buFont typeface="Arial" panose="020B0604020202020204" pitchFamily="34" charset="0"/>
              <a:buChar char="•"/>
            </a:pPr>
            <a:r>
              <a:rPr lang="es-MX" sz="1500" dirty="0">
                <a:solidFill>
                  <a:srgbClr val="009A90"/>
                </a:solidFill>
                <a:latin typeface="Raleway Black" pitchFamily="2" charset="0"/>
                <a:ea typeface="Open Sans SemiBold" panose="020B0706030804020204" pitchFamily="34" charset="0"/>
                <a:cs typeface="Open Sans SemiBold" panose="020B0706030804020204" pitchFamily="34" charset="0"/>
              </a:rPr>
              <a:t>Entre los beneficios que se encuentran al utilizar CSS se destacan los siguientes:</a:t>
            </a:r>
            <a:r>
              <a:rPr lang="es-CO" sz="1500" dirty="0">
                <a:solidFill>
                  <a:srgbClr val="009A90"/>
                </a:solidFill>
                <a:latin typeface="Raleway Black" pitchFamily="2" charset="0"/>
                <a:ea typeface="Open Sans SemiBold" panose="020B0706030804020204" pitchFamily="34" charset="0"/>
                <a:cs typeface="Open Sans SemiBold" panose="020B0706030804020204" pitchFamily="34" charset="0"/>
              </a:rPr>
              <a:t> </a:t>
            </a:r>
            <a:endParaRPr lang="en-US" sz="1500" dirty="0">
              <a:solidFill>
                <a:srgbClr val="009A90"/>
              </a:solidFill>
              <a:latin typeface="Raleway Black" pitchFamily="2" charset="0"/>
              <a:ea typeface="Open Sans SemiBold" panose="020B0706030804020204" pitchFamily="34" charset="0"/>
              <a:cs typeface="Open Sans SemiBold" panose="020B0706030804020204" pitchFamily="34" charset="0"/>
            </a:endParaRPr>
          </a:p>
        </p:txBody>
      </p:sp>
      <p:sp>
        <p:nvSpPr>
          <p:cNvPr id="32" name="CuadroTexto 31">
            <a:extLst>
              <a:ext uri="{FF2B5EF4-FFF2-40B4-BE49-F238E27FC236}">
                <a16:creationId xmlns:a16="http://schemas.microsoft.com/office/drawing/2014/main" id="{0796FBA4-9EF0-FD35-686D-97E6D34F26B6}"/>
              </a:ext>
            </a:extLst>
          </p:cNvPr>
          <p:cNvSpPr txBox="1"/>
          <p:nvPr/>
        </p:nvSpPr>
        <p:spPr>
          <a:xfrm>
            <a:off x="160122" y="2337126"/>
            <a:ext cx="6951474" cy="784830"/>
          </a:xfrm>
          <a:prstGeom prst="rect">
            <a:avLst/>
          </a:prstGeom>
          <a:noFill/>
        </p:spPr>
        <p:txBody>
          <a:bodyPr wrap="square" rtlCol="0">
            <a:spAutoFit/>
          </a:bodyPr>
          <a:lstStyle/>
          <a:p>
            <a:pPr marL="285750" indent="-285750" algn="just">
              <a:buFont typeface="Arial" panose="020B0604020202020204" pitchFamily="34" charset="0"/>
              <a:buChar char="•"/>
            </a:pPr>
            <a:r>
              <a:rPr lang="es-MX" sz="1500" b="1" dirty="0">
                <a:solidFill>
                  <a:srgbClr val="FFC000"/>
                </a:solidFill>
                <a:latin typeface="Raleway Black" pitchFamily="2" charset="0"/>
                <a:ea typeface="Open Sans SemiBold" panose="020B0706030804020204" pitchFamily="34" charset="0"/>
                <a:cs typeface="Open Sans SemiBold" panose="020B0706030804020204" pitchFamily="34" charset="0"/>
              </a:rPr>
              <a:t>En 1997, el </a:t>
            </a:r>
            <a:r>
              <a:rPr lang="es-MX" sz="1500" b="1" dirty="0" err="1">
                <a:solidFill>
                  <a:srgbClr val="FFC000"/>
                </a:solidFill>
                <a:latin typeface="Raleway Black" pitchFamily="2" charset="0"/>
                <a:ea typeface="Open Sans SemiBold" panose="020B0706030804020204" pitchFamily="34" charset="0"/>
                <a:cs typeface="Open Sans SemiBold" panose="020B0706030804020204" pitchFamily="34" charset="0"/>
              </a:rPr>
              <a:t>W3C</a:t>
            </a:r>
            <a:r>
              <a:rPr lang="es-MX" sz="1500" b="1" dirty="0">
                <a:solidFill>
                  <a:srgbClr val="FFC000"/>
                </a:solidFill>
                <a:latin typeface="Raleway Black" pitchFamily="2" charset="0"/>
                <a:ea typeface="Open Sans SemiBold" panose="020B0706030804020204" pitchFamily="34" charset="0"/>
                <a:cs typeface="Open Sans SemiBold" panose="020B0706030804020204" pitchFamily="34" charset="0"/>
              </a:rPr>
              <a:t> decide separar los trabajos del grupo de HTML en tres secciones: el grupo de trabajo de HTML, el grupo de trabajo de DOM y el grupo de trabajo de CSS.</a:t>
            </a:r>
            <a:endParaRPr lang="en-US" sz="1500" b="1" dirty="0">
              <a:solidFill>
                <a:srgbClr val="FFC000"/>
              </a:solidFill>
              <a:latin typeface="Raleway Black" pitchFamily="2" charset="0"/>
              <a:ea typeface="Open Sans SemiBold" panose="020B0706030804020204" pitchFamily="34" charset="0"/>
              <a:cs typeface="Open Sans SemiBold" panose="020B0706030804020204" pitchFamily="34" charset="0"/>
            </a:endParaRPr>
          </a:p>
        </p:txBody>
      </p:sp>
    </p:spTree>
    <p:extLst>
      <p:ext uri="{BB962C8B-B14F-4D97-AF65-F5344CB8AC3E}">
        <p14:creationId xmlns:p14="http://schemas.microsoft.com/office/powerpoint/2010/main" val="39351492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CuadroTexto 26">
            <a:extLst>
              <a:ext uri="{FF2B5EF4-FFF2-40B4-BE49-F238E27FC236}">
                <a16:creationId xmlns:a16="http://schemas.microsoft.com/office/drawing/2014/main" id="{87B13D7A-39B9-23F1-8BBE-7195185A6185}"/>
              </a:ext>
            </a:extLst>
          </p:cNvPr>
          <p:cNvSpPr txBox="1"/>
          <p:nvPr/>
        </p:nvSpPr>
        <p:spPr>
          <a:xfrm>
            <a:off x="3108643" y="343050"/>
            <a:ext cx="5974713" cy="523220"/>
          </a:xfrm>
          <a:prstGeom prst="rect">
            <a:avLst/>
          </a:prstGeom>
          <a:noFill/>
        </p:spPr>
        <p:txBody>
          <a:bodyPr wrap="none" rtlCol="0">
            <a:spAutoFit/>
          </a:bodyPr>
          <a:lstStyle/>
          <a:p>
            <a:r>
              <a:rPr lang="es-CO" sz="2800" dirty="0">
                <a:solidFill>
                  <a:srgbClr val="EB9734"/>
                </a:solidFill>
                <a:latin typeface="Raleway Black" pitchFamily="2" charset="0"/>
              </a:rPr>
              <a:t>MARCO TEÓRICO DEL CONTEXTO</a:t>
            </a:r>
            <a:endParaRPr lang="en-US" sz="2800" dirty="0">
              <a:solidFill>
                <a:srgbClr val="EB9734"/>
              </a:solidFill>
              <a:latin typeface="Raleway Black" pitchFamily="2" charset="0"/>
            </a:endParaRPr>
          </a:p>
        </p:txBody>
      </p:sp>
      <p:pic>
        <p:nvPicPr>
          <p:cNvPr id="19" name="Imagen 18">
            <a:extLst>
              <a:ext uri="{FF2B5EF4-FFF2-40B4-BE49-F238E27FC236}">
                <a16:creationId xmlns:a16="http://schemas.microsoft.com/office/drawing/2014/main" id="{9CFCF00A-BC29-624E-C884-59E3760894F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20" name="CuadroTexto 19">
            <a:extLst>
              <a:ext uri="{FF2B5EF4-FFF2-40B4-BE49-F238E27FC236}">
                <a16:creationId xmlns:a16="http://schemas.microsoft.com/office/drawing/2014/main" id="{862420DE-757B-6285-AF97-EA1907B94B71}"/>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 name="Marco 1">
            <a:extLst>
              <a:ext uri="{FF2B5EF4-FFF2-40B4-BE49-F238E27FC236}">
                <a16:creationId xmlns:a16="http://schemas.microsoft.com/office/drawing/2014/main" id="{5D4D7C5F-06D1-62DB-9343-B07E1EA05D99}"/>
              </a:ext>
            </a:extLst>
          </p:cNvPr>
          <p:cNvSpPr/>
          <p:nvPr/>
        </p:nvSpPr>
        <p:spPr>
          <a:xfrm rot="8561659">
            <a:off x="10279794" y="5958766"/>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Marco 2">
            <a:extLst>
              <a:ext uri="{FF2B5EF4-FFF2-40B4-BE49-F238E27FC236}">
                <a16:creationId xmlns:a16="http://schemas.microsoft.com/office/drawing/2014/main" id="{0D2211A2-FE16-6804-B97B-18D83D4741E2}"/>
              </a:ext>
            </a:extLst>
          </p:cNvPr>
          <p:cNvSpPr/>
          <p:nvPr/>
        </p:nvSpPr>
        <p:spPr>
          <a:xfrm rot="6213016">
            <a:off x="11542569" y="5179016"/>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Marco 3">
            <a:extLst>
              <a:ext uri="{FF2B5EF4-FFF2-40B4-BE49-F238E27FC236}">
                <a16:creationId xmlns:a16="http://schemas.microsoft.com/office/drawing/2014/main" id="{F3AF34A3-B019-932B-2E4C-56148C89CF02}"/>
              </a:ext>
            </a:extLst>
          </p:cNvPr>
          <p:cNvSpPr/>
          <p:nvPr/>
        </p:nvSpPr>
        <p:spPr>
          <a:xfrm rot="8409895">
            <a:off x="440414" y="5929077"/>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Marco 4">
            <a:extLst>
              <a:ext uri="{FF2B5EF4-FFF2-40B4-BE49-F238E27FC236}">
                <a16:creationId xmlns:a16="http://schemas.microsoft.com/office/drawing/2014/main" id="{200A66D6-3519-314A-51EE-763DF2500C1D}"/>
              </a:ext>
            </a:extLst>
          </p:cNvPr>
          <p:cNvSpPr/>
          <p:nvPr/>
        </p:nvSpPr>
        <p:spPr>
          <a:xfrm rot="2700000">
            <a:off x="10402713" y="101187"/>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Marco 5">
            <a:extLst>
              <a:ext uri="{FF2B5EF4-FFF2-40B4-BE49-F238E27FC236}">
                <a16:creationId xmlns:a16="http://schemas.microsoft.com/office/drawing/2014/main" id="{B8B3D805-BA03-C98E-E01B-D09A4EE7B12A}"/>
              </a:ext>
            </a:extLst>
          </p:cNvPr>
          <p:cNvSpPr/>
          <p:nvPr/>
        </p:nvSpPr>
        <p:spPr>
          <a:xfrm rot="10646673">
            <a:off x="-524864" y="5149328"/>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Marco 6">
            <a:extLst>
              <a:ext uri="{FF2B5EF4-FFF2-40B4-BE49-F238E27FC236}">
                <a16:creationId xmlns:a16="http://schemas.microsoft.com/office/drawing/2014/main" id="{3393C719-FE86-45DB-8220-B3DF1F0574E4}"/>
              </a:ext>
            </a:extLst>
          </p:cNvPr>
          <p:cNvSpPr/>
          <p:nvPr/>
        </p:nvSpPr>
        <p:spPr>
          <a:xfrm rot="14378614">
            <a:off x="-463995" y="1129394"/>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CuadroTexto 7">
            <a:extLst>
              <a:ext uri="{FF2B5EF4-FFF2-40B4-BE49-F238E27FC236}">
                <a16:creationId xmlns:a16="http://schemas.microsoft.com/office/drawing/2014/main" id="{3D51A1F3-73C9-7ECD-46E1-BD91127E285F}"/>
              </a:ext>
            </a:extLst>
          </p:cNvPr>
          <p:cNvSpPr txBox="1"/>
          <p:nvPr/>
        </p:nvSpPr>
        <p:spPr>
          <a:xfrm>
            <a:off x="968330" y="1089020"/>
            <a:ext cx="7678705" cy="461665"/>
          </a:xfrm>
          <a:prstGeom prst="rect">
            <a:avLst/>
          </a:prstGeom>
          <a:noFill/>
        </p:spPr>
        <p:txBody>
          <a:bodyPr wrap="none" rtlCol="0">
            <a:spAutoFit/>
          </a:bodyPr>
          <a:lstStyle/>
          <a:p>
            <a:r>
              <a:rPr lang="es-MX" sz="2400" dirty="0">
                <a:solidFill>
                  <a:srgbClr val="EB9734"/>
                </a:solidFill>
                <a:latin typeface="Raleway Black" pitchFamily="2" charset="0"/>
              </a:rPr>
              <a:t>La Inteligencia Artificial y sus áreas de aplicación</a:t>
            </a:r>
            <a:endParaRPr lang="en-US" sz="2400" dirty="0">
              <a:solidFill>
                <a:srgbClr val="EB9734"/>
              </a:solidFill>
              <a:latin typeface="Raleway Black" pitchFamily="2" charset="0"/>
            </a:endParaRPr>
          </a:p>
        </p:txBody>
      </p:sp>
      <p:sp>
        <p:nvSpPr>
          <p:cNvPr id="9" name="CuadroTexto 8">
            <a:extLst>
              <a:ext uri="{FF2B5EF4-FFF2-40B4-BE49-F238E27FC236}">
                <a16:creationId xmlns:a16="http://schemas.microsoft.com/office/drawing/2014/main" id="{8D24A335-242C-501D-6E7B-6024B6D46687}"/>
              </a:ext>
            </a:extLst>
          </p:cNvPr>
          <p:cNvSpPr txBox="1"/>
          <p:nvPr/>
        </p:nvSpPr>
        <p:spPr>
          <a:xfrm>
            <a:off x="635167" y="1657619"/>
            <a:ext cx="10955369" cy="4247317"/>
          </a:xfrm>
          <a:prstGeom prst="rect">
            <a:avLst/>
          </a:prstGeom>
          <a:noFill/>
        </p:spPr>
        <p:txBody>
          <a:bodyPr wrap="square" rtlCol="0">
            <a:spAutoFit/>
          </a:bodyPr>
          <a:lstStyle/>
          <a:p>
            <a:pPr marL="285750" indent="-285750" algn="just">
              <a:buFont typeface="Arial" panose="020B0604020202020204" pitchFamily="34" charset="0"/>
              <a:buChar char="•"/>
            </a:pPr>
            <a:r>
              <a:rPr lang="es-MX" dirty="0">
                <a:solidFill>
                  <a:srgbClr val="EB9734"/>
                </a:solidFill>
                <a:latin typeface="Raleway Black" pitchFamily="2" charset="0"/>
                <a:ea typeface="Open Sans SemiBold" panose="020B0706030804020204" pitchFamily="34" charset="0"/>
                <a:cs typeface="Open Sans SemiBold" panose="020B0706030804020204" pitchFamily="34" charset="0"/>
              </a:rPr>
              <a:t>Aprendizaje automático (Machine </a:t>
            </a:r>
            <a:r>
              <a:rPr lang="es-MX" dirty="0" err="1">
                <a:solidFill>
                  <a:srgbClr val="EB9734"/>
                </a:solidFill>
                <a:latin typeface="Raleway Black" pitchFamily="2" charset="0"/>
                <a:ea typeface="Open Sans SemiBold" panose="020B0706030804020204" pitchFamily="34" charset="0"/>
                <a:cs typeface="Open Sans SemiBold" panose="020B0706030804020204" pitchFamily="34" charset="0"/>
              </a:rPr>
              <a:t>Learning</a:t>
            </a:r>
            <a:r>
              <a:rPr lang="es-MX" dirty="0">
                <a:solidFill>
                  <a:srgbClr val="EB9734"/>
                </a:solidFill>
                <a:latin typeface="Raleway Black" pitchFamily="2" charset="0"/>
                <a:ea typeface="Open Sans SemiBold" panose="020B0706030804020204" pitchFamily="34" charset="0"/>
                <a:cs typeface="Open Sans SemiBold" panose="020B0706030804020204" pitchFamily="34" charset="0"/>
              </a:rPr>
              <a:t>):</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El aprendizaje automático es una rama de la IA que se basa en algoritmos y modelos para permitir a las máquinas aprender y mejorar a partir de datos.</a:t>
            </a:r>
          </a:p>
          <a:p>
            <a:pPr algn="just"/>
            <a:endParaRPr lang="es-MX" dirty="0">
              <a:solidFill>
                <a:schemeClr val="bg1"/>
              </a:solidFill>
              <a:latin typeface="Raleway Black" pitchFamily="2" charset="0"/>
              <a:ea typeface="Open Sans SemiBold" panose="020B0706030804020204" pitchFamily="34" charset="0"/>
              <a:cs typeface="Open Sans SemiBold" panose="020B0706030804020204" pitchFamily="34" charset="0"/>
            </a:endParaRPr>
          </a:p>
          <a:p>
            <a:pPr marL="285750" indent="-285750" algn="just">
              <a:buFont typeface="Arial" panose="020B0604020202020204" pitchFamily="34" charset="0"/>
              <a:buChar char="•"/>
            </a:pPr>
            <a:r>
              <a:rPr lang="es-MX" dirty="0">
                <a:solidFill>
                  <a:srgbClr val="EB9734"/>
                </a:solidFill>
                <a:latin typeface="Raleway Black" pitchFamily="2" charset="0"/>
                <a:ea typeface="Open Sans SemiBold" panose="020B0706030804020204" pitchFamily="34" charset="0"/>
                <a:cs typeface="Open Sans SemiBold" panose="020B0706030804020204" pitchFamily="34" charset="0"/>
              </a:rPr>
              <a:t>Redes Neuronales Artificiales:</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Las redes neuronales artificiales son modelos inspirados en el funcionamiento del cerebro humano. Estas redes están compuestas por nodos interconectados llamados neuronas artificiales, que procesan y transmiten información. </a:t>
            </a:r>
          </a:p>
          <a:p>
            <a:pPr marL="285750" indent="-285750" algn="just">
              <a:buFont typeface="Arial" panose="020B0604020202020204" pitchFamily="34" charset="0"/>
              <a:buChar char="•"/>
            </a:pPr>
            <a:endParaRPr lang="es-MX" dirty="0">
              <a:solidFill>
                <a:schemeClr val="bg1"/>
              </a:solidFill>
              <a:latin typeface="Raleway Black" pitchFamily="2" charset="0"/>
              <a:ea typeface="Open Sans SemiBold" panose="020B0706030804020204" pitchFamily="34" charset="0"/>
              <a:cs typeface="Open Sans SemiBold" panose="020B0706030804020204" pitchFamily="34" charset="0"/>
            </a:endParaRPr>
          </a:p>
          <a:p>
            <a:pPr marL="285750" indent="-285750" algn="just">
              <a:buFont typeface="Arial" panose="020B0604020202020204" pitchFamily="34" charset="0"/>
              <a:buChar char="•"/>
            </a:pPr>
            <a:r>
              <a:rPr lang="es-MX" dirty="0">
                <a:solidFill>
                  <a:srgbClr val="EB9734"/>
                </a:solidFill>
                <a:latin typeface="Raleway Black" pitchFamily="2" charset="0"/>
                <a:ea typeface="Open Sans SemiBold" panose="020B0706030804020204" pitchFamily="34" charset="0"/>
                <a:cs typeface="Open Sans SemiBold" panose="020B0706030804020204" pitchFamily="34" charset="0"/>
              </a:rPr>
              <a:t>Procesamiento del Lenguaje Natural (</a:t>
            </a:r>
            <a:r>
              <a:rPr lang="es-MX" dirty="0" err="1">
                <a:solidFill>
                  <a:srgbClr val="EB9734"/>
                </a:solidFill>
                <a:latin typeface="Raleway Black" pitchFamily="2" charset="0"/>
                <a:ea typeface="Open Sans SemiBold" panose="020B0706030804020204" pitchFamily="34" charset="0"/>
                <a:cs typeface="Open Sans SemiBold" panose="020B0706030804020204" pitchFamily="34" charset="0"/>
              </a:rPr>
              <a:t>NLP</a:t>
            </a:r>
            <a:r>
              <a:rPr lang="es-MX" dirty="0">
                <a:solidFill>
                  <a:srgbClr val="EB9734"/>
                </a:solidFill>
                <a:latin typeface="Raleway Black" pitchFamily="2" charset="0"/>
                <a:ea typeface="Open Sans SemiBold" panose="020B0706030804020204" pitchFamily="34" charset="0"/>
                <a:cs typeface="Open Sans SemiBold" panose="020B0706030804020204" pitchFamily="34" charset="0"/>
              </a:rPr>
              <a:t>):</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El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NLP</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es un campo de la IA que se centra en la interacción entre las computadoras y el lenguaje humano. Los sistemas de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NLP</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permiten a las máquinas comprender, interpretar y generar texto de manera similar a como lo haría un ser humano. </a:t>
            </a:r>
          </a:p>
          <a:p>
            <a:pPr algn="just"/>
            <a:endParaRPr lang="es-MX" dirty="0">
              <a:solidFill>
                <a:schemeClr val="bg1"/>
              </a:solidFill>
              <a:latin typeface="Raleway Black" pitchFamily="2" charset="0"/>
              <a:ea typeface="Open Sans SemiBold" panose="020B0706030804020204" pitchFamily="34" charset="0"/>
              <a:cs typeface="Open Sans SemiBold" panose="020B0706030804020204" pitchFamily="34" charset="0"/>
            </a:endParaRPr>
          </a:p>
          <a:p>
            <a:pPr marL="285750" indent="-285750" algn="just">
              <a:buFont typeface="Arial" panose="020B0604020202020204" pitchFamily="34" charset="0"/>
              <a:buChar char="•"/>
            </a:pPr>
            <a:r>
              <a:rPr lang="es-MX" dirty="0">
                <a:solidFill>
                  <a:srgbClr val="EB9734"/>
                </a:solidFill>
                <a:latin typeface="Raleway Black" pitchFamily="2" charset="0"/>
                <a:ea typeface="Open Sans SemiBold" panose="020B0706030804020204" pitchFamily="34" charset="0"/>
                <a:cs typeface="Open Sans SemiBold" panose="020B0706030804020204" pitchFamily="34" charset="0"/>
              </a:rPr>
              <a:t>Visión por Computadora:</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La visión por computadora se ocupa del análisis, procesamiento e interpretación de imágenes y videos por parte de las máquinas.</a:t>
            </a:r>
          </a:p>
        </p:txBody>
      </p:sp>
    </p:spTree>
    <p:extLst>
      <p:ext uri="{BB962C8B-B14F-4D97-AF65-F5344CB8AC3E}">
        <p14:creationId xmlns:p14="http://schemas.microsoft.com/office/powerpoint/2010/main" val="387145510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CuadroTexto 26">
            <a:extLst>
              <a:ext uri="{FF2B5EF4-FFF2-40B4-BE49-F238E27FC236}">
                <a16:creationId xmlns:a16="http://schemas.microsoft.com/office/drawing/2014/main" id="{87B13D7A-39B9-23F1-8BBE-7195185A6185}"/>
              </a:ext>
            </a:extLst>
          </p:cNvPr>
          <p:cNvSpPr txBox="1"/>
          <p:nvPr/>
        </p:nvSpPr>
        <p:spPr>
          <a:xfrm>
            <a:off x="3108643" y="343050"/>
            <a:ext cx="5974713" cy="523220"/>
          </a:xfrm>
          <a:prstGeom prst="rect">
            <a:avLst/>
          </a:prstGeom>
          <a:noFill/>
        </p:spPr>
        <p:txBody>
          <a:bodyPr wrap="none" rtlCol="0">
            <a:spAutoFit/>
          </a:bodyPr>
          <a:lstStyle/>
          <a:p>
            <a:r>
              <a:rPr lang="es-CO" sz="2800" dirty="0">
                <a:solidFill>
                  <a:srgbClr val="EB9734"/>
                </a:solidFill>
                <a:latin typeface="Raleway Black" pitchFamily="2" charset="0"/>
              </a:rPr>
              <a:t>MARCO TEÓRICO DEL CONTEXTO</a:t>
            </a:r>
            <a:endParaRPr lang="en-US" sz="2800" dirty="0">
              <a:solidFill>
                <a:srgbClr val="EB9734"/>
              </a:solidFill>
              <a:latin typeface="Raleway Black" pitchFamily="2" charset="0"/>
            </a:endParaRPr>
          </a:p>
        </p:txBody>
      </p:sp>
      <p:pic>
        <p:nvPicPr>
          <p:cNvPr id="19" name="Imagen 18">
            <a:extLst>
              <a:ext uri="{FF2B5EF4-FFF2-40B4-BE49-F238E27FC236}">
                <a16:creationId xmlns:a16="http://schemas.microsoft.com/office/drawing/2014/main" id="{9CFCF00A-BC29-624E-C884-59E3760894F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20" name="CuadroTexto 19">
            <a:extLst>
              <a:ext uri="{FF2B5EF4-FFF2-40B4-BE49-F238E27FC236}">
                <a16:creationId xmlns:a16="http://schemas.microsoft.com/office/drawing/2014/main" id="{862420DE-757B-6285-AF97-EA1907B94B71}"/>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 name="Marco 1">
            <a:extLst>
              <a:ext uri="{FF2B5EF4-FFF2-40B4-BE49-F238E27FC236}">
                <a16:creationId xmlns:a16="http://schemas.microsoft.com/office/drawing/2014/main" id="{5D4D7C5F-06D1-62DB-9343-B07E1EA05D99}"/>
              </a:ext>
            </a:extLst>
          </p:cNvPr>
          <p:cNvSpPr/>
          <p:nvPr/>
        </p:nvSpPr>
        <p:spPr>
          <a:xfrm rot="8561659">
            <a:off x="10279794" y="5958766"/>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Marco 2">
            <a:extLst>
              <a:ext uri="{FF2B5EF4-FFF2-40B4-BE49-F238E27FC236}">
                <a16:creationId xmlns:a16="http://schemas.microsoft.com/office/drawing/2014/main" id="{0D2211A2-FE16-6804-B97B-18D83D4741E2}"/>
              </a:ext>
            </a:extLst>
          </p:cNvPr>
          <p:cNvSpPr/>
          <p:nvPr/>
        </p:nvSpPr>
        <p:spPr>
          <a:xfrm rot="6213016">
            <a:off x="11542569" y="5179016"/>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Marco 3">
            <a:extLst>
              <a:ext uri="{FF2B5EF4-FFF2-40B4-BE49-F238E27FC236}">
                <a16:creationId xmlns:a16="http://schemas.microsoft.com/office/drawing/2014/main" id="{F3AF34A3-B019-932B-2E4C-56148C89CF02}"/>
              </a:ext>
            </a:extLst>
          </p:cNvPr>
          <p:cNvSpPr/>
          <p:nvPr/>
        </p:nvSpPr>
        <p:spPr>
          <a:xfrm rot="8409895">
            <a:off x="440414" y="5929077"/>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Marco 4">
            <a:extLst>
              <a:ext uri="{FF2B5EF4-FFF2-40B4-BE49-F238E27FC236}">
                <a16:creationId xmlns:a16="http://schemas.microsoft.com/office/drawing/2014/main" id="{200A66D6-3519-314A-51EE-763DF2500C1D}"/>
              </a:ext>
            </a:extLst>
          </p:cNvPr>
          <p:cNvSpPr/>
          <p:nvPr/>
        </p:nvSpPr>
        <p:spPr>
          <a:xfrm rot="2700000">
            <a:off x="10402713" y="101187"/>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Marco 5">
            <a:extLst>
              <a:ext uri="{FF2B5EF4-FFF2-40B4-BE49-F238E27FC236}">
                <a16:creationId xmlns:a16="http://schemas.microsoft.com/office/drawing/2014/main" id="{B8B3D805-BA03-C98E-E01B-D09A4EE7B12A}"/>
              </a:ext>
            </a:extLst>
          </p:cNvPr>
          <p:cNvSpPr/>
          <p:nvPr/>
        </p:nvSpPr>
        <p:spPr>
          <a:xfrm rot="10646673">
            <a:off x="-524864" y="5149328"/>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Marco 6">
            <a:extLst>
              <a:ext uri="{FF2B5EF4-FFF2-40B4-BE49-F238E27FC236}">
                <a16:creationId xmlns:a16="http://schemas.microsoft.com/office/drawing/2014/main" id="{3393C719-FE86-45DB-8220-B3DF1F0574E4}"/>
              </a:ext>
            </a:extLst>
          </p:cNvPr>
          <p:cNvSpPr/>
          <p:nvPr/>
        </p:nvSpPr>
        <p:spPr>
          <a:xfrm rot="14378614">
            <a:off x="-327158" y="1166200"/>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CuadroTexto 7">
            <a:extLst>
              <a:ext uri="{FF2B5EF4-FFF2-40B4-BE49-F238E27FC236}">
                <a16:creationId xmlns:a16="http://schemas.microsoft.com/office/drawing/2014/main" id="{3D51A1F3-73C9-7ECD-46E1-BD91127E285F}"/>
              </a:ext>
            </a:extLst>
          </p:cNvPr>
          <p:cNvSpPr txBox="1"/>
          <p:nvPr/>
        </p:nvSpPr>
        <p:spPr>
          <a:xfrm>
            <a:off x="1089845" y="1273615"/>
            <a:ext cx="7678705" cy="461665"/>
          </a:xfrm>
          <a:prstGeom prst="rect">
            <a:avLst/>
          </a:prstGeom>
          <a:noFill/>
        </p:spPr>
        <p:txBody>
          <a:bodyPr wrap="none" rtlCol="0">
            <a:spAutoFit/>
          </a:bodyPr>
          <a:lstStyle/>
          <a:p>
            <a:r>
              <a:rPr lang="es-MX" sz="2400" dirty="0">
                <a:solidFill>
                  <a:srgbClr val="EB9734"/>
                </a:solidFill>
                <a:latin typeface="Raleway Black" pitchFamily="2" charset="0"/>
              </a:rPr>
              <a:t>La Inteligencia Artificial y sus áreas de aplicación</a:t>
            </a:r>
            <a:endParaRPr lang="en-US" sz="2400" dirty="0">
              <a:solidFill>
                <a:srgbClr val="EB9734"/>
              </a:solidFill>
              <a:latin typeface="Raleway Black" pitchFamily="2" charset="0"/>
            </a:endParaRPr>
          </a:p>
        </p:txBody>
      </p:sp>
      <p:sp>
        <p:nvSpPr>
          <p:cNvPr id="9" name="CuadroTexto 8">
            <a:extLst>
              <a:ext uri="{FF2B5EF4-FFF2-40B4-BE49-F238E27FC236}">
                <a16:creationId xmlns:a16="http://schemas.microsoft.com/office/drawing/2014/main" id="{8D24A335-242C-501D-6E7B-6024B6D46687}"/>
              </a:ext>
            </a:extLst>
          </p:cNvPr>
          <p:cNvSpPr txBox="1"/>
          <p:nvPr/>
        </p:nvSpPr>
        <p:spPr>
          <a:xfrm>
            <a:off x="801592" y="2113551"/>
            <a:ext cx="10955369" cy="3416320"/>
          </a:xfrm>
          <a:prstGeom prst="rect">
            <a:avLst/>
          </a:prstGeom>
          <a:noFill/>
        </p:spPr>
        <p:txBody>
          <a:bodyPr wrap="square" rtlCol="0">
            <a:spAutoFit/>
          </a:bodyPr>
          <a:lstStyle/>
          <a:p>
            <a:pPr marL="285750" indent="-285750" algn="just">
              <a:buFont typeface="Arial" panose="020B0604020202020204" pitchFamily="34" charset="0"/>
              <a:buChar char="•"/>
            </a:pPr>
            <a:r>
              <a:rPr lang="es-MX" dirty="0">
                <a:solidFill>
                  <a:srgbClr val="EB9734"/>
                </a:solidFill>
                <a:latin typeface="Raleway Black" pitchFamily="2" charset="0"/>
                <a:ea typeface="Open Sans SemiBold" panose="020B0706030804020204" pitchFamily="34" charset="0"/>
                <a:cs typeface="Open Sans SemiBold" panose="020B0706030804020204" pitchFamily="34" charset="0"/>
              </a:rPr>
              <a:t>Robótica y Automatización:</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La IA se utiliza ampliamente en robots y sistemas automatizados para que puedan realizar tareas de ensamblaje, navegación, reconocimiento de objetos y colaboración con humanos.</a:t>
            </a:r>
          </a:p>
          <a:p>
            <a:pPr marL="285750" indent="-285750" algn="just">
              <a:buFont typeface="Arial" panose="020B0604020202020204" pitchFamily="34" charset="0"/>
              <a:buChar char="•"/>
            </a:pPr>
            <a:endParaRPr lang="es-MX" dirty="0">
              <a:solidFill>
                <a:schemeClr val="bg1"/>
              </a:solidFill>
              <a:latin typeface="Raleway Black" pitchFamily="2" charset="0"/>
              <a:ea typeface="Open Sans SemiBold" panose="020B0706030804020204" pitchFamily="34" charset="0"/>
              <a:cs typeface="Open Sans SemiBold" panose="020B0706030804020204" pitchFamily="34" charset="0"/>
            </a:endParaRPr>
          </a:p>
          <a:p>
            <a:pPr marL="285750" indent="-285750" algn="just">
              <a:buFont typeface="Arial" panose="020B0604020202020204" pitchFamily="34" charset="0"/>
              <a:buChar char="•"/>
            </a:pPr>
            <a:r>
              <a:rPr lang="es-MX" dirty="0">
                <a:solidFill>
                  <a:srgbClr val="EB9734"/>
                </a:solidFill>
                <a:latin typeface="Raleway Black" pitchFamily="2" charset="0"/>
                <a:ea typeface="Open Sans SemiBold" panose="020B0706030804020204" pitchFamily="34" charset="0"/>
                <a:cs typeface="Open Sans SemiBold" panose="020B0706030804020204" pitchFamily="34" charset="0"/>
              </a:rPr>
              <a:t>Sistemas de Recomendación: </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Los sistemas de recomendación utilizan algoritmos de IA para analizar y comprender los patrones de comportamiento de los usuarios y proporcionar recomendaciones personalizadas.</a:t>
            </a:r>
          </a:p>
          <a:p>
            <a:pPr marL="285750" indent="-285750" algn="just">
              <a:buFont typeface="Arial" panose="020B0604020202020204" pitchFamily="34" charset="0"/>
              <a:buChar char="•"/>
            </a:pPr>
            <a:endParaRPr lang="es-MX" dirty="0">
              <a:solidFill>
                <a:schemeClr val="bg1"/>
              </a:solidFill>
              <a:latin typeface="Raleway Black" pitchFamily="2" charset="0"/>
              <a:ea typeface="Open Sans SemiBold" panose="020B0706030804020204" pitchFamily="34" charset="0"/>
              <a:cs typeface="Open Sans SemiBold" panose="020B0706030804020204" pitchFamily="34" charset="0"/>
            </a:endParaRPr>
          </a:p>
          <a:p>
            <a:pPr marL="285750" indent="-285750" algn="just">
              <a:buFont typeface="Arial" panose="020B0604020202020204" pitchFamily="34" charset="0"/>
              <a:buChar char="•"/>
            </a:pPr>
            <a:r>
              <a:rPr lang="es-MX" dirty="0">
                <a:solidFill>
                  <a:srgbClr val="EB9734"/>
                </a:solidFill>
                <a:latin typeface="Raleway Black" pitchFamily="2" charset="0"/>
                <a:ea typeface="Open Sans SemiBold" panose="020B0706030804020204" pitchFamily="34" charset="0"/>
                <a:cs typeface="Open Sans SemiBold" panose="020B0706030804020204" pitchFamily="34" charset="0"/>
              </a:rPr>
              <a:t>Asistentes Virtuales y </a:t>
            </a:r>
            <a:r>
              <a:rPr lang="es-MX" dirty="0" err="1">
                <a:solidFill>
                  <a:srgbClr val="EB9734"/>
                </a:solidFill>
                <a:latin typeface="Raleway Black" pitchFamily="2" charset="0"/>
                <a:ea typeface="Open Sans SemiBold" panose="020B0706030804020204" pitchFamily="34" charset="0"/>
                <a:cs typeface="Open Sans SemiBold" panose="020B0706030804020204" pitchFamily="34" charset="0"/>
              </a:rPr>
              <a:t>Chatbots</a:t>
            </a:r>
            <a:r>
              <a:rPr lang="es-MX" dirty="0">
                <a:solidFill>
                  <a:srgbClr val="EB9734"/>
                </a:solidFill>
                <a:latin typeface="Raleway Black" pitchFamily="2" charset="0"/>
                <a:ea typeface="Open Sans SemiBold" panose="020B0706030804020204" pitchFamily="34" charset="0"/>
                <a:cs typeface="Open Sans SemiBold" panose="020B0706030804020204" pitchFamily="34" charset="0"/>
              </a:rPr>
              <a:t>: </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Los asistentes virtuales y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chatbots</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utilizan IA para interactuar con los usuarios y brindar respuestas y servicios. Estos sistemas pueden entender y responder preguntas, realizar tareas específicas, brindar información y asistencia en tiempo real.</a:t>
            </a:r>
          </a:p>
        </p:txBody>
      </p:sp>
    </p:spTree>
    <p:extLst>
      <p:ext uri="{BB962C8B-B14F-4D97-AF65-F5344CB8AC3E}">
        <p14:creationId xmlns:p14="http://schemas.microsoft.com/office/powerpoint/2010/main" val="117446662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o 5">
            <a:extLst>
              <a:ext uri="{FF2B5EF4-FFF2-40B4-BE49-F238E27FC236}">
                <a16:creationId xmlns:a16="http://schemas.microsoft.com/office/drawing/2014/main" id="{A6325750-8222-65DA-24A4-28CE5B3365AE}"/>
              </a:ext>
            </a:extLst>
          </p:cNvPr>
          <p:cNvSpPr/>
          <p:nvPr/>
        </p:nvSpPr>
        <p:spPr>
          <a:xfrm rot="2700000">
            <a:off x="124281" y="2627827"/>
            <a:ext cx="3468704" cy="3346996"/>
          </a:xfrm>
          <a:prstGeom prst="frame">
            <a:avLst>
              <a:gd name="adj1" fmla="val 17453"/>
            </a:avLst>
          </a:prstGeom>
          <a:noFill/>
          <a:ln w="12700">
            <a:solidFill>
              <a:srgbClr val="00B050">
                <a:alpha val="56000"/>
              </a:srgbClr>
            </a:solidFill>
          </a:ln>
          <a:effectLst>
            <a:glow rad="203200">
              <a:srgbClr val="00B050"/>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7" name="Marco 6">
            <a:extLst>
              <a:ext uri="{FF2B5EF4-FFF2-40B4-BE49-F238E27FC236}">
                <a16:creationId xmlns:a16="http://schemas.microsoft.com/office/drawing/2014/main" id="{DED5D3D2-CF7B-CF94-F27F-DFF8CC012AE1}"/>
              </a:ext>
            </a:extLst>
          </p:cNvPr>
          <p:cNvSpPr/>
          <p:nvPr/>
        </p:nvSpPr>
        <p:spPr>
          <a:xfrm rot="2700000">
            <a:off x="2129347" y="1892468"/>
            <a:ext cx="2776936" cy="2679500"/>
          </a:xfrm>
          <a:prstGeom prst="frame">
            <a:avLst>
              <a:gd name="adj1" fmla="val 31126"/>
            </a:avLst>
          </a:prstGeom>
          <a:noFill/>
          <a:ln w="12700">
            <a:solidFill>
              <a:schemeClr val="tx2">
                <a:lumMod val="40000"/>
                <a:lumOff val="60000"/>
                <a:alpha val="56000"/>
              </a:schemeClr>
            </a:solidFill>
          </a:ln>
          <a:effectLst>
            <a:glow rad="127000">
              <a:schemeClr val="accent1">
                <a:lumMod val="60000"/>
                <a:lumOff val="40000"/>
              </a:schemeClr>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8" name="Marco 7">
            <a:extLst>
              <a:ext uri="{FF2B5EF4-FFF2-40B4-BE49-F238E27FC236}">
                <a16:creationId xmlns:a16="http://schemas.microsoft.com/office/drawing/2014/main" id="{4CC59E32-888E-E818-D715-A0D4183F521C}"/>
              </a:ext>
            </a:extLst>
          </p:cNvPr>
          <p:cNvSpPr/>
          <p:nvPr/>
        </p:nvSpPr>
        <p:spPr>
          <a:xfrm rot="2700000">
            <a:off x="3932168" y="1258253"/>
            <a:ext cx="1298862" cy="1266716"/>
          </a:xfrm>
          <a:prstGeom prst="frame">
            <a:avLst>
              <a:gd name="adj1" fmla="val 50000"/>
            </a:avLst>
          </a:prstGeom>
          <a:noFill/>
          <a:ln w="12700">
            <a:solidFill>
              <a:srgbClr val="E10DFF"/>
            </a:solidFill>
          </a:ln>
          <a:effectLst>
            <a:glow rad="228600">
              <a:srgbClr val="8A14EC"/>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CuadroTexto 8">
            <a:extLst>
              <a:ext uri="{FF2B5EF4-FFF2-40B4-BE49-F238E27FC236}">
                <a16:creationId xmlns:a16="http://schemas.microsoft.com/office/drawing/2014/main" id="{6000D7A3-C136-915E-B6EE-13E2200E6F0C}"/>
              </a:ext>
            </a:extLst>
          </p:cNvPr>
          <p:cNvSpPr txBox="1"/>
          <p:nvPr/>
        </p:nvSpPr>
        <p:spPr>
          <a:xfrm>
            <a:off x="5879442" y="4961543"/>
            <a:ext cx="2898550" cy="461665"/>
          </a:xfrm>
          <a:prstGeom prst="rect">
            <a:avLst/>
          </a:prstGeom>
          <a:noFill/>
        </p:spPr>
        <p:txBody>
          <a:bodyPr wrap="none" rtlCol="0">
            <a:spAutoFit/>
          </a:bodyPr>
          <a:lstStyle/>
          <a:p>
            <a:r>
              <a:rPr lang="es-MX" sz="2400" dirty="0">
                <a:solidFill>
                  <a:srgbClr val="00B050"/>
                </a:solidFill>
                <a:latin typeface="Raleway Black" pitchFamily="2" charset="0"/>
                <a:ea typeface="Open Sans SemiBold" panose="020B0706030804020204" pitchFamily="34" charset="0"/>
                <a:cs typeface="Open Sans SemiBold" panose="020B0706030804020204" pitchFamily="34" charset="0"/>
              </a:rPr>
              <a:t>FASE DE PRUEBAS</a:t>
            </a:r>
            <a:endParaRPr lang="en-US" sz="2400" dirty="0">
              <a:solidFill>
                <a:srgbClr val="00B050"/>
              </a:solidFill>
              <a:latin typeface="Raleway Black" pitchFamily="2" charset="0"/>
              <a:ea typeface="Open Sans SemiBold" panose="020B0706030804020204" pitchFamily="34" charset="0"/>
              <a:cs typeface="Open Sans SemiBold" panose="020B0706030804020204" pitchFamily="34" charset="0"/>
            </a:endParaRPr>
          </a:p>
        </p:txBody>
      </p:sp>
      <p:sp>
        <p:nvSpPr>
          <p:cNvPr id="10" name="CuadroTexto 9">
            <a:extLst>
              <a:ext uri="{FF2B5EF4-FFF2-40B4-BE49-F238E27FC236}">
                <a16:creationId xmlns:a16="http://schemas.microsoft.com/office/drawing/2014/main" id="{1C0856B9-1A77-C2D5-189E-F947E4B9F0AC}"/>
              </a:ext>
            </a:extLst>
          </p:cNvPr>
          <p:cNvSpPr txBox="1"/>
          <p:nvPr/>
        </p:nvSpPr>
        <p:spPr>
          <a:xfrm>
            <a:off x="5971666" y="4421650"/>
            <a:ext cx="3523722" cy="461665"/>
          </a:xfrm>
          <a:prstGeom prst="rect">
            <a:avLst/>
          </a:prstGeom>
          <a:noFill/>
        </p:spPr>
        <p:txBody>
          <a:bodyPr wrap="none" rtlCol="0">
            <a:spAutoFit/>
          </a:bodyPr>
          <a:lstStyle/>
          <a:p>
            <a:r>
              <a:rPr lang="es-CO" sz="2400" dirty="0">
                <a:solidFill>
                  <a:schemeClr val="tx2">
                    <a:lumMod val="40000"/>
                    <a:lumOff val="60000"/>
                  </a:schemeClr>
                </a:solidFill>
                <a:latin typeface="Raleway Black" pitchFamily="2" charset="0"/>
                <a:ea typeface="Open Sans SemiBold" panose="020B0706030804020204" pitchFamily="34" charset="0"/>
                <a:cs typeface="Open Sans SemiBold" panose="020B0706030804020204" pitchFamily="34" charset="0"/>
              </a:rPr>
              <a:t>FASE DE DESARROLLO</a:t>
            </a:r>
            <a:endParaRPr lang="en-US" sz="2400" dirty="0">
              <a:solidFill>
                <a:schemeClr val="tx2">
                  <a:lumMod val="40000"/>
                  <a:lumOff val="60000"/>
                </a:schemeClr>
              </a:solidFill>
              <a:latin typeface="Raleway Black" pitchFamily="2" charset="0"/>
              <a:ea typeface="Open Sans SemiBold" panose="020B0706030804020204" pitchFamily="34" charset="0"/>
              <a:cs typeface="Open Sans SemiBold" panose="020B0706030804020204" pitchFamily="34" charset="0"/>
            </a:endParaRPr>
          </a:p>
        </p:txBody>
      </p:sp>
      <p:sp>
        <p:nvSpPr>
          <p:cNvPr id="11" name="CuadroTexto 10">
            <a:extLst>
              <a:ext uri="{FF2B5EF4-FFF2-40B4-BE49-F238E27FC236}">
                <a16:creationId xmlns:a16="http://schemas.microsoft.com/office/drawing/2014/main" id="{7AC3BBA7-30F1-130A-AA16-8F17A62A42A8}"/>
              </a:ext>
            </a:extLst>
          </p:cNvPr>
          <p:cNvSpPr txBox="1"/>
          <p:nvPr/>
        </p:nvSpPr>
        <p:spPr>
          <a:xfrm>
            <a:off x="6347400" y="2339138"/>
            <a:ext cx="5543416" cy="461665"/>
          </a:xfrm>
          <a:prstGeom prst="rect">
            <a:avLst/>
          </a:prstGeom>
          <a:noFill/>
        </p:spPr>
        <p:txBody>
          <a:bodyPr wrap="square" rtlCol="0">
            <a:spAutoFit/>
          </a:bodyPr>
          <a:lstStyle/>
          <a:p>
            <a:r>
              <a:rPr lang="es-CO" sz="2400" dirty="0">
                <a:solidFill>
                  <a:srgbClr val="F03CED"/>
                </a:solidFill>
                <a:latin typeface="Raleway Black" pitchFamily="2" charset="0"/>
                <a:ea typeface="Open Sans SemiBold" panose="020B0706030804020204" pitchFamily="34" charset="0"/>
                <a:cs typeface="Open Sans SemiBold" panose="020B0706030804020204" pitchFamily="34" charset="0"/>
              </a:rPr>
              <a:t>METODOLOGÍA DE INGENIERÍA</a:t>
            </a:r>
            <a:endParaRPr lang="en-US" sz="2400" dirty="0">
              <a:solidFill>
                <a:srgbClr val="F03CED"/>
              </a:solidFill>
              <a:latin typeface="Raleway Black" pitchFamily="2" charset="0"/>
              <a:ea typeface="Open Sans SemiBold" panose="020B0706030804020204" pitchFamily="34" charset="0"/>
              <a:cs typeface="Open Sans SemiBold" panose="020B0706030804020204" pitchFamily="34" charset="0"/>
            </a:endParaRPr>
          </a:p>
        </p:txBody>
      </p:sp>
      <p:grpSp>
        <p:nvGrpSpPr>
          <p:cNvPr id="19" name="Grupo 18">
            <a:extLst>
              <a:ext uri="{FF2B5EF4-FFF2-40B4-BE49-F238E27FC236}">
                <a16:creationId xmlns:a16="http://schemas.microsoft.com/office/drawing/2014/main" id="{41D7AAFB-C444-D693-E951-333C5A9AFD3A}"/>
              </a:ext>
            </a:extLst>
          </p:cNvPr>
          <p:cNvGrpSpPr/>
          <p:nvPr/>
        </p:nvGrpSpPr>
        <p:grpSpPr>
          <a:xfrm>
            <a:off x="3578713" y="3108888"/>
            <a:ext cx="2348819" cy="762468"/>
            <a:chOff x="5651178" y="3017520"/>
            <a:chExt cx="2348819" cy="533400"/>
          </a:xfrm>
          <a:effectLst>
            <a:glow rad="127000">
              <a:schemeClr val="accent1">
                <a:lumMod val="60000"/>
                <a:lumOff val="40000"/>
              </a:schemeClr>
            </a:glow>
          </a:effectLst>
        </p:grpSpPr>
        <p:cxnSp>
          <p:nvCxnSpPr>
            <p:cNvPr id="20" name="Conector recto 19">
              <a:extLst>
                <a:ext uri="{FF2B5EF4-FFF2-40B4-BE49-F238E27FC236}">
                  <a16:creationId xmlns:a16="http://schemas.microsoft.com/office/drawing/2014/main" id="{00417A29-1A8F-E2F9-ECB6-9875AC7ADD2C}"/>
                </a:ext>
              </a:extLst>
            </p:cNvPr>
            <p:cNvCxnSpPr>
              <a:cxnSpLocks/>
            </p:cNvCxnSpPr>
            <p:nvPr/>
          </p:nvCxnSpPr>
          <p:spPr>
            <a:xfrm>
              <a:off x="5651178" y="3550920"/>
              <a:ext cx="1161102" cy="0"/>
            </a:xfrm>
            <a:prstGeom prst="line">
              <a:avLst/>
            </a:prstGeom>
            <a:ln w="28575">
              <a:solidFill>
                <a:schemeClr val="bg1"/>
              </a:solidFill>
              <a:headEnd type="oval"/>
            </a:ln>
          </p:spPr>
          <p:style>
            <a:lnRef idx="1">
              <a:schemeClr val="accent2"/>
            </a:lnRef>
            <a:fillRef idx="0">
              <a:schemeClr val="accent2"/>
            </a:fillRef>
            <a:effectRef idx="0">
              <a:schemeClr val="accent2"/>
            </a:effectRef>
            <a:fontRef idx="minor">
              <a:schemeClr val="tx1"/>
            </a:fontRef>
          </p:style>
        </p:cxnSp>
        <p:cxnSp>
          <p:nvCxnSpPr>
            <p:cNvPr id="21" name="Conector recto 20">
              <a:extLst>
                <a:ext uri="{FF2B5EF4-FFF2-40B4-BE49-F238E27FC236}">
                  <a16:creationId xmlns:a16="http://schemas.microsoft.com/office/drawing/2014/main" id="{2CBB25C7-463F-8B81-4A5A-8852C7B667C9}"/>
                </a:ext>
              </a:extLst>
            </p:cNvPr>
            <p:cNvCxnSpPr>
              <a:cxnSpLocks/>
            </p:cNvCxnSpPr>
            <p:nvPr/>
          </p:nvCxnSpPr>
          <p:spPr>
            <a:xfrm flipV="1">
              <a:off x="6812280" y="3017520"/>
              <a:ext cx="259080" cy="533400"/>
            </a:xfrm>
            <a:prstGeom prst="line">
              <a:avLst/>
            </a:prstGeom>
            <a:ln w="28575">
              <a:solidFill>
                <a:schemeClr val="bg1"/>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22" name="Conector recto 21">
              <a:extLst>
                <a:ext uri="{FF2B5EF4-FFF2-40B4-BE49-F238E27FC236}">
                  <a16:creationId xmlns:a16="http://schemas.microsoft.com/office/drawing/2014/main" id="{94ED5E5A-F27C-76C2-FBB9-42155D65AE9E}"/>
                </a:ext>
              </a:extLst>
            </p:cNvPr>
            <p:cNvCxnSpPr>
              <a:cxnSpLocks/>
            </p:cNvCxnSpPr>
            <p:nvPr/>
          </p:nvCxnSpPr>
          <p:spPr>
            <a:xfrm>
              <a:off x="7071360" y="3017520"/>
              <a:ext cx="928637" cy="0"/>
            </a:xfrm>
            <a:prstGeom prst="line">
              <a:avLst/>
            </a:prstGeom>
            <a:ln w="28575">
              <a:solidFill>
                <a:schemeClr val="bg1"/>
              </a:solidFill>
              <a:tailEnd type="oval"/>
            </a:ln>
          </p:spPr>
          <p:style>
            <a:lnRef idx="1">
              <a:schemeClr val="accent2"/>
            </a:lnRef>
            <a:fillRef idx="0">
              <a:schemeClr val="accent2"/>
            </a:fillRef>
            <a:effectRef idx="0">
              <a:schemeClr val="accent2"/>
            </a:effectRef>
            <a:fontRef idx="minor">
              <a:schemeClr val="tx1"/>
            </a:fontRef>
          </p:style>
        </p:cxnSp>
      </p:grpSp>
      <p:grpSp>
        <p:nvGrpSpPr>
          <p:cNvPr id="23" name="Grupo 22">
            <a:extLst>
              <a:ext uri="{FF2B5EF4-FFF2-40B4-BE49-F238E27FC236}">
                <a16:creationId xmlns:a16="http://schemas.microsoft.com/office/drawing/2014/main" id="{7406EA65-FE68-247B-0429-F10B545CBD7F}"/>
              </a:ext>
            </a:extLst>
          </p:cNvPr>
          <p:cNvGrpSpPr/>
          <p:nvPr/>
        </p:nvGrpSpPr>
        <p:grpSpPr>
          <a:xfrm>
            <a:off x="2929577" y="5238424"/>
            <a:ext cx="2879148" cy="523501"/>
            <a:chOff x="5120849" y="3017520"/>
            <a:chExt cx="2879148" cy="533400"/>
          </a:xfrm>
          <a:effectLst>
            <a:glow rad="228600">
              <a:srgbClr val="00B050">
                <a:alpha val="40000"/>
              </a:srgbClr>
            </a:glow>
          </a:effectLst>
        </p:grpSpPr>
        <p:cxnSp>
          <p:nvCxnSpPr>
            <p:cNvPr id="24" name="Conector recto 23">
              <a:extLst>
                <a:ext uri="{FF2B5EF4-FFF2-40B4-BE49-F238E27FC236}">
                  <a16:creationId xmlns:a16="http://schemas.microsoft.com/office/drawing/2014/main" id="{E2072E24-3E13-53C9-4124-8735E9B3540A}"/>
                </a:ext>
              </a:extLst>
            </p:cNvPr>
            <p:cNvCxnSpPr>
              <a:cxnSpLocks/>
            </p:cNvCxnSpPr>
            <p:nvPr/>
          </p:nvCxnSpPr>
          <p:spPr>
            <a:xfrm>
              <a:off x="5120849" y="3550920"/>
              <a:ext cx="1691431" cy="0"/>
            </a:xfrm>
            <a:prstGeom prst="line">
              <a:avLst/>
            </a:prstGeom>
            <a:ln w="28575">
              <a:solidFill>
                <a:schemeClr val="bg1"/>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25" name="Conector recto 24">
              <a:extLst>
                <a:ext uri="{FF2B5EF4-FFF2-40B4-BE49-F238E27FC236}">
                  <a16:creationId xmlns:a16="http://schemas.microsoft.com/office/drawing/2014/main" id="{6571AFCD-BC3C-5B8C-7590-748045A44C0B}"/>
                </a:ext>
              </a:extLst>
            </p:cNvPr>
            <p:cNvCxnSpPr>
              <a:cxnSpLocks/>
            </p:cNvCxnSpPr>
            <p:nvPr/>
          </p:nvCxnSpPr>
          <p:spPr>
            <a:xfrm flipV="1">
              <a:off x="6812280" y="3017520"/>
              <a:ext cx="259080" cy="533400"/>
            </a:xfrm>
            <a:prstGeom prst="line">
              <a:avLst/>
            </a:prstGeom>
            <a:ln w="28575">
              <a:solidFill>
                <a:schemeClr val="bg1"/>
              </a:solidFill>
              <a:tailEnd type="oval"/>
            </a:ln>
          </p:spPr>
          <p:style>
            <a:lnRef idx="1">
              <a:schemeClr val="accent2"/>
            </a:lnRef>
            <a:fillRef idx="0">
              <a:schemeClr val="accent2"/>
            </a:fillRef>
            <a:effectRef idx="0">
              <a:schemeClr val="accent2"/>
            </a:effectRef>
            <a:fontRef idx="minor">
              <a:schemeClr val="tx1"/>
            </a:fontRef>
          </p:style>
        </p:cxnSp>
        <p:cxnSp>
          <p:nvCxnSpPr>
            <p:cNvPr id="26" name="Conector recto 25">
              <a:extLst>
                <a:ext uri="{FF2B5EF4-FFF2-40B4-BE49-F238E27FC236}">
                  <a16:creationId xmlns:a16="http://schemas.microsoft.com/office/drawing/2014/main" id="{BDAE3A95-6881-70A1-11C6-965A495D1899}"/>
                </a:ext>
              </a:extLst>
            </p:cNvPr>
            <p:cNvCxnSpPr>
              <a:cxnSpLocks/>
            </p:cNvCxnSpPr>
            <p:nvPr/>
          </p:nvCxnSpPr>
          <p:spPr>
            <a:xfrm>
              <a:off x="7071360" y="3017520"/>
              <a:ext cx="928637" cy="0"/>
            </a:xfrm>
            <a:prstGeom prst="line">
              <a:avLst/>
            </a:prstGeom>
            <a:ln w="28575">
              <a:solidFill>
                <a:schemeClr val="bg1"/>
              </a:solidFill>
              <a:tailEnd type="oval"/>
            </a:ln>
          </p:spPr>
          <p:style>
            <a:lnRef idx="1">
              <a:schemeClr val="accent2"/>
            </a:lnRef>
            <a:fillRef idx="0">
              <a:schemeClr val="accent2"/>
            </a:fillRef>
            <a:effectRef idx="0">
              <a:schemeClr val="accent2"/>
            </a:effectRef>
            <a:fontRef idx="minor">
              <a:schemeClr val="tx1"/>
            </a:fontRef>
          </p:style>
        </p:cxnSp>
      </p:grpSp>
      <p:sp>
        <p:nvSpPr>
          <p:cNvPr id="27" name="CuadroTexto 26">
            <a:extLst>
              <a:ext uri="{FF2B5EF4-FFF2-40B4-BE49-F238E27FC236}">
                <a16:creationId xmlns:a16="http://schemas.microsoft.com/office/drawing/2014/main" id="{F4980541-A99B-E1FD-BCFC-A60BA2097147}"/>
              </a:ext>
            </a:extLst>
          </p:cNvPr>
          <p:cNvSpPr txBox="1"/>
          <p:nvPr/>
        </p:nvSpPr>
        <p:spPr>
          <a:xfrm>
            <a:off x="5318965" y="203994"/>
            <a:ext cx="1814138" cy="523220"/>
          </a:xfrm>
          <a:prstGeom prst="rect">
            <a:avLst/>
          </a:prstGeom>
          <a:noFill/>
          <a:effectLst>
            <a:glow rad="228600">
              <a:srgbClr val="00F1FF">
                <a:alpha val="40000"/>
              </a:srgbClr>
            </a:glow>
          </a:effectLst>
        </p:spPr>
        <p:txBody>
          <a:bodyPr wrap="square" rtlCol="0">
            <a:spAutoFit/>
          </a:bodyPr>
          <a:lstStyle/>
          <a:p>
            <a:r>
              <a:rPr lang="es-CO" sz="2800" dirty="0">
                <a:solidFill>
                  <a:schemeClr val="accent1">
                    <a:lumMod val="40000"/>
                    <a:lumOff val="60000"/>
                  </a:schemeClr>
                </a:solidFill>
                <a:latin typeface="Raleway Black" pitchFamily="2" charset="0"/>
              </a:rPr>
              <a:t>ÍNDICE</a:t>
            </a:r>
            <a:endParaRPr lang="en-US" sz="2800" dirty="0">
              <a:solidFill>
                <a:schemeClr val="accent1">
                  <a:lumMod val="40000"/>
                  <a:lumOff val="60000"/>
                </a:schemeClr>
              </a:solidFill>
              <a:latin typeface="Raleway Black" pitchFamily="2" charset="0"/>
            </a:endParaRPr>
          </a:p>
        </p:txBody>
      </p:sp>
      <p:pic>
        <p:nvPicPr>
          <p:cNvPr id="2" name="Imagen 1">
            <a:extLst>
              <a:ext uri="{FF2B5EF4-FFF2-40B4-BE49-F238E27FC236}">
                <a16:creationId xmlns:a16="http://schemas.microsoft.com/office/drawing/2014/main" id="{0A2AE551-3CEA-9593-466A-39938953B98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3" name="CuadroTexto 2">
            <a:extLst>
              <a:ext uri="{FF2B5EF4-FFF2-40B4-BE49-F238E27FC236}">
                <a16:creationId xmlns:a16="http://schemas.microsoft.com/office/drawing/2014/main" id="{122B3866-391A-0DD1-55EC-BD5BA30F30D8}"/>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grpSp>
        <p:nvGrpSpPr>
          <p:cNvPr id="4" name="Grupo 3">
            <a:extLst>
              <a:ext uri="{FF2B5EF4-FFF2-40B4-BE49-F238E27FC236}">
                <a16:creationId xmlns:a16="http://schemas.microsoft.com/office/drawing/2014/main" id="{0256D58F-FAF0-BC7C-856D-927910EBDACA}"/>
              </a:ext>
            </a:extLst>
          </p:cNvPr>
          <p:cNvGrpSpPr/>
          <p:nvPr/>
        </p:nvGrpSpPr>
        <p:grpSpPr>
          <a:xfrm flipV="1">
            <a:off x="3582802" y="3861459"/>
            <a:ext cx="2348819" cy="796847"/>
            <a:chOff x="5651178" y="3017520"/>
            <a:chExt cx="2348819" cy="533400"/>
          </a:xfrm>
          <a:effectLst>
            <a:glow rad="127000">
              <a:schemeClr val="accent1">
                <a:lumMod val="60000"/>
                <a:lumOff val="40000"/>
              </a:schemeClr>
            </a:glow>
          </a:effectLst>
        </p:grpSpPr>
        <p:cxnSp>
          <p:nvCxnSpPr>
            <p:cNvPr id="5" name="Conector recto 4">
              <a:extLst>
                <a:ext uri="{FF2B5EF4-FFF2-40B4-BE49-F238E27FC236}">
                  <a16:creationId xmlns:a16="http://schemas.microsoft.com/office/drawing/2014/main" id="{67F1D7D1-FF1C-87E5-506F-3FE0610F20D4}"/>
                </a:ext>
              </a:extLst>
            </p:cNvPr>
            <p:cNvCxnSpPr>
              <a:cxnSpLocks/>
            </p:cNvCxnSpPr>
            <p:nvPr/>
          </p:nvCxnSpPr>
          <p:spPr>
            <a:xfrm>
              <a:off x="5651178" y="3550920"/>
              <a:ext cx="1161102" cy="0"/>
            </a:xfrm>
            <a:prstGeom prst="line">
              <a:avLst/>
            </a:prstGeom>
            <a:ln w="28575">
              <a:solidFill>
                <a:schemeClr val="bg1"/>
              </a:solidFill>
              <a:headEnd type="oval"/>
            </a:ln>
          </p:spPr>
          <p:style>
            <a:lnRef idx="1">
              <a:schemeClr val="accent2"/>
            </a:lnRef>
            <a:fillRef idx="0">
              <a:schemeClr val="accent2"/>
            </a:fillRef>
            <a:effectRef idx="0">
              <a:schemeClr val="accent2"/>
            </a:effectRef>
            <a:fontRef idx="minor">
              <a:schemeClr val="tx1"/>
            </a:fontRef>
          </p:style>
        </p:cxnSp>
        <p:cxnSp>
          <p:nvCxnSpPr>
            <p:cNvPr id="28" name="Conector recto 27">
              <a:extLst>
                <a:ext uri="{FF2B5EF4-FFF2-40B4-BE49-F238E27FC236}">
                  <a16:creationId xmlns:a16="http://schemas.microsoft.com/office/drawing/2014/main" id="{CB598100-596A-DD1D-432D-7BF540FD925D}"/>
                </a:ext>
              </a:extLst>
            </p:cNvPr>
            <p:cNvCxnSpPr>
              <a:cxnSpLocks/>
            </p:cNvCxnSpPr>
            <p:nvPr/>
          </p:nvCxnSpPr>
          <p:spPr>
            <a:xfrm flipV="1">
              <a:off x="6812280" y="3017520"/>
              <a:ext cx="259080" cy="533400"/>
            </a:xfrm>
            <a:prstGeom prst="line">
              <a:avLst/>
            </a:prstGeom>
            <a:ln w="28575">
              <a:solidFill>
                <a:schemeClr val="bg1"/>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29" name="Conector recto 28">
              <a:extLst>
                <a:ext uri="{FF2B5EF4-FFF2-40B4-BE49-F238E27FC236}">
                  <a16:creationId xmlns:a16="http://schemas.microsoft.com/office/drawing/2014/main" id="{BCC85A74-2DB3-CD7A-C6EE-D8AB8DAA2644}"/>
                </a:ext>
              </a:extLst>
            </p:cNvPr>
            <p:cNvCxnSpPr>
              <a:cxnSpLocks/>
            </p:cNvCxnSpPr>
            <p:nvPr/>
          </p:nvCxnSpPr>
          <p:spPr>
            <a:xfrm>
              <a:off x="7071360" y="3017520"/>
              <a:ext cx="928637" cy="0"/>
            </a:xfrm>
            <a:prstGeom prst="line">
              <a:avLst/>
            </a:prstGeom>
            <a:ln w="28575">
              <a:solidFill>
                <a:schemeClr val="bg1"/>
              </a:solidFill>
              <a:tailEnd type="oval"/>
            </a:ln>
          </p:spPr>
          <p:style>
            <a:lnRef idx="1">
              <a:schemeClr val="accent2"/>
            </a:lnRef>
            <a:fillRef idx="0">
              <a:schemeClr val="accent2"/>
            </a:fillRef>
            <a:effectRef idx="0">
              <a:schemeClr val="accent2"/>
            </a:effectRef>
            <a:fontRef idx="minor">
              <a:schemeClr val="tx1"/>
            </a:fontRef>
          </p:style>
        </p:cxnSp>
      </p:grpSp>
      <p:grpSp>
        <p:nvGrpSpPr>
          <p:cNvPr id="30" name="Grupo 29">
            <a:extLst>
              <a:ext uri="{FF2B5EF4-FFF2-40B4-BE49-F238E27FC236}">
                <a16:creationId xmlns:a16="http://schemas.microsoft.com/office/drawing/2014/main" id="{8CCFE9F6-5B18-82D7-DAD1-6479664F1228}"/>
              </a:ext>
            </a:extLst>
          </p:cNvPr>
          <p:cNvGrpSpPr/>
          <p:nvPr/>
        </p:nvGrpSpPr>
        <p:grpSpPr>
          <a:xfrm flipV="1">
            <a:off x="2929577" y="5748927"/>
            <a:ext cx="2879148" cy="600565"/>
            <a:chOff x="5120849" y="2796776"/>
            <a:chExt cx="2879148" cy="754144"/>
          </a:xfrm>
          <a:effectLst>
            <a:glow rad="228600">
              <a:srgbClr val="00B050">
                <a:alpha val="40000"/>
              </a:srgbClr>
            </a:glow>
          </a:effectLst>
        </p:grpSpPr>
        <p:cxnSp>
          <p:nvCxnSpPr>
            <p:cNvPr id="31" name="Conector recto 30">
              <a:extLst>
                <a:ext uri="{FF2B5EF4-FFF2-40B4-BE49-F238E27FC236}">
                  <a16:creationId xmlns:a16="http://schemas.microsoft.com/office/drawing/2014/main" id="{94B38FA8-8D31-2345-1074-C50BC6B7EC6C}"/>
                </a:ext>
              </a:extLst>
            </p:cNvPr>
            <p:cNvCxnSpPr>
              <a:cxnSpLocks/>
            </p:cNvCxnSpPr>
            <p:nvPr/>
          </p:nvCxnSpPr>
          <p:spPr>
            <a:xfrm>
              <a:off x="5120849" y="3550920"/>
              <a:ext cx="1691431" cy="0"/>
            </a:xfrm>
            <a:prstGeom prst="line">
              <a:avLst/>
            </a:prstGeom>
            <a:ln w="28575">
              <a:solidFill>
                <a:schemeClr val="bg1"/>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32" name="Conector recto 31">
              <a:extLst>
                <a:ext uri="{FF2B5EF4-FFF2-40B4-BE49-F238E27FC236}">
                  <a16:creationId xmlns:a16="http://schemas.microsoft.com/office/drawing/2014/main" id="{D5A5F941-DCA4-16C4-093C-7A9FC6E77F1E}"/>
                </a:ext>
              </a:extLst>
            </p:cNvPr>
            <p:cNvCxnSpPr>
              <a:cxnSpLocks/>
            </p:cNvCxnSpPr>
            <p:nvPr/>
          </p:nvCxnSpPr>
          <p:spPr>
            <a:xfrm flipV="1">
              <a:off x="6812280" y="2796776"/>
              <a:ext cx="259080" cy="754144"/>
            </a:xfrm>
            <a:prstGeom prst="line">
              <a:avLst/>
            </a:prstGeom>
            <a:ln w="28575">
              <a:solidFill>
                <a:schemeClr val="bg1"/>
              </a:solidFill>
              <a:tailEnd type="oval"/>
            </a:ln>
          </p:spPr>
          <p:style>
            <a:lnRef idx="1">
              <a:schemeClr val="accent2"/>
            </a:lnRef>
            <a:fillRef idx="0">
              <a:schemeClr val="accent2"/>
            </a:fillRef>
            <a:effectRef idx="0">
              <a:schemeClr val="accent2"/>
            </a:effectRef>
            <a:fontRef idx="minor">
              <a:schemeClr val="tx1"/>
            </a:fontRef>
          </p:style>
        </p:cxnSp>
        <p:cxnSp>
          <p:nvCxnSpPr>
            <p:cNvPr id="33" name="Conector recto 32">
              <a:extLst>
                <a:ext uri="{FF2B5EF4-FFF2-40B4-BE49-F238E27FC236}">
                  <a16:creationId xmlns:a16="http://schemas.microsoft.com/office/drawing/2014/main" id="{E85F8756-908E-5490-1063-F8CA2089B3A6}"/>
                </a:ext>
              </a:extLst>
            </p:cNvPr>
            <p:cNvCxnSpPr>
              <a:cxnSpLocks/>
            </p:cNvCxnSpPr>
            <p:nvPr/>
          </p:nvCxnSpPr>
          <p:spPr>
            <a:xfrm>
              <a:off x="7071360" y="2807019"/>
              <a:ext cx="928637" cy="0"/>
            </a:xfrm>
            <a:prstGeom prst="line">
              <a:avLst/>
            </a:prstGeom>
            <a:ln w="28575">
              <a:solidFill>
                <a:schemeClr val="bg1"/>
              </a:solidFill>
              <a:tailEnd type="oval"/>
            </a:ln>
          </p:spPr>
          <p:style>
            <a:lnRef idx="1">
              <a:schemeClr val="accent2"/>
            </a:lnRef>
            <a:fillRef idx="0">
              <a:schemeClr val="accent2"/>
            </a:fillRef>
            <a:effectRef idx="0">
              <a:schemeClr val="accent2"/>
            </a:effectRef>
            <a:fontRef idx="minor">
              <a:schemeClr val="tx1"/>
            </a:fontRef>
          </p:style>
        </p:cxnSp>
      </p:grpSp>
      <p:grpSp>
        <p:nvGrpSpPr>
          <p:cNvPr id="12" name="Grupo 11">
            <a:extLst>
              <a:ext uri="{FF2B5EF4-FFF2-40B4-BE49-F238E27FC236}">
                <a16:creationId xmlns:a16="http://schemas.microsoft.com/office/drawing/2014/main" id="{0E8079A5-029C-B747-7AAC-50C769ED8B44}"/>
              </a:ext>
            </a:extLst>
          </p:cNvPr>
          <p:cNvGrpSpPr/>
          <p:nvPr/>
        </p:nvGrpSpPr>
        <p:grpSpPr>
          <a:xfrm>
            <a:off x="4665707" y="1051343"/>
            <a:ext cx="1645921" cy="1529831"/>
            <a:chOff x="5037421" y="1082451"/>
            <a:chExt cx="1645921" cy="1529831"/>
          </a:xfrm>
        </p:grpSpPr>
        <p:grpSp>
          <p:nvGrpSpPr>
            <p:cNvPr id="15" name="Grupo 14">
              <a:extLst>
                <a:ext uri="{FF2B5EF4-FFF2-40B4-BE49-F238E27FC236}">
                  <a16:creationId xmlns:a16="http://schemas.microsoft.com/office/drawing/2014/main" id="{973DBB14-65D7-BC6A-2530-31F7B7F02396}"/>
                </a:ext>
              </a:extLst>
            </p:cNvPr>
            <p:cNvGrpSpPr/>
            <p:nvPr/>
          </p:nvGrpSpPr>
          <p:grpSpPr>
            <a:xfrm>
              <a:off x="5037422" y="1082451"/>
              <a:ext cx="1645920" cy="762468"/>
              <a:chOff x="6096000" y="3017520"/>
              <a:chExt cx="1645920" cy="533400"/>
            </a:xfrm>
            <a:effectLst>
              <a:glow rad="228600">
                <a:srgbClr val="8A14EC"/>
              </a:glow>
            </a:effectLst>
          </p:grpSpPr>
          <p:cxnSp>
            <p:nvCxnSpPr>
              <p:cNvPr id="16" name="Conector recto 15">
                <a:extLst>
                  <a:ext uri="{FF2B5EF4-FFF2-40B4-BE49-F238E27FC236}">
                    <a16:creationId xmlns:a16="http://schemas.microsoft.com/office/drawing/2014/main" id="{2A22A933-1640-11CA-4331-31E7D1010D0B}"/>
                  </a:ext>
                </a:extLst>
              </p:cNvPr>
              <p:cNvCxnSpPr>
                <a:cxnSpLocks/>
              </p:cNvCxnSpPr>
              <p:nvPr/>
            </p:nvCxnSpPr>
            <p:spPr>
              <a:xfrm>
                <a:off x="6096000" y="3550920"/>
                <a:ext cx="716280" cy="0"/>
              </a:xfrm>
              <a:prstGeom prst="line">
                <a:avLst/>
              </a:prstGeom>
              <a:ln w="28575">
                <a:solidFill>
                  <a:srgbClr val="E10DFF"/>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17" name="Conector recto 16">
                <a:extLst>
                  <a:ext uri="{FF2B5EF4-FFF2-40B4-BE49-F238E27FC236}">
                    <a16:creationId xmlns:a16="http://schemas.microsoft.com/office/drawing/2014/main" id="{F5A5B847-5FCE-4082-83B6-DFD34DFD7C3D}"/>
                  </a:ext>
                </a:extLst>
              </p:cNvPr>
              <p:cNvCxnSpPr>
                <a:cxnSpLocks/>
              </p:cNvCxnSpPr>
              <p:nvPr/>
            </p:nvCxnSpPr>
            <p:spPr>
              <a:xfrm flipV="1">
                <a:off x="6812280" y="3017520"/>
                <a:ext cx="259080" cy="533400"/>
              </a:xfrm>
              <a:prstGeom prst="line">
                <a:avLst/>
              </a:prstGeom>
              <a:ln w="28575">
                <a:solidFill>
                  <a:srgbClr val="E10DFF"/>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18" name="Conector recto 17">
                <a:extLst>
                  <a:ext uri="{FF2B5EF4-FFF2-40B4-BE49-F238E27FC236}">
                    <a16:creationId xmlns:a16="http://schemas.microsoft.com/office/drawing/2014/main" id="{911699F8-65B8-D502-3474-C6500CA6418C}"/>
                  </a:ext>
                </a:extLst>
              </p:cNvPr>
              <p:cNvCxnSpPr>
                <a:cxnSpLocks/>
              </p:cNvCxnSpPr>
              <p:nvPr/>
            </p:nvCxnSpPr>
            <p:spPr>
              <a:xfrm>
                <a:off x="7071360" y="3017520"/>
                <a:ext cx="670560" cy="0"/>
              </a:xfrm>
              <a:prstGeom prst="line">
                <a:avLst/>
              </a:prstGeom>
              <a:ln w="28575">
                <a:solidFill>
                  <a:srgbClr val="E10DFF"/>
                </a:solidFill>
                <a:headEnd type="oval"/>
                <a:tailEnd type="oval"/>
              </a:ln>
            </p:spPr>
            <p:style>
              <a:lnRef idx="1">
                <a:schemeClr val="accent2"/>
              </a:lnRef>
              <a:fillRef idx="0">
                <a:schemeClr val="accent2"/>
              </a:fillRef>
              <a:effectRef idx="0">
                <a:schemeClr val="accent2"/>
              </a:effectRef>
              <a:fontRef idx="minor">
                <a:schemeClr val="tx1"/>
              </a:fontRef>
            </p:style>
          </p:cxnSp>
        </p:grpSp>
        <p:grpSp>
          <p:nvGrpSpPr>
            <p:cNvPr id="34" name="Grupo 33">
              <a:extLst>
                <a:ext uri="{FF2B5EF4-FFF2-40B4-BE49-F238E27FC236}">
                  <a16:creationId xmlns:a16="http://schemas.microsoft.com/office/drawing/2014/main" id="{D49C0855-9A8D-625C-3E91-00E7921C6727}"/>
                </a:ext>
              </a:extLst>
            </p:cNvPr>
            <p:cNvGrpSpPr/>
            <p:nvPr/>
          </p:nvGrpSpPr>
          <p:grpSpPr>
            <a:xfrm flipV="1">
              <a:off x="5106573" y="1849814"/>
              <a:ext cx="1576767" cy="762468"/>
              <a:chOff x="6096000" y="3017520"/>
              <a:chExt cx="1598975" cy="533400"/>
            </a:xfrm>
            <a:effectLst>
              <a:glow rad="228600">
                <a:srgbClr val="8A14EC"/>
              </a:glow>
            </a:effectLst>
          </p:grpSpPr>
          <p:cxnSp>
            <p:nvCxnSpPr>
              <p:cNvPr id="35" name="Conector recto 34">
                <a:extLst>
                  <a:ext uri="{FF2B5EF4-FFF2-40B4-BE49-F238E27FC236}">
                    <a16:creationId xmlns:a16="http://schemas.microsoft.com/office/drawing/2014/main" id="{CF1E06CF-4325-7970-FA93-EE3031A36D99}"/>
                  </a:ext>
                </a:extLst>
              </p:cNvPr>
              <p:cNvCxnSpPr>
                <a:cxnSpLocks/>
              </p:cNvCxnSpPr>
              <p:nvPr/>
            </p:nvCxnSpPr>
            <p:spPr>
              <a:xfrm>
                <a:off x="6096000" y="3550920"/>
                <a:ext cx="716280" cy="0"/>
              </a:xfrm>
              <a:prstGeom prst="line">
                <a:avLst/>
              </a:prstGeom>
              <a:ln w="28575">
                <a:solidFill>
                  <a:srgbClr val="E10DFF"/>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36" name="Conector recto 35">
                <a:extLst>
                  <a:ext uri="{FF2B5EF4-FFF2-40B4-BE49-F238E27FC236}">
                    <a16:creationId xmlns:a16="http://schemas.microsoft.com/office/drawing/2014/main" id="{E0C00F78-EB3B-AC5C-6AF5-5015D483DD61}"/>
                  </a:ext>
                </a:extLst>
              </p:cNvPr>
              <p:cNvCxnSpPr>
                <a:cxnSpLocks/>
              </p:cNvCxnSpPr>
              <p:nvPr/>
            </p:nvCxnSpPr>
            <p:spPr>
              <a:xfrm flipV="1">
                <a:off x="6812280" y="3017520"/>
                <a:ext cx="259080" cy="533400"/>
              </a:xfrm>
              <a:prstGeom prst="line">
                <a:avLst/>
              </a:prstGeom>
              <a:ln w="28575">
                <a:solidFill>
                  <a:srgbClr val="E10DFF"/>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37" name="Conector recto 36">
                <a:extLst>
                  <a:ext uri="{FF2B5EF4-FFF2-40B4-BE49-F238E27FC236}">
                    <a16:creationId xmlns:a16="http://schemas.microsoft.com/office/drawing/2014/main" id="{E710F408-BB0C-2937-9A25-8243385992DC}"/>
                  </a:ext>
                </a:extLst>
              </p:cNvPr>
              <p:cNvCxnSpPr>
                <a:cxnSpLocks/>
              </p:cNvCxnSpPr>
              <p:nvPr/>
            </p:nvCxnSpPr>
            <p:spPr>
              <a:xfrm flipV="1">
                <a:off x="7071360" y="3017520"/>
                <a:ext cx="623615" cy="0"/>
              </a:xfrm>
              <a:prstGeom prst="line">
                <a:avLst/>
              </a:prstGeom>
              <a:ln w="28575">
                <a:solidFill>
                  <a:srgbClr val="E10DFF"/>
                </a:solidFill>
                <a:headEnd type="oval"/>
                <a:tailEnd type="oval"/>
              </a:ln>
            </p:spPr>
            <p:style>
              <a:lnRef idx="1">
                <a:schemeClr val="accent2"/>
              </a:lnRef>
              <a:fillRef idx="0">
                <a:schemeClr val="accent2"/>
              </a:fillRef>
              <a:effectRef idx="0">
                <a:schemeClr val="accent2"/>
              </a:effectRef>
              <a:fontRef idx="minor">
                <a:schemeClr val="tx1"/>
              </a:fontRef>
            </p:style>
          </p:cxnSp>
        </p:grpSp>
        <p:grpSp>
          <p:nvGrpSpPr>
            <p:cNvPr id="42" name="Grupo 41">
              <a:extLst>
                <a:ext uri="{FF2B5EF4-FFF2-40B4-BE49-F238E27FC236}">
                  <a16:creationId xmlns:a16="http://schemas.microsoft.com/office/drawing/2014/main" id="{A4F09708-BAAB-CF4A-6592-7D3C123F44B6}"/>
                </a:ext>
              </a:extLst>
            </p:cNvPr>
            <p:cNvGrpSpPr/>
            <p:nvPr/>
          </p:nvGrpSpPr>
          <p:grpSpPr>
            <a:xfrm flipV="1">
              <a:off x="5037421" y="1859672"/>
              <a:ext cx="1645919" cy="8374"/>
              <a:chOff x="6096000" y="3550920"/>
              <a:chExt cx="1669101" cy="5858"/>
            </a:xfrm>
            <a:effectLst>
              <a:glow rad="228600">
                <a:srgbClr val="8A14EC"/>
              </a:glow>
            </a:effectLst>
          </p:grpSpPr>
          <p:cxnSp>
            <p:nvCxnSpPr>
              <p:cNvPr id="43" name="Conector recto 42">
                <a:extLst>
                  <a:ext uri="{FF2B5EF4-FFF2-40B4-BE49-F238E27FC236}">
                    <a16:creationId xmlns:a16="http://schemas.microsoft.com/office/drawing/2014/main" id="{510C8779-A73E-9119-4BD9-CC33B4EC0C16}"/>
                  </a:ext>
                </a:extLst>
              </p:cNvPr>
              <p:cNvCxnSpPr>
                <a:cxnSpLocks/>
              </p:cNvCxnSpPr>
              <p:nvPr/>
            </p:nvCxnSpPr>
            <p:spPr>
              <a:xfrm>
                <a:off x="6096000" y="3550920"/>
                <a:ext cx="716280" cy="0"/>
              </a:xfrm>
              <a:prstGeom prst="line">
                <a:avLst/>
              </a:prstGeom>
              <a:ln w="28575">
                <a:solidFill>
                  <a:srgbClr val="E10DFF"/>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44" name="Conector recto 43">
                <a:extLst>
                  <a:ext uri="{FF2B5EF4-FFF2-40B4-BE49-F238E27FC236}">
                    <a16:creationId xmlns:a16="http://schemas.microsoft.com/office/drawing/2014/main" id="{4E481349-84F4-C554-787F-352BBCE3321D}"/>
                  </a:ext>
                </a:extLst>
              </p:cNvPr>
              <p:cNvCxnSpPr>
                <a:cxnSpLocks/>
              </p:cNvCxnSpPr>
              <p:nvPr/>
            </p:nvCxnSpPr>
            <p:spPr>
              <a:xfrm>
                <a:off x="6812280" y="3550920"/>
                <a:ext cx="952821" cy="5858"/>
              </a:xfrm>
              <a:prstGeom prst="line">
                <a:avLst/>
              </a:prstGeom>
              <a:ln w="28575">
                <a:solidFill>
                  <a:srgbClr val="E10DFF"/>
                </a:solidFill>
                <a:headEnd type="oval"/>
                <a:tailEnd type="oval"/>
              </a:ln>
            </p:spPr>
            <p:style>
              <a:lnRef idx="1">
                <a:schemeClr val="accent2"/>
              </a:lnRef>
              <a:fillRef idx="0">
                <a:schemeClr val="accent2"/>
              </a:fillRef>
              <a:effectRef idx="0">
                <a:schemeClr val="accent2"/>
              </a:effectRef>
              <a:fontRef idx="minor">
                <a:schemeClr val="tx1"/>
              </a:fontRef>
            </p:style>
          </p:cxnSp>
        </p:grpSp>
      </p:grpSp>
      <p:sp>
        <p:nvSpPr>
          <p:cNvPr id="54" name="CuadroTexto 53">
            <a:extLst>
              <a:ext uri="{FF2B5EF4-FFF2-40B4-BE49-F238E27FC236}">
                <a16:creationId xmlns:a16="http://schemas.microsoft.com/office/drawing/2014/main" id="{D558D6DB-C294-98D5-9C52-82B0793B3A8A}"/>
              </a:ext>
            </a:extLst>
          </p:cNvPr>
          <p:cNvSpPr txBox="1"/>
          <p:nvPr/>
        </p:nvSpPr>
        <p:spPr>
          <a:xfrm>
            <a:off x="6347400" y="1601977"/>
            <a:ext cx="5844600" cy="461665"/>
          </a:xfrm>
          <a:prstGeom prst="rect">
            <a:avLst/>
          </a:prstGeom>
          <a:noFill/>
        </p:spPr>
        <p:txBody>
          <a:bodyPr wrap="square" rtlCol="0">
            <a:spAutoFit/>
          </a:bodyPr>
          <a:lstStyle/>
          <a:p>
            <a:r>
              <a:rPr lang="es-CO" sz="2400" dirty="0">
                <a:solidFill>
                  <a:srgbClr val="F03CED"/>
                </a:solidFill>
                <a:latin typeface="Raleway Black" pitchFamily="2" charset="0"/>
                <a:ea typeface="Open Sans SemiBold" panose="020B0706030804020204" pitchFamily="34" charset="0"/>
                <a:cs typeface="Open Sans SemiBold" panose="020B0706030804020204" pitchFamily="34" charset="0"/>
              </a:rPr>
              <a:t>METODOLOGÍA DE LA INVESTIGACIÓN</a:t>
            </a:r>
            <a:endParaRPr lang="en-US" sz="2400" dirty="0">
              <a:solidFill>
                <a:srgbClr val="F03CED"/>
              </a:solidFill>
              <a:latin typeface="Raleway Black" pitchFamily="2" charset="0"/>
              <a:ea typeface="Open Sans SemiBold" panose="020B0706030804020204" pitchFamily="34" charset="0"/>
              <a:cs typeface="Open Sans SemiBold" panose="020B0706030804020204" pitchFamily="34" charset="0"/>
            </a:endParaRPr>
          </a:p>
        </p:txBody>
      </p:sp>
      <p:sp>
        <p:nvSpPr>
          <p:cNvPr id="55" name="CuadroTexto 54">
            <a:extLst>
              <a:ext uri="{FF2B5EF4-FFF2-40B4-BE49-F238E27FC236}">
                <a16:creationId xmlns:a16="http://schemas.microsoft.com/office/drawing/2014/main" id="{C9166523-DFBE-47A4-CAFF-81ABF8C30B23}"/>
              </a:ext>
            </a:extLst>
          </p:cNvPr>
          <p:cNvSpPr txBox="1"/>
          <p:nvPr/>
        </p:nvSpPr>
        <p:spPr>
          <a:xfrm>
            <a:off x="6347399" y="826716"/>
            <a:ext cx="5543417" cy="461665"/>
          </a:xfrm>
          <a:prstGeom prst="rect">
            <a:avLst/>
          </a:prstGeom>
          <a:noFill/>
        </p:spPr>
        <p:txBody>
          <a:bodyPr wrap="square" rtlCol="0">
            <a:spAutoFit/>
          </a:bodyPr>
          <a:lstStyle/>
          <a:p>
            <a:r>
              <a:rPr lang="es-CO" sz="2400" dirty="0">
                <a:solidFill>
                  <a:srgbClr val="F03CED"/>
                </a:solidFill>
                <a:latin typeface="Raleway Black" pitchFamily="2" charset="0"/>
                <a:ea typeface="Open Sans SemiBold" panose="020B0706030804020204" pitchFamily="34" charset="0"/>
                <a:cs typeface="Open Sans SemiBold" panose="020B0706030804020204" pitchFamily="34" charset="0"/>
              </a:rPr>
              <a:t>MARCO TEÓRICO DE INGENIERÍA</a:t>
            </a:r>
            <a:endParaRPr lang="en-US" sz="2400" dirty="0">
              <a:solidFill>
                <a:srgbClr val="F03CED"/>
              </a:solidFill>
              <a:latin typeface="Raleway Black" pitchFamily="2" charset="0"/>
              <a:ea typeface="Open Sans SemiBold" panose="020B0706030804020204" pitchFamily="34" charset="0"/>
              <a:cs typeface="Open Sans SemiBold" panose="020B0706030804020204" pitchFamily="34" charset="0"/>
            </a:endParaRPr>
          </a:p>
        </p:txBody>
      </p:sp>
      <p:sp>
        <p:nvSpPr>
          <p:cNvPr id="56" name="CuadroTexto 55">
            <a:extLst>
              <a:ext uri="{FF2B5EF4-FFF2-40B4-BE49-F238E27FC236}">
                <a16:creationId xmlns:a16="http://schemas.microsoft.com/office/drawing/2014/main" id="{745BA5FF-9B94-D2BB-2E9D-3098C933EEE4}"/>
              </a:ext>
            </a:extLst>
          </p:cNvPr>
          <p:cNvSpPr txBox="1"/>
          <p:nvPr/>
        </p:nvSpPr>
        <p:spPr>
          <a:xfrm>
            <a:off x="5989235" y="2943290"/>
            <a:ext cx="5907386" cy="461665"/>
          </a:xfrm>
          <a:prstGeom prst="rect">
            <a:avLst/>
          </a:prstGeom>
          <a:noFill/>
        </p:spPr>
        <p:txBody>
          <a:bodyPr wrap="none" rtlCol="0">
            <a:spAutoFit/>
          </a:bodyPr>
          <a:lstStyle/>
          <a:p>
            <a:r>
              <a:rPr lang="es-CO" sz="2400" dirty="0">
                <a:solidFill>
                  <a:schemeClr val="tx2">
                    <a:lumMod val="40000"/>
                    <a:lumOff val="60000"/>
                  </a:schemeClr>
                </a:solidFill>
                <a:latin typeface="Raleway Black" pitchFamily="2" charset="0"/>
                <a:ea typeface="Open Sans SemiBold" panose="020B0706030804020204" pitchFamily="34" charset="0"/>
                <a:cs typeface="Open Sans SemiBold" panose="020B0706030804020204" pitchFamily="34" charset="0"/>
              </a:rPr>
              <a:t>ANÁLISIS PRELIMINAR DEL PROYECTO</a:t>
            </a:r>
            <a:endParaRPr lang="en-US" sz="2400" dirty="0">
              <a:solidFill>
                <a:schemeClr val="tx2">
                  <a:lumMod val="40000"/>
                  <a:lumOff val="60000"/>
                </a:schemeClr>
              </a:solidFill>
              <a:latin typeface="Raleway Black" pitchFamily="2" charset="0"/>
              <a:ea typeface="Open Sans SemiBold" panose="020B0706030804020204" pitchFamily="34" charset="0"/>
              <a:cs typeface="Open Sans SemiBold" panose="020B0706030804020204" pitchFamily="34" charset="0"/>
            </a:endParaRPr>
          </a:p>
        </p:txBody>
      </p:sp>
      <p:sp>
        <p:nvSpPr>
          <p:cNvPr id="57" name="CuadroTexto 56">
            <a:extLst>
              <a:ext uri="{FF2B5EF4-FFF2-40B4-BE49-F238E27FC236}">
                <a16:creationId xmlns:a16="http://schemas.microsoft.com/office/drawing/2014/main" id="{F2E08C68-3D99-8502-F758-E124943E29AE}"/>
              </a:ext>
            </a:extLst>
          </p:cNvPr>
          <p:cNvSpPr txBox="1"/>
          <p:nvPr/>
        </p:nvSpPr>
        <p:spPr>
          <a:xfrm>
            <a:off x="5914226" y="6130736"/>
            <a:ext cx="4608954" cy="461665"/>
          </a:xfrm>
          <a:prstGeom prst="rect">
            <a:avLst/>
          </a:prstGeom>
          <a:noFill/>
        </p:spPr>
        <p:txBody>
          <a:bodyPr wrap="none" rtlCol="0">
            <a:spAutoFit/>
          </a:bodyPr>
          <a:lstStyle/>
          <a:p>
            <a:r>
              <a:rPr lang="es-CO" sz="2400" dirty="0">
                <a:solidFill>
                  <a:srgbClr val="00B050"/>
                </a:solidFill>
                <a:latin typeface="Raleway Black" pitchFamily="2" charset="0"/>
                <a:ea typeface="Open Sans SemiBold" panose="020B0706030804020204" pitchFamily="34" charset="0"/>
                <a:cs typeface="Open Sans SemiBold" panose="020B0706030804020204" pitchFamily="34" charset="0"/>
              </a:rPr>
              <a:t>PLAN DE PUESTA EN MARCHA</a:t>
            </a:r>
            <a:endParaRPr lang="en-US" sz="2400" dirty="0">
              <a:solidFill>
                <a:srgbClr val="00B050"/>
              </a:solidFill>
              <a:latin typeface="Raleway Black" pitchFamily="2" charset="0"/>
              <a:ea typeface="Open Sans SemiBold" panose="020B0706030804020204" pitchFamily="34" charset="0"/>
              <a:cs typeface="Open Sans SemiBold" panose="020B0706030804020204" pitchFamily="34" charset="0"/>
            </a:endParaRPr>
          </a:p>
        </p:txBody>
      </p:sp>
      <p:grpSp>
        <p:nvGrpSpPr>
          <p:cNvPr id="13" name="Grupo 12">
            <a:extLst>
              <a:ext uri="{FF2B5EF4-FFF2-40B4-BE49-F238E27FC236}">
                <a16:creationId xmlns:a16="http://schemas.microsoft.com/office/drawing/2014/main" id="{3079BC1E-05FB-6225-E889-BDF0A0F716CD}"/>
              </a:ext>
            </a:extLst>
          </p:cNvPr>
          <p:cNvGrpSpPr/>
          <p:nvPr/>
        </p:nvGrpSpPr>
        <p:grpSpPr>
          <a:xfrm flipV="1">
            <a:off x="3619316" y="3897894"/>
            <a:ext cx="2142690" cy="21"/>
            <a:chOff x="5651178" y="3550854"/>
            <a:chExt cx="2142690" cy="20"/>
          </a:xfrm>
          <a:effectLst>
            <a:glow rad="127000">
              <a:schemeClr val="accent1">
                <a:lumMod val="60000"/>
                <a:lumOff val="40000"/>
              </a:schemeClr>
            </a:glow>
          </a:effectLst>
        </p:grpSpPr>
        <p:cxnSp>
          <p:nvCxnSpPr>
            <p:cNvPr id="14" name="Conector recto 13">
              <a:extLst>
                <a:ext uri="{FF2B5EF4-FFF2-40B4-BE49-F238E27FC236}">
                  <a16:creationId xmlns:a16="http://schemas.microsoft.com/office/drawing/2014/main" id="{6862C768-B1A5-6803-C49C-91853AA518E3}"/>
                </a:ext>
              </a:extLst>
            </p:cNvPr>
            <p:cNvCxnSpPr>
              <a:cxnSpLocks/>
            </p:cNvCxnSpPr>
            <p:nvPr/>
          </p:nvCxnSpPr>
          <p:spPr>
            <a:xfrm>
              <a:off x="5651178" y="3550854"/>
              <a:ext cx="1161102" cy="0"/>
            </a:xfrm>
            <a:prstGeom prst="line">
              <a:avLst/>
            </a:prstGeom>
            <a:ln w="28575">
              <a:solidFill>
                <a:schemeClr val="bg1"/>
              </a:solidFill>
              <a:headEnd type="oval"/>
            </a:ln>
          </p:spPr>
          <p:style>
            <a:lnRef idx="1">
              <a:schemeClr val="accent2"/>
            </a:lnRef>
            <a:fillRef idx="0">
              <a:schemeClr val="accent2"/>
            </a:fillRef>
            <a:effectRef idx="0">
              <a:schemeClr val="accent2"/>
            </a:effectRef>
            <a:fontRef idx="minor">
              <a:schemeClr val="tx1"/>
            </a:fontRef>
          </p:style>
        </p:cxnSp>
        <p:cxnSp>
          <p:nvCxnSpPr>
            <p:cNvPr id="38" name="Conector recto 37">
              <a:extLst>
                <a:ext uri="{FF2B5EF4-FFF2-40B4-BE49-F238E27FC236}">
                  <a16:creationId xmlns:a16="http://schemas.microsoft.com/office/drawing/2014/main" id="{D31F7906-FD17-1059-2FE0-0925AACD2335}"/>
                </a:ext>
              </a:extLst>
            </p:cNvPr>
            <p:cNvCxnSpPr>
              <a:cxnSpLocks/>
            </p:cNvCxnSpPr>
            <p:nvPr/>
          </p:nvCxnSpPr>
          <p:spPr>
            <a:xfrm flipV="1">
              <a:off x="6812280" y="3550874"/>
              <a:ext cx="981588" cy="0"/>
            </a:xfrm>
            <a:prstGeom prst="line">
              <a:avLst/>
            </a:prstGeom>
            <a:ln w="28575">
              <a:solidFill>
                <a:schemeClr val="bg1"/>
              </a:solidFill>
              <a:headEnd type="oval"/>
              <a:tailEnd type="oval"/>
            </a:ln>
          </p:spPr>
          <p:style>
            <a:lnRef idx="1">
              <a:schemeClr val="accent2"/>
            </a:lnRef>
            <a:fillRef idx="0">
              <a:schemeClr val="accent2"/>
            </a:fillRef>
            <a:effectRef idx="0">
              <a:schemeClr val="accent2"/>
            </a:effectRef>
            <a:fontRef idx="minor">
              <a:schemeClr val="tx1"/>
            </a:fontRef>
          </p:style>
        </p:cxnSp>
      </p:grpSp>
      <p:sp>
        <p:nvSpPr>
          <p:cNvPr id="47" name="CuadroTexto 46">
            <a:extLst>
              <a:ext uri="{FF2B5EF4-FFF2-40B4-BE49-F238E27FC236}">
                <a16:creationId xmlns:a16="http://schemas.microsoft.com/office/drawing/2014/main" id="{127F7700-1E40-B933-0809-8E0EAE54EB68}"/>
              </a:ext>
            </a:extLst>
          </p:cNvPr>
          <p:cNvSpPr txBox="1"/>
          <p:nvPr/>
        </p:nvSpPr>
        <p:spPr>
          <a:xfrm>
            <a:off x="5927532" y="3488120"/>
            <a:ext cx="6086923" cy="830997"/>
          </a:xfrm>
          <a:prstGeom prst="rect">
            <a:avLst/>
          </a:prstGeom>
          <a:noFill/>
        </p:spPr>
        <p:txBody>
          <a:bodyPr wrap="none" rtlCol="0">
            <a:spAutoFit/>
          </a:bodyPr>
          <a:lstStyle/>
          <a:p>
            <a:r>
              <a:rPr lang="es-CO" sz="2400" dirty="0">
                <a:solidFill>
                  <a:schemeClr val="tx2">
                    <a:lumMod val="40000"/>
                    <a:lumOff val="60000"/>
                  </a:schemeClr>
                </a:solidFill>
                <a:latin typeface="Raleway Black" pitchFamily="2" charset="0"/>
                <a:ea typeface="Open Sans SemiBold" panose="020B0706030804020204" pitchFamily="34" charset="0"/>
                <a:cs typeface="Open Sans SemiBold" panose="020B0706030804020204" pitchFamily="34" charset="0"/>
              </a:rPr>
              <a:t>DEFINICIÓN DE LA ARQUITECTURA DEL </a:t>
            </a:r>
          </a:p>
          <a:p>
            <a:r>
              <a:rPr lang="es-CO" sz="2400" dirty="0">
                <a:solidFill>
                  <a:schemeClr val="tx2">
                    <a:lumMod val="40000"/>
                    <a:lumOff val="60000"/>
                  </a:schemeClr>
                </a:solidFill>
                <a:latin typeface="Raleway Black" pitchFamily="2" charset="0"/>
                <a:ea typeface="Open Sans SemiBold" panose="020B0706030804020204" pitchFamily="34" charset="0"/>
                <a:cs typeface="Open Sans SemiBold" panose="020B0706030804020204" pitchFamily="34" charset="0"/>
              </a:rPr>
              <a:t>SISTEMA</a:t>
            </a:r>
            <a:endParaRPr lang="en-US" sz="2400" dirty="0">
              <a:solidFill>
                <a:schemeClr val="tx2">
                  <a:lumMod val="40000"/>
                  <a:lumOff val="60000"/>
                </a:schemeClr>
              </a:solidFill>
              <a:latin typeface="Raleway Black" pitchFamily="2" charset="0"/>
              <a:ea typeface="Open Sans SemiBold" panose="020B0706030804020204" pitchFamily="34" charset="0"/>
              <a:cs typeface="Open Sans SemiBold" panose="020B0706030804020204" pitchFamily="34" charset="0"/>
            </a:endParaRPr>
          </a:p>
        </p:txBody>
      </p:sp>
      <p:cxnSp>
        <p:nvCxnSpPr>
          <p:cNvPr id="39" name="Conector recto 38">
            <a:extLst>
              <a:ext uri="{FF2B5EF4-FFF2-40B4-BE49-F238E27FC236}">
                <a16:creationId xmlns:a16="http://schemas.microsoft.com/office/drawing/2014/main" id="{D9146663-1606-8AF4-27EA-7FDD708C840F}"/>
              </a:ext>
            </a:extLst>
          </p:cNvPr>
          <p:cNvCxnSpPr>
            <a:cxnSpLocks/>
          </p:cNvCxnSpPr>
          <p:nvPr/>
        </p:nvCxnSpPr>
        <p:spPr>
          <a:xfrm>
            <a:off x="4632011" y="5761925"/>
            <a:ext cx="1163008" cy="0"/>
          </a:xfrm>
          <a:prstGeom prst="line">
            <a:avLst/>
          </a:prstGeom>
          <a:ln w="28575">
            <a:solidFill>
              <a:schemeClr val="bg1"/>
            </a:solidFill>
            <a:tailEnd type="oval"/>
          </a:ln>
        </p:spPr>
        <p:style>
          <a:lnRef idx="1">
            <a:schemeClr val="accent2"/>
          </a:lnRef>
          <a:fillRef idx="0">
            <a:schemeClr val="accent2"/>
          </a:fillRef>
          <a:effectRef idx="0">
            <a:schemeClr val="accent2"/>
          </a:effectRef>
          <a:fontRef idx="minor">
            <a:schemeClr val="tx1"/>
          </a:fontRef>
        </p:style>
      </p:cxnSp>
      <p:sp>
        <p:nvSpPr>
          <p:cNvPr id="41" name="CuadroTexto 40">
            <a:extLst>
              <a:ext uri="{FF2B5EF4-FFF2-40B4-BE49-F238E27FC236}">
                <a16:creationId xmlns:a16="http://schemas.microsoft.com/office/drawing/2014/main" id="{6B2B09BC-C45D-0B66-A67F-287163A11504}"/>
              </a:ext>
            </a:extLst>
          </p:cNvPr>
          <p:cNvSpPr txBox="1"/>
          <p:nvPr/>
        </p:nvSpPr>
        <p:spPr>
          <a:xfrm>
            <a:off x="5927532" y="5575824"/>
            <a:ext cx="5126724" cy="461665"/>
          </a:xfrm>
          <a:prstGeom prst="rect">
            <a:avLst/>
          </a:prstGeom>
          <a:noFill/>
        </p:spPr>
        <p:txBody>
          <a:bodyPr wrap="none" rtlCol="0">
            <a:spAutoFit/>
          </a:bodyPr>
          <a:lstStyle/>
          <a:p>
            <a:r>
              <a:rPr lang="en-US" sz="2400" dirty="0" err="1">
                <a:solidFill>
                  <a:srgbClr val="00B050"/>
                </a:solidFill>
                <a:latin typeface="Raleway Black" pitchFamily="2" charset="0"/>
                <a:ea typeface="Open Sans SemiBold" panose="020B0706030804020204" pitchFamily="34" charset="0"/>
                <a:cs typeface="Open Sans SemiBold" panose="020B0706030804020204" pitchFamily="34" charset="0"/>
              </a:rPr>
              <a:t>PRESENTACION</a:t>
            </a:r>
            <a:r>
              <a:rPr lang="en-US" sz="2400" dirty="0">
                <a:solidFill>
                  <a:srgbClr val="00B050"/>
                </a:solidFill>
                <a:latin typeface="Raleway Black" pitchFamily="2" charset="0"/>
                <a:ea typeface="Open Sans SemiBold" panose="020B0706030804020204" pitchFamily="34" charset="0"/>
                <a:cs typeface="Open Sans SemiBold" panose="020B0706030804020204" pitchFamily="34" charset="0"/>
              </a:rPr>
              <a:t> DE </a:t>
            </a:r>
            <a:r>
              <a:rPr lang="en-US" sz="2400" dirty="0" err="1">
                <a:solidFill>
                  <a:srgbClr val="00B050"/>
                </a:solidFill>
                <a:latin typeface="Raleway Black" pitchFamily="2" charset="0"/>
                <a:ea typeface="Open Sans SemiBold" panose="020B0706030804020204" pitchFamily="34" charset="0"/>
                <a:cs typeface="Open Sans SemiBold" panose="020B0706030804020204" pitchFamily="34" charset="0"/>
              </a:rPr>
              <a:t>RESULTADOS</a:t>
            </a:r>
            <a:endParaRPr lang="en-US" sz="2400" dirty="0">
              <a:solidFill>
                <a:srgbClr val="00B050"/>
              </a:solidFill>
              <a:latin typeface="Raleway Black" pitchFamily="2" charset="0"/>
              <a:ea typeface="Open Sans SemiBold" panose="020B0706030804020204" pitchFamily="34" charset="0"/>
              <a:cs typeface="Open Sans SemiBold" panose="020B0706030804020204" pitchFamily="34" charset="0"/>
            </a:endParaRPr>
          </a:p>
        </p:txBody>
      </p:sp>
    </p:spTree>
    <p:extLst>
      <p:ext uri="{BB962C8B-B14F-4D97-AF65-F5344CB8AC3E}">
        <p14:creationId xmlns:p14="http://schemas.microsoft.com/office/powerpoint/2010/main" val="33561083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uadroTexto 10">
            <a:extLst>
              <a:ext uri="{FF2B5EF4-FFF2-40B4-BE49-F238E27FC236}">
                <a16:creationId xmlns:a16="http://schemas.microsoft.com/office/drawing/2014/main" id="{E6364B03-8BE8-6ED5-4CCE-26078AB0B956}"/>
              </a:ext>
            </a:extLst>
          </p:cNvPr>
          <p:cNvSpPr txBox="1"/>
          <p:nvPr/>
        </p:nvSpPr>
        <p:spPr>
          <a:xfrm>
            <a:off x="1309721" y="1535369"/>
            <a:ext cx="9447892" cy="4247317"/>
          </a:xfrm>
          <a:prstGeom prst="rect">
            <a:avLst/>
          </a:prstGeom>
          <a:noFill/>
        </p:spPr>
        <p:txBody>
          <a:bodyPr wrap="square" rtlCol="0">
            <a:spAutoFit/>
          </a:bodyPr>
          <a:lstStyle/>
          <a:p>
            <a:pPr algn="just"/>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Las redes neuronales son un </a:t>
            </a:r>
            <a:r>
              <a:rPr lang="es-MX" dirty="0">
                <a:solidFill>
                  <a:srgbClr val="EB9734"/>
                </a:solidFill>
                <a:latin typeface="Raleway Black" pitchFamily="2" charset="0"/>
                <a:ea typeface="Open Sans SemiBold" panose="020B0706030804020204" pitchFamily="34" charset="0"/>
                <a:cs typeface="Open Sans SemiBold" panose="020B0706030804020204" pitchFamily="34" charset="0"/>
              </a:rPr>
              <a:t>modelo computacional </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inspirado en el sistema nervioso biológico. Estas redes están compuestas por unidades de procesamiento interconectadas, llamadas neuronas artificiales o nodos, que trabajan en conjunto para resolver problemas y </a:t>
            </a:r>
            <a:r>
              <a:rPr lang="es-MX" dirty="0">
                <a:solidFill>
                  <a:srgbClr val="EB9734"/>
                </a:solidFill>
                <a:latin typeface="Raleway Black" pitchFamily="2" charset="0"/>
                <a:ea typeface="Open Sans SemiBold" panose="020B0706030804020204" pitchFamily="34" charset="0"/>
                <a:cs typeface="Open Sans SemiBold" panose="020B0706030804020204" pitchFamily="34" charset="0"/>
              </a:rPr>
              <a:t>realizar tareas de aprendizaje automático</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a:t>
            </a:r>
          </a:p>
          <a:p>
            <a:pPr algn="just"/>
            <a:endParaRPr lang="es-MX" dirty="0">
              <a:solidFill>
                <a:schemeClr val="bg1"/>
              </a:solidFill>
              <a:latin typeface="Raleway Black" pitchFamily="2" charset="0"/>
              <a:ea typeface="Open Sans SemiBold" panose="020B0706030804020204" pitchFamily="34" charset="0"/>
              <a:cs typeface="Open Sans SemiBold" panose="020B0706030804020204" pitchFamily="34" charset="0"/>
            </a:endParaRPr>
          </a:p>
          <a:p>
            <a:pPr algn="just"/>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Las redes neuronales están presentes en varios casos de uso en muchos sectores, como los siguientes: </a:t>
            </a:r>
          </a:p>
          <a:p>
            <a:pPr marL="285750" indent="-285750" algn="just">
              <a:buFont typeface="Arial" panose="020B0604020202020204" pitchFamily="34" charset="0"/>
              <a:buChar char="•"/>
            </a:pP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Diagnóstico médico mediante la clasificación de imágenes médicas. </a:t>
            </a:r>
          </a:p>
          <a:p>
            <a:pPr marL="285750" indent="-285750" algn="just">
              <a:buFont typeface="Arial" panose="020B0604020202020204" pitchFamily="34" charset="0"/>
              <a:buChar char="•"/>
            </a:pP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Marketing orientado mediante el filtrado de redes sociales y el análisis de datos de comportamiento.</a:t>
            </a:r>
          </a:p>
          <a:p>
            <a:pPr marL="285750" indent="-285750" algn="just">
              <a:buFont typeface="Arial" panose="020B0604020202020204" pitchFamily="34" charset="0"/>
              <a:buChar char="•"/>
            </a:pP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Predicciones financieras mediante el procesamiento de datos históricos de instrumentos financieros.</a:t>
            </a:r>
          </a:p>
          <a:p>
            <a:pPr marL="285750" indent="-285750" algn="just">
              <a:buFont typeface="Arial" panose="020B0604020202020204" pitchFamily="34" charset="0"/>
              <a:buChar char="•"/>
            </a:pP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Previsión de la carga eléctrica y la demanda de energía.</a:t>
            </a:r>
          </a:p>
          <a:p>
            <a:pPr marL="285750" indent="-285750" algn="just">
              <a:buFont typeface="Arial" panose="020B0604020202020204" pitchFamily="34" charset="0"/>
              <a:buChar char="•"/>
            </a:pP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Proceso y control de calidad.</a:t>
            </a:r>
          </a:p>
          <a:p>
            <a:pPr marL="285750" indent="-285750" algn="just">
              <a:buFont typeface="Arial" panose="020B0604020202020204" pitchFamily="34" charset="0"/>
              <a:buChar char="•"/>
            </a:pP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Identificación de compuestos químicos.</a:t>
            </a:r>
            <a:endParaRPr lang="en-US" dirty="0">
              <a:solidFill>
                <a:schemeClr val="bg1"/>
              </a:solidFill>
              <a:latin typeface="Raleway Black" pitchFamily="2" charset="0"/>
              <a:ea typeface="Open Sans SemiBold" panose="020B0706030804020204" pitchFamily="34" charset="0"/>
              <a:cs typeface="Open Sans SemiBold" panose="020B0706030804020204" pitchFamily="34" charset="0"/>
            </a:endParaRPr>
          </a:p>
        </p:txBody>
      </p:sp>
      <p:sp>
        <p:nvSpPr>
          <p:cNvPr id="27" name="CuadroTexto 26">
            <a:extLst>
              <a:ext uri="{FF2B5EF4-FFF2-40B4-BE49-F238E27FC236}">
                <a16:creationId xmlns:a16="http://schemas.microsoft.com/office/drawing/2014/main" id="{87B13D7A-39B9-23F1-8BBE-7195185A6185}"/>
              </a:ext>
            </a:extLst>
          </p:cNvPr>
          <p:cNvSpPr txBox="1"/>
          <p:nvPr/>
        </p:nvSpPr>
        <p:spPr>
          <a:xfrm>
            <a:off x="3108643" y="343050"/>
            <a:ext cx="5974713" cy="523220"/>
          </a:xfrm>
          <a:prstGeom prst="rect">
            <a:avLst/>
          </a:prstGeom>
          <a:noFill/>
        </p:spPr>
        <p:txBody>
          <a:bodyPr wrap="none" rtlCol="0">
            <a:spAutoFit/>
          </a:bodyPr>
          <a:lstStyle/>
          <a:p>
            <a:r>
              <a:rPr lang="es-CO" sz="2800" dirty="0">
                <a:solidFill>
                  <a:srgbClr val="EB9734"/>
                </a:solidFill>
                <a:latin typeface="Raleway Black" pitchFamily="2" charset="0"/>
              </a:rPr>
              <a:t>MARCO TEÓRICO DEL CONTEXTO</a:t>
            </a:r>
            <a:endParaRPr lang="en-US" sz="2800" dirty="0">
              <a:solidFill>
                <a:srgbClr val="EB9734"/>
              </a:solidFill>
              <a:latin typeface="Raleway Black" pitchFamily="2" charset="0"/>
            </a:endParaRPr>
          </a:p>
        </p:txBody>
      </p:sp>
      <p:pic>
        <p:nvPicPr>
          <p:cNvPr id="19" name="Imagen 18">
            <a:extLst>
              <a:ext uri="{FF2B5EF4-FFF2-40B4-BE49-F238E27FC236}">
                <a16:creationId xmlns:a16="http://schemas.microsoft.com/office/drawing/2014/main" id="{9CFCF00A-BC29-624E-C884-59E3760894F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20" name="CuadroTexto 19">
            <a:extLst>
              <a:ext uri="{FF2B5EF4-FFF2-40B4-BE49-F238E27FC236}">
                <a16:creationId xmlns:a16="http://schemas.microsoft.com/office/drawing/2014/main" id="{862420DE-757B-6285-AF97-EA1907B94B71}"/>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 name="Marco 1">
            <a:extLst>
              <a:ext uri="{FF2B5EF4-FFF2-40B4-BE49-F238E27FC236}">
                <a16:creationId xmlns:a16="http://schemas.microsoft.com/office/drawing/2014/main" id="{5D4D7C5F-06D1-62DB-9343-B07E1EA05D99}"/>
              </a:ext>
            </a:extLst>
          </p:cNvPr>
          <p:cNvSpPr/>
          <p:nvPr/>
        </p:nvSpPr>
        <p:spPr>
          <a:xfrm rot="8561659">
            <a:off x="9502289" y="5586653"/>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Marco 2">
            <a:extLst>
              <a:ext uri="{FF2B5EF4-FFF2-40B4-BE49-F238E27FC236}">
                <a16:creationId xmlns:a16="http://schemas.microsoft.com/office/drawing/2014/main" id="{0D2211A2-FE16-6804-B97B-18D83D4741E2}"/>
              </a:ext>
            </a:extLst>
          </p:cNvPr>
          <p:cNvSpPr/>
          <p:nvPr/>
        </p:nvSpPr>
        <p:spPr>
          <a:xfrm rot="6213016">
            <a:off x="10915527" y="5149328"/>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Marco 3">
            <a:extLst>
              <a:ext uri="{FF2B5EF4-FFF2-40B4-BE49-F238E27FC236}">
                <a16:creationId xmlns:a16="http://schemas.microsoft.com/office/drawing/2014/main" id="{F3AF34A3-B019-932B-2E4C-56148C89CF02}"/>
              </a:ext>
            </a:extLst>
          </p:cNvPr>
          <p:cNvSpPr/>
          <p:nvPr/>
        </p:nvSpPr>
        <p:spPr>
          <a:xfrm rot="8409895">
            <a:off x="1102283" y="6032988"/>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Marco 4">
            <a:extLst>
              <a:ext uri="{FF2B5EF4-FFF2-40B4-BE49-F238E27FC236}">
                <a16:creationId xmlns:a16="http://schemas.microsoft.com/office/drawing/2014/main" id="{200A66D6-3519-314A-51EE-763DF2500C1D}"/>
              </a:ext>
            </a:extLst>
          </p:cNvPr>
          <p:cNvSpPr/>
          <p:nvPr/>
        </p:nvSpPr>
        <p:spPr>
          <a:xfrm rot="2700000">
            <a:off x="10402713" y="101187"/>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Marco 5">
            <a:extLst>
              <a:ext uri="{FF2B5EF4-FFF2-40B4-BE49-F238E27FC236}">
                <a16:creationId xmlns:a16="http://schemas.microsoft.com/office/drawing/2014/main" id="{B8B3D805-BA03-C98E-E01B-D09A4EE7B12A}"/>
              </a:ext>
            </a:extLst>
          </p:cNvPr>
          <p:cNvSpPr/>
          <p:nvPr/>
        </p:nvSpPr>
        <p:spPr>
          <a:xfrm rot="10646673">
            <a:off x="-87894" y="5130624"/>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Marco 6">
            <a:extLst>
              <a:ext uri="{FF2B5EF4-FFF2-40B4-BE49-F238E27FC236}">
                <a16:creationId xmlns:a16="http://schemas.microsoft.com/office/drawing/2014/main" id="{3393C719-FE86-45DB-8220-B3DF1F0574E4}"/>
              </a:ext>
            </a:extLst>
          </p:cNvPr>
          <p:cNvSpPr/>
          <p:nvPr/>
        </p:nvSpPr>
        <p:spPr>
          <a:xfrm rot="14378614">
            <a:off x="197875" y="1821143"/>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CuadroTexto 7">
            <a:extLst>
              <a:ext uri="{FF2B5EF4-FFF2-40B4-BE49-F238E27FC236}">
                <a16:creationId xmlns:a16="http://schemas.microsoft.com/office/drawing/2014/main" id="{3D51A1F3-73C9-7ECD-46E1-BD91127E285F}"/>
              </a:ext>
            </a:extLst>
          </p:cNvPr>
          <p:cNvSpPr txBox="1"/>
          <p:nvPr/>
        </p:nvSpPr>
        <p:spPr>
          <a:xfrm>
            <a:off x="1459845" y="1018692"/>
            <a:ext cx="2954655" cy="461665"/>
          </a:xfrm>
          <a:prstGeom prst="rect">
            <a:avLst/>
          </a:prstGeom>
          <a:noFill/>
        </p:spPr>
        <p:txBody>
          <a:bodyPr wrap="none" rtlCol="0">
            <a:spAutoFit/>
          </a:bodyPr>
          <a:lstStyle/>
          <a:p>
            <a:r>
              <a:rPr lang="en-US" sz="2400" dirty="0">
                <a:solidFill>
                  <a:srgbClr val="EB9734"/>
                </a:solidFill>
                <a:latin typeface="Raleway Black" pitchFamily="2" charset="0"/>
              </a:rPr>
              <a:t>Redes </a:t>
            </a:r>
            <a:r>
              <a:rPr lang="en-US" sz="2400" dirty="0" err="1">
                <a:solidFill>
                  <a:srgbClr val="EB9734"/>
                </a:solidFill>
                <a:latin typeface="Raleway Black" pitchFamily="2" charset="0"/>
              </a:rPr>
              <a:t>Neuronales</a:t>
            </a:r>
            <a:endParaRPr lang="en-US" sz="2400" dirty="0">
              <a:solidFill>
                <a:srgbClr val="EB9734"/>
              </a:solidFill>
              <a:latin typeface="Raleway Black" pitchFamily="2" charset="0"/>
            </a:endParaRPr>
          </a:p>
        </p:txBody>
      </p:sp>
    </p:spTree>
    <p:extLst>
      <p:ext uri="{BB962C8B-B14F-4D97-AF65-F5344CB8AC3E}">
        <p14:creationId xmlns:p14="http://schemas.microsoft.com/office/powerpoint/2010/main" val="401658908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uadroTexto 10">
            <a:extLst>
              <a:ext uri="{FF2B5EF4-FFF2-40B4-BE49-F238E27FC236}">
                <a16:creationId xmlns:a16="http://schemas.microsoft.com/office/drawing/2014/main" id="{E6364B03-8BE8-6ED5-4CCE-26078AB0B956}"/>
              </a:ext>
            </a:extLst>
          </p:cNvPr>
          <p:cNvSpPr txBox="1"/>
          <p:nvPr/>
        </p:nvSpPr>
        <p:spPr>
          <a:xfrm>
            <a:off x="1309721" y="1535369"/>
            <a:ext cx="9447892" cy="1754326"/>
          </a:xfrm>
          <a:prstGeom prst="rect">
            <a:avLst/>
          </a:prstGeom>
          <a:noFill/>
        </p:spPr>
        <p:txBody>
          <a:bodyPr wrap="square" rtlCol="0">
            <a:spAutoFit/>
          </a:bodyPr>
          <a:lstStyle/>
          <a:p>
            <a:pPr algn="just"/>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Las cuatro de las aplicaciones más importantes de las redes neuronales son : </a:t>
            </a:r>
          </a:p>
          <a:p>
            <a:pPr algn="just"/>
            <a:endParaRPr lang="es-MX" dirty="0">
              <a:solidFill>
                <a:schemeClr val="bg1"/>
              </a:solidFill>
              <a:latin typeface="Raleway Black" pitchFamily="2" charset="0"/>
              <a:ea typeface="Open Sans SemiBold" panose="020B0706030804020204" pitchFamily="34" charset="0"/>
              <a:cs typeface="Open Sans SemiBold" panose="020B0706030804020204" pitchFamily="34" charset="0"/>
            </a:endParaRPr>
          </a:p>
          <a:p>
            <a:pPr marL="3028950" lvl="6" indent="-285750" algn="just">
              <a:buFont typeface="Arial" panose="020B0604020202020204" pitchFamily="34" charset="0"/>
              <a:buChar char="•"/>
            </a:pP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Visión Artificial</a:t>
            </a:r>
          </a:p>
          <a:p>
            <a:pPr marL="3028950" lvl="6" indent="-285750" algn="just">
              <a:buFont typeface="Arial" panose="020B0604020202020204" pitchFamily="34" charset="0"/>
              <a:buChar char="•"/>
            </a:pP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Reconocimiento de Voz</a:t>
            </a:r>
          </a:p>
          <a:p>
            <a:pPr marL="3028950" lvl="6" indent="-285750" algn="just">
              <a:buFont typeface="Arial" panose="020B0604020202020204" pitchFamily="34" charset="0"/>
              <a:buChar char="•"/>
            </a:pP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Procesamiento del Lenguaje Natural</a:t>
            </a:r>
          </a:p>
          <a:p>
            <a:pPr marL="3028950" lvl="6" indent="-285750" algn="just">
              <a:buFont typeface="Arial" panose="020B0604020202020204" pitchFamily="34" charset="0"/>
              <a:buChar char="•"/>
            </a:pP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Motores de Recomendaciones</a:t>
            </a:r>
          </a:p>
        </p:txBody>
      </p:sp>
      <p:sp>
        <p:nvSpPr>
          <p:cNvPr id="27" name="CuadroTexto 26">
            <a:extLst>
              <a:ext uri="{FF2B5EF4-FFF2-40B4-BE49-F238E27FC236}">
                <a16:creationId xmlns:a16="http://schemas.microsoft.com/office/drawing/2014/main" id="{87B13D7A-39B9-23F1-8BBE-7195185A6185}"/>
              </a:ext>
            </a:extLst>
          </p:cNvPr>
          <p:cNvSpPr txBox="1"/>
          <p:nvPr/>
        </p:nvSpPr>
        <p:spPr>
          <a:xfrm>
            <a:off x="3108643" y="343050"/>
            <a:ext cx="5974713" cy="523220"/>
          </a:xfrm>
          <a:prstGeom prst="rect">
            <a:avLst/>
          </a:prstGeom>
          <a:noFill/>
        </p:spPr>
        <p:txBody>
          <a:bodyPr wrap="none" rtlCol="0">
            <a:spAutoFit/>
          </a:bodyPr>
          <a:lstStyle/>
          <a:p>
            <a:r>
              <a:rPr lang="es-CO" sz="2800" dirty="0">
                <a:solidFill>
                  <a:srgbClr val="EB9734"/>
                </a:solidFill>
                <a:latin typeface="Raleway Black" pitchFamily="2" charset="0"/>
              </a:rPr>
              <a:t>MARCO TEÓRICO DEL CONTEXTO</a:t>
            </a:r>
            <a:endParaRPr lang="en-US" sz="2800" dirty="0">
              <a:solidFill>
                <a:srgbClr val="EB9734"/>
              </a:solidFill>
              <a:latin typeface="Raleway Black" pitchFamily="2" charset="0"/>
            </a:endParaRPr>
          </a:p>
        </p:txBody>
      </p:sp>
      <p:pic>
        <p:nvPicPr>
          <p:cNvPr id="19" name="Imagen 18">
            <a:extLst>
              <a:ext uri="{FF2B5EF4-FFF2-40B4-BE49-F238E27FC236}">
                <a16:creationId xmlns:a16="http://schemas.microsoft.com/office/drawing/2014/main" id="{9CFCF00A-BC29-624E-C884-59E3760894F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20" name="CuadroTexto 19">
            <a:extLst>
              <a:ext uri="{FF2B5EF4-FFF2-40B4-BE49-F238E27FC236}">
                <a16:creationId xmlns:a16="http://schemas.microsoft.com/office/drawing/2014/main" id="{862420DE-757B-6285-AF97-EA1907B94B71}"/>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 name="Marco 1">
            <a:extLst>
              <a:ext uri="{FF2B5EF4-FFF2-40B4-BE49-F238E27FC236}">
                <a16:creationId xmlns:a16="http://schemas.microsoft.com/office/drawing/2014/main" id="{5D4D7C5F-06D1-62DB-9343-B07E1EA05D99}"/>
              </a:ext>
            </a:extLst>
          </p:cNvPr>
          <p:cNvSpPr/>
          <p:nvPr/>
        </p:nvSpPr>
        <p:spPr>
          <a:xfrm rot="8561659">
            <a:off x="9614145" y="5929076"/>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Marco 2">
            <a:extLst>
              <a:ext uri="{FF2B5EF4-FFF2-40B4-BE49-F238E27FC236}">
                <a16:creationId xmlns:a16="http://schemas.microsoft.com/office/drawing/2014/main" id="{0D2211A2-FE16-6804-B97B-18D83D4741E2}"/>
              </a:ext>
            </a:extLst>
          </p:cNvPr>
          <p:cNvSpPr/>
          <p:nvPr/>
        </p:nvSpPr>
        <p:spPr>
          <a:xfrm rot="6213016">
            <a:off x="10947230" y="5031695"/>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Marco 3">
            <a:extLst>
              <a:ext uri="{FF2B5EF4-FFF2-40B4-BE49-F238E27FC236}">
                <a16:creationId xmlns:a16="http://schemas.microsoft.com/office/drawing/2014/main" id="{F3AF34A3-B019-932B-2E4C-56148C89CF02}"/>
              </a:ext>
            </a:extLst>
          </p:cNvPr>
          <p:cNvSpPr/>
          <p:nvPr/>
        </p:nvSpPr>
        <p:spPr>
          <a:xfrm rot="8409895">
            <a:off x="1102283" y="6032988"/>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Marco 4">
            <a:extLst>
              <a:ext uri="{FF2B5EF4-FFF2-40B4-BE49-F238E27FC236}">
                <a16:creationId xmlns:a16="http://schemas.microsoft.com/office/drawing/2014/main" id="{200A66D6-3519-314A-51EE-763DF2500C1D}"/>
              </a:ext>
            </a:extLst>
          </p:cNvPr>
          <p:cNvSpPr/>
          <p:nvPr/>
        </p:nvSpPr>
        <p:spPr>
          <a:xfrm rot="2700000">
            <a:off x="10402713" y="101187"/>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Marco 5">
            <a:extLst>
              <a:ext uri="{FF2B5EF4-FFF2-40B4-BE49-F238E27FC236}">
                <a16:creationId xmlns:a16="http://schemas.microsoft.com/office/drawing/2014/main" id="{B8B3D805-BA03-C98E-E01B-D09A4EE7B12A}"/>
              </a:ext>
            </a:extLst>
          </p:cNvPr>
          <p:cNvSpPr/>
          <p:nvPr/>
        </p:nvSpPr>
        <p:spPr>
          <a:xfrm rot="10646673">
            <a:off x="-87894" y="5130624"/>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Marco 6">
            <a:extLst>
              <a:ext uri="{FF2B5EF4-FFF2-40B4-BE49-F238E27FC236}">
                <a16:creationId xmlns:a16="http://schemas.microsoft.com/office/drawing/2014/main" id="{3393C719-FE86-45DB-8220-B3DF1F0574E4}"/>
              </a:ext>
            </a:extLst>
          </p:cNvPr>
          <p:cNvSpPr/>
          <p:nvPr/>
        </p:nvSpPr>
        <p:spPr>
          <a:xfrm rot="14378614">
            <a:off x="197875" y="1821143"/>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CuadroTexto 7">
            <a:extLst>
              <a:ext uri="{FF2B5EF4-FFF2-40B4-BE49-F238E27FC236}">
                <a16:creationId xmlns:a16="http://schemas.microsoft.com/office/drawing/2014/main" id="{3D51A1F3-73C9-7ECD-46E1-BD91127E285F}"/>
              </a:ext>
            </a:extLst>
          </p:cNvPr>
          <p:cNvSpPr txBox="1"/>
          <p:nvPr/>
        </p:nvSpPr>
        <p:spPr>
          <a:xfrm>
            <a:off x="1459845" y="1018692"/>
            <a:ext cx="2954655" cy="461665"/>
          </a:xfrm>
          <a:prstGeom prst="rect">
            <a:avLst/>
          </a:prstGeom>
          <a:noFill/>
        </p:spPr>
        <p:txBody>
          <a:bodyPr wrap="none" rtlCol="0">
            <a:spAutoFit/>
          </a:bodyPr>
          <a:lstStyle/>
          <a:p>
            <a:r>
              <a:rPr lang="en-US" sz="2400" dirty="0">
                <a:solidFill>
                  <a:srgbClr val="EB9734"/>
                </a:solidFill>
                <a:latin typeface="Raleway Black" pitchFamily="2" charset="0"/>
              </a:rPr>
              <a:t>Redes </a:t>
            </a:r>
            <a:r>
              <a:rPr lang="en-US" sz="2400" dirty="0" err="1">
                <a:solidFill>
                  <a:srgbClr val="EB9734"/>
                </a:solidFill>
                <a:latin typeface="Raleway Black" pitchFamily="2" charset="0"/>
              </a:rPr>
              <a:t>Neuronales</a:t>
            </a:r>
            <a:endParaRPr lang="en-US" sz="2400" dirty="0">
              <a:solidFill>
                <a:srgbClr val="EB9734"/>
              </a:solidFill>
              <a:latin typeface="Raleway Black" pitchFamily="2" charset="0"/>
            </a:endParaRPr>
          </a:p>
        </p:txBody>
      </p:sp>
      <p:sp>
        <p:nvSpPr>
          <p:cNvPr id="9" name="CuadroTexto 8">
            <a:extLst>
              <a:ext uri="{FF2B5EF4-FFF2-40B4-BE49-F238E27FC236}">
                <a16:creationId xmlns:a16="http://schemas.microsoft.com/office/drawing/2014/main" id="{FE758036-6642-41CF-BF8E-F4EE9CD303AD}"/>
              </a:ext>
            </a:extLst>
          </p:cNvPr>
          <p:cNvSpPr txBox="1"/>
          <p:nvPr/>
        </p:nvSpPr>
        <p:spPr>
          <a:xfrm>
            <a:off x="1238562" y="3306213"/>
            <a:ext cx="9447892" cy="1754326"/>
          </a:xfrm>
          <a:prstGeom prst="rect">
            <a:avLst/>
          </a:prstGeom>
          <a:noFill/>
        </p:spPr>
        <p:txBody>
          <a:bodyPr wrap="square" rtlCol="0">
            <a:spAutoFit/>
          </a:bodyPr>
          <a:lstStyle/>
          <a:p>
            <a:pPr algn="just"/>
            <a:r>
              <a:rPr lang="es-MX" dirty="0">
                <a:solidFill>
                  <a:srgbClr val="EB9734"/>
                </a:solidFill>
                <a:latin typeface="Raleway Black" pitchFamily="2" charset="0"/>
                <a:ea typeface="Open Sans SemiBold" panose="020B0706030804020204" pitchFamily="34" charset="0"/>
                <a:cs typeface="Open Sans SemiBold" panose="020B0706030804020204" pitchFamily="34" charset="0"/>
              </a:rPr>
              <a:t>Arquitectura de una red neuronal simple </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a:t>
            </a:r>
          </a:p>
          <a:p>
            <a:pPr algn="just"/>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Una red neuronal básica tiene neuronas artificiales interconectadas en tres capas</a:t>
            </a:r>
          </a:p>
          <a:p>
            <a:pPr algn="just"/>
            <a:endParaRPr lang="es-MX" dirty="0">
              <a:solidFill>
                <a:schemeClr val="bg1"/>
              </a:solidFill>
              <a:latin typeface="Raleway Black" pitchFamily="2" charset="0"/>
              <a:ea typeface="Open Sans SemiBold" panose="020B0706030804020204" pitchFamily="34" charset="0"/>
              <a:cs typeface="Open Sans SemiBold" panose="020B0706030804020204" pitchFamily="34" charset="0"/>
            </a:endParaRPr>
          </a:p>
          <a:p>
            <a:pPr marL="3028950" lvl="6" indent="-285750" algn="just">
              <a:buFont typeface="Arial" panose="020B0604020202020204" pitchFamily="34" charset="0"/>
              <a:buChar char="•"/>
            </a:pP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Capa de Entrada</a:t>
            </a:r>
          </a:p>
          <a:p>
            <a:pPr marL="3028950" lvl="6" indent="-285750" algn="just">
              <a:buFont typeface="Arial" panose="020B0604020202020204" pitchFamily="34" charset="0"/>
              <a:buChar char="•"/>
            </a:pP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Capa Oculta</a:t>
            </a:r>
          </a:p>
          <a:p>
            <a:pPr marL="3028950" lvl="6" indent="-285750" algn="just">
              <a:buFont typeface="Arial" panose="020B0604020202020204" pitchFamily="34" charset="0"/>
              <a:buChar char="•"/>
            </a:pP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Capa de Salida</a:t>
            </a:r>
          </a:p>
        </p:txBody>
      </p:sp>
      <p:sp>
        <p:nvSpPr>
          <p:cNvPr id="10" name="CuadroTexto 9">
            <a:extLst>
              <a:ext uri="{FF2B5EF4-FFF2-40B4-BE49-F238E27FC236}">
                <a16:creationId xmlns:a16="http://schemas.microsoft.com/office/drawing/2014/main" id="{F5FC1EE3-54D6-C72C-C7FA-265D469D8848}"/>
              </a:ext>
            </a:extLst>
          </p:cNvPr>
          <p:cNvSpPr txBox="1"/>
          <p:nvPr/>
        </p:nvSpPr>
        <p:spPr>
          <a:xfrm>
            <a:off x="1279549" y="5102298"/>
            <a:ext cx="9447892" cy="1077218"/>
          </a:xfrm>
          <a:prstGeom prst="rect">
            <a:avLst/>
          </a:prstGeom>
          <a:noFill/>
        </p:spPr>
        <p:txBody>
          <a:bodyPr wrap="square" rtlCol="0">
            <a:spAutoFit/>
          </a:bodyPr>
          <a:lstStyle/>
          <a:p>
            <a:pPr algn="just"/>
            <a:r>
              <a:rPr lang="es-MX" sz="1600" dirty="0">
                <a:solidFill>
                  <a:schemeClr val="bg1"/>
                </a:solidFill>
                <a:latin typeface="Raleway Black" pitchFamily="2" charset="0"/>
                <a:ea typeface="Open Sans SemiBold" panose="020B0706030804020204" pitchFamily="34" charset="0"/>
                <a:cs typeface="Open Sans SemiBold" panose="020B0706030804020204" pitchFamily="34" charset="0"/>
              </a:rPr>
              <a:t>Esta arquitectura busca imitar el funcionamiento del cerebro, el bucle </a:t>
            </a:r>
            <a:r>
              <a:rPr lang="es-MX" sz="1600" dirty="0">
                <a:solidFill>
                  <a:srgbClr val="EB9734"/>
                </a:solidFill>
                <a:latin typeface="Raleway Black" pitchFamily="2" charset="0"/>
                <a:ea typeface="Open Sans SemiBold" panose="020B0706030804020204" pitchFamily="34" charset="0"/>
                <a:cs typeface="Open Sans SemiBold" panose="020B0706030804020204" pitchFamily="34" charset="0"/>
              </a:rPr>
              <a:t>“Sentidos-Cerebro-Músculos”,</a:t>
            </a:r>
            <a:r>
              <a:rPr lang="es-MX" sz="1600" dirty="0">
                <a:solidFill>
                  <a:schemeClr val="bg1"/>
                </a:solidFill>
                <a:latin typeface="Raleway Black" pitchFamily="2" charset="0"/>
                <a:ea typeface="Open Sans SemiBold" panose="020B0706030804020204" pitchFamily="34" charset="0"/>
                <a:cs typeface="Open Sans SemiBold" panose="020B0706030804020204" pitchFamily="34" charset="0"/>
              </a:rPr>
              <a:t> mediante la retroalimentación producirían una reacción positiva si los músculos reducen la diferencia entre una condición percibida por los sentidos y un estado físico impuesto por el cerebro.</a:t>
            </a:r>
          </a:p>
        </p:txBody>
      </p:sp>
    </p:spTree>
    <p:extLst>
      <p:ext uri="{BB962C8B-B14F-4D97-AF65-F5344CB8AC3E}">
        <p14:creationId xmlns:p14="http://schemas.microsoft.com/office/powerpoint/2010/main" val="309280461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CuadroTexto 26">
            <a:extLst>
              <a:ext uri="{FF2B5EF4-FFF2-40B4-BE49-F238E27FC236}">
                <a16:creationId xmlns:a16="http://schemas.microsoft.com/office/drawing/2014/main" id="{87B13D7A-39B9-23F1-8BBE-7195185A6185}"/>
              </a:ext>
            </a:extLst>
          </p:cNvPr>
          <p:cNvSpPr txBox="1"/>
          <p:nvPr/>
        </p:nvSpPr>
        <p:spPr>
          <a:xfrm>
            <a:off x="3108643" y="343050"/>
            <a:ext cx="5974713" cy="523220"/>
          </a:xfrm>
          <a:prstGeom prst="rect">
            <a:avLst/>
          </a:prstGeom>
          <a:noFill/>
        </p:spPr>
        <p:txBody>
          <a:bodyPr wrap="none" rtlCol="0">
            <a:spAutoFit/>
          </a:bodyPr>
          <a:lstStyle/>
          <a:p>
            <a:r>
              <a:rPr lang="es-CO" sz="2800" dirty="0">
                <a:solidFill>
                  <a:srgbClr val="EB9734"/>
                </a:solidFill>
                <a:latin typeface="Raleway Black" pitchFamily="2" charset="0"/>
              </a:rPr>
              <a:t>MARCO TEÓRICO DEL CONTEXTO</a:t>
            </a:r>
            <a:endParaRPr lang="en-US" sz="2800" dirty="0">
              <a:solidFill>
                <a:srgbClr val="EB9734"/>
              </a:solidFill>
              <a:latin typeface="Raleway Black" pitchFamily="2" charset="0"/>
            </a:endParaRPr>
          </a:p>
        </p:txBody>
      </p:sp>
      <p:pic>
        <p:nvPicPr>
          <p:cNvPr id="19" name="Imagen 18">
            <a:extLst>
              <a:ext uri="{FF2B5EF4-FFF2-40B4-BE49-F238E27FC236}">
                <a16:creationId xmlns:a16="http://schemas.microsoft.com/office/drawing/2014/main" id="{9CFCF00A-BC29-624E-C884-59E3760894F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20" name="CuadroTexto 19">
            <a:extLst>
              <a:ext uri="{FF2B5EF4-FFF2-40B4-BE49-F238E27FC236}">
                <a16:creationId xmlns:a16="http://schemas.microsoft.com/office/drawing/2014/main" id="{862420DE-757B-6285-AF97-EA1907B94B71}"/>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 name="Marco 1">
            <a:extLst>
              <a:ext uri="{FF2B5EF4-FFF2-40B4-BE49-F238E27FC236}">
                <a16:creationId xmlns:a16="http://schemas.microsoft.com/office/drawing/2014/main" id="{5D4D7C5F-06D1-62DB-9343-B07E1EA05D99}"/>
              </a:ext>
            </a:extLst>
          </p:cNvPr>
          <p:cNvSpPr/>
          <p:nvPr/>
        </p:nvSpPr>
        <p:spPr>
          <a:xfrm rot="8561659">
            <a:off x="9614145" y="5929076"/>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Marco 2">
            <a:extLst>
              <a:ext uri="{FF2B5EF4-FFF2-40B4-BE49-F238E27FC236}">
                <a16:creationId xmlns:a16="http://schemas.microsoft.com/office/drawing/2014/main" id="{0D2211A2-FE16-6804-B97B-18D83D4741E2}"/>
              </a:ext>
            </a:extLst>
          </p:cNvPr>
          <p:cNvSpPr/>
          <p:nvPr/>
        </p:nvSpPr>
        <p:spPr>
          <a:xfrm rot="6213016">
            <a:off x="10947230" y="5031695"/>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Marco 3">
            <a:extLst>
              <a:ext uri="{FF2B5EF4-FFF2-40B4-BE49-F238E27FC236}">
                <a16:creationId xmlns:a16="http://schemas.microsoft.com/office/drawing/2014/main" id="{F3AF34A3-B019-932B-2E4C-56148C89CF02}"/>
              </a:ext>
            </a:extLst>
          </p:cNvPr>
          <p:cNvSpPr/>
          <p:nvPr/>
        </p:nvSpPr>
        <p:spPr>
          <a:xfrm rot="8409895">
            <a:off x="1102283" y="6032988"/>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Marco 4">
            <a:extLst>
              <a:ext uri="{FF2B5EF4-FFF2-40B4-BE49-F238E27FC236}">
                <a16:creationId xmlns:a16="http://schemas.microsoft.com/office/drawing/2014/main" id="{200A66D6-3519-314A-51EE-763DF2500C1D}"/>
              </a:ext>
            </a:extLst>
          </p:cNvPr>
          <p:cNvSpPr/>
          <p:nvPr/>
        </p:nvSpPr>
        <p:spPr>
          <a:xfrm rot="2700000">
            <a:off x="10947230" y="-110324"/>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Marco 5">
            <a:extLst>
              <a:ext uri="{FF2B5EF4-FFF2-40B4-BE49-F238E27FC236}">
                <a16:creationId xmlns:a16="http://schemas.microsoft.com/office/drawing/2014/main" id="{B8B3D805-BA03-C98E-E01B-D09A4EE7B12A}"/>
              </a:ext>
            </a:extLst>
          </p:cNvPr>
          <p:cNvSpPr/>
          <p:nvPr/>
        </p:nvSpPr>
        <p:spPr>
          <a:xfrm rot="10646673">
            <a:off x="-87894" y="5130624"/>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Marco 6">
            <a:extLst>
              <a:ext uri="{FF2B5EF4-FFF2-40B4-BE49-F238E27FC236}">
                <a16:creationId xmlns:a16="http://schemas.microsoft.com/office/drawing/2014/main" id="{3393C719-FE86-45DB-8220-B3DF1F0574E4}"/>
              </a:ext>
            </a:extLst>
          </p:cNvPr>
          <p:cNvSpPr/>
          <p:nvPr/>
        </p:nvSpPr>
        <p:spPr>
          <a:xfrm rot="14378614">
            <a:off x="-689297" y="1185492"/>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CuadroTexto 7">
            <a:extLst>
              <a:ext uri="{FF2B5EF4-FFF2-40B4-BE49-F238E27FC236}">
                <a16:creationId xmlns:a16="http://schemas.microsoft.com/office/drawing/2014/main" id="{3D51A1F3-73C9-7ECD-46E1-BD91127E285F}"/>
              </a:ext>
            </a:extLst>
          </p:cNvPr>
          <p:cNvSpPr txBox="1"/>
          <p:nvPr/>
        </p:nvSpPr>
        <p:spPr>
          <a:xfrm>
            <a:off x="1459845" y="1018692"/>
            <a:ext cx="2954655" cy="461665"/>
          </a:xfrm>
          <a:prstGeom prst="rect">
            <a:avLst/>
          </a:prstGeom>
          <a:noFill/>
        </p:spPr>
        <p:txBody>
          <a:bodyPr wrap="none" rtlCol="0">
            <a:spAutoFit/>
          </a:bodyPr>
          <a:lstStyle/>
          <a:p>
            <a:r>
              <a:rPr lang="en-US" sz="2400" dirty="0">
                <a:solidFill>
                  <a:srgbClr val="EB9734"/>
                </a:solidFill>
                <a:latin typeface="Raleway Black" pitchFamily="2" charset="0"/>
              </a:rPr>
              <a:t>Redes </a:t>
            </a:r>
            <a:r>
              <a:rPr lang="en-US" sz="2400" dirty="0" err="1">
                <a:solidFill>
                  <a:srgbClr val="EB9734"/>
                </a:solidFill>
                <a:latin typeface="Raleway Black" pitchFamily="2" charset="0"/>
              </a:rPr>
              <a:t>Neuronales</a:t>
            </a:r>
            <a:endParaRPr lang="en-US" sz="2400" dirty="0">
              <a:solidFill>
                <a:srgbClr val="EB9734"/>
              </a:solidFill>
              <a:latin typeface="Raleway Black" pitchFamily="2" charset="0"/>
            </a:endParaRPr>
          </a:p>
        </p:txBody>
      </p:sp>
      <p:sp>
        <p:nvSpPr>
          <p:cNvPr id="9" name="CuadroTexto 8">
            <a:extLst>
              <a:ext uri="{FF2B5EF4-FFF2-40B4-BE49-F238E27FC236}">
                <a16:creationId xmlns:a16="http://schemas.microsoft.com/office/drawing/2014/main" id="{FE758036-6642-41CF-BF8E-F4EE9CD303AD}"/>
              </a:ext>
            </a:extLst>
          </p:cNvPr>
          <p:cNvSpPr txBox="1"/>
          <p:nvPr/>
        </p:nvSpPr>
        <p:spPr>
          <a:xfrm>
            <a:off x="445941" y="1514294"/>
            <a:ext cx="11004281" cy="2062103"/>
          </a:xfrm>
          <a:prstGeom prst="rect">
            <a:avLst/>
          </a:prstGeom>
          <a:noFill/>
        </p:spPr>
        <p:txBody>
          <a:bodyPr wrap="square" rtlCol="0">
            <a:spAutoFit/>
          </a:bodyPr>
          <a:lstStyle/>
          <a:p>
            <a:pPr algn="just"/>
            <a:r>
              <a:rPr lang="es-MX" sz="1600" dirty="0">
                <a:solidFill>
                  <a:srgbClr val="EB9734"/>
                </a:solidFill>
                <a:latin typeface="Raleway Black" pitchFamily="2" charset="0"/>
                <a:ea typeface="Open Sans SemiBold" panose="020B0706030804020204" pitchFamily="34" charset="0"/>
                <a:cs typeface="Open Sans SemiBold" panose="020B0706030804020204" pitchFamily="34" charset="0"/>
              </a:rPr>
              <a:t>Arquitectura de una red neuronal profunda </a:t>
            </a:r>
            <a:r>
              <a:rPr lang="es-MX" sz="1600" dirty="0">
                <a:solidFill>
                  <a:schemeClr val="bg1"/>
                </a:solidFill>
                <a:latin typeface="Raleway Black" pitchFamily="2" charset="0"/>
                <a:ea typeface="Open Sans SemiBold" panose="020B0706030804020204" pitchFamily="34" charset="0"/>
                <a:cs typeface="Open Sans SemiBold" panose="020B0706030804020204" pitchFamily="34" charset="0"/>
              </a:rPr>
              <a:t>Las redes neuronales profundas, o redes de aprendizaje profundo, tienen varias capas ocultas con millones de neuronas artificiales conectadas entre sí. Un número, denominado peso, representa las conexiones entre un nodo y otro. El peso es un número positivo si un nodo estimula a otro, o negativo si un nodo suprime a otro. Los nodos con valores de peso más altos tienen mayor influencia en los demás nodos. En teoría, las redes neuronales profundas pueden asignar cualquier tipo de entrada a cualquier tipo de salida. Sin embargo, también necesitan mucho más entrenamiento en comparación con otros métodos de machine </a:t>
            </a:r>
            <a:r>
              <a:rPr lang="es-MX" sz="1600" dirty="0" err="1">
                <a:solidFill>
                  <a:schemeClr val="bg1"/>
                </a:solidFill>
                <a:latin typeface="Raleway Black" pitchFamily="2" charset="0"/>
                <a:ea typeface="Open Sans SemiBold" panose="020B0706030804020204" pitchFamily="34" charset="0"/>
                <a:cs typeface="Open Sans SemiBold" panose="020B0706030804020204" pitchFamily="34" charset="0"/>
              </a:rPr>
              <a:t>learning</a:t>
            </a:r>
            <a:r>
              <a:rPr lang="es-MX" sz="1600" dirty="0">
                <a:solidFill>
                  <a:schemeClr val="bg1"/>
                </a:solidFill>
                <a:latin typeface="Raleway Black" pitchFamily="2" charset="0"/>
                <a:ea typeface="Open Sans SemiBold" panose="020B0706030804020204" pitchFamily="34" charset="0"/>
                <a:cs typeface="Open Sans SemiBold" panose="020B0706030804020204" pitchFamily="34" charset="0"/>
              </a:rPr>
              <a:t>. Necesitan millones de ejemplos de datos de entrenamiento en lugar de los cientos o miles que podría necesitar una red más simple.</a:t>
            </a:r>
          </a:p>
        </p:txBody>
      </p:sp>
      <p:pic>
        <p:nvPicPr>
          <p:cNvPr id="12" name="Imagen 11">
            <a:extLst>
              <a:ext uri="{FF2B5EF4-FFF2-40B4-BE49-F238E27FC236}">
                <a16:creationId xmlns:a16="http://schemas.microsoft.com/office/drawing/2014/main" id="{05596683-F5CA-61A3-CAC5-4E6E71C5B1A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358814" y="3660588"/>
            <a:ext cx="4936490" cy="2493010"/>
          </a:xfrm>
          <a:prstGeom prst="rect">
            <a:avLst/>
          </a:prstGeom>
          <a:noFill/>
          <a:ln>
            <a:noFill/>
          </a:ln>
        </p:spPr>
      </p:pic>
    </p:spTree>
    <p:extLst>
      <p:ext uri="{BB962C8B-B14F-4D97-AF65-F5344CB8AC3E}">
        <p14:creationId xmlns:p14="http://schemas.microsoft.com/office/powerpoint/2010/main" val="49409557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CuadroTexto 26">
            <a:extLst>
              <a:ext uri="{FF2B5EF4-FFF2-40B4-BE49-F238E27FC236}">
                <a16:creationId xmlns:a16="http://schemas.microsoft.com/office/drawing/2014/main" id="{87B13D7A-39B9-23F1-8BBE-7195185A6185}"/>
              </a:ext>
            </a:extLst>
          </p:cNvPr>
          <p:cNvSpPr txBox="1"/>
          <p:nvPr/>
        </p:nvSpPr>
        <p:spPr>
          <a:xfrm>
            <a:off x="3108643" y="343050"/>
            <a:ext cx="5974713" cy="523220"/>
          </a:xfrm>
          <a:prstGeom prst="rect">
            <a:avLst/>
          </a:prstGeom>
          <a:noFill/>
        </p:spPr>
        <p:txBody>
          <a:bodyPr wrap="none" rtlCol="0">
            <a:spAutoFit/>
          </a:bodyPr>
          <a:lstStyle/>
          <a:p>
            <a:r>
              <a:rPr lang="es-CO" sz="2800" dirty="0">
                <a:solidFill>
                  <a:srgbClr val="EB9734"/>
                </a:solidFill>
                <a:latin typeface="Raleway Black" pitchFamily="2" charset="0"/>
              </a:rPr>
              <a:t>MARCO TEÓRICO DEL CONTEXTO</a:t>
            </a:r>
            <a:endParaRPr lang="en-US" sz="2800" dirty="0">
              <a:solidFill>
                <a:srgbClr val="EB9734"/>
              </a:solidFill>
              <a:latin typeface="Raleway Black" pitchFamily="2" charset="0"/>
            </a:endParaRPr>
          </a:p>
        </p:txBody>
      </p:sp>
      <p:pic>
        <p:nvPicPr>
          <p:cNvPr id="19" name="Imagen 18">
            <a:extLst>
              <a:ext uri="{FF2B5EF4-FFF2-40B4-BE49-F238E27FC236}">
                <a16:creationId xmlns:a16="http://schemas.microsoft.com/office/drawing/2014/main" id="{9CFCF00A-BC29-624E-C884-59E3760894F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20" name="CuadroTexto 19">
            <a:extLst>
              <a:ext uri="{FF2B5EF4-FFF2-40B4-BE49-F238E27FC236}">
                <a16:creationId xmlns:a16="http://schemas.microsoft.com/office/drawing/2014/main" id="{862420DE-757B-6285-AF97-EA1907B94B71}"/>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 name="Marco 1">
            <a:extLst>
              <a:ext uri="{FF2B5EF4-FFF2-40B4-BE49-F238E27FC236}">
                <a16:creationId xmlns:a16="http://schemas.microsoft.com/office/drawing/2014/main" id="{5D4D7C5F-06D1-62DB-9343-B07E1EA05D99}"/>
              </a:ext>
            </a:extLst>
          </p:cNvPr>
          <p:cNvSpPr/>
          <p:nvPr/>
        </p:nvSpPr>
        <p:spPr>
          <a:xfrm rot="8561659">
            <a:off x="9614145" y="5929076"/>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Marco 2">
            <a:extLst>
              <a:ext uri="{FF2B5EF4-FFF2-40B4-BE49-F238E27FC236}">
                <a16:creationId xmlns:a16="http://schemas.microsoft.com/office/drawing/2014/main" id="{0D2211A2-FE16-6804-B97B-18D83D4741E2}"/>
              </a:ext>
            </a:extLst>
          </p:cNvPr>
          <p:cNvSpPr/>
          <p:nvPr/>
        </p:nvSpPr>
        <p:spPr>
          <a:xfrm rot="6213016">
            <a:off x="10947230" y="5031695"/>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Marco 3">
            <a:extLst>
              <a:ext uri="{FF2B5EF4-FFF2-40B4-BE49-F238E27FC236}">
                <a16:creationId xmlns:a16="http://schemas.microsoft.com/office/drawing/2014/main" id="{F3AF34A3-B019-932B-2E4C-56148C89CF02}"/>
              </a:ext>
            </a:extLst>
          </p:cNvPr>
          <p:cNvSpPr/>
          <p:nvPr/>
        </p:nvSpPr>
        <p:spPr>
          <a:xfrm rot="8409895">
            <a:off x="1102283" y="6032988"/>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Marco 4">
            <a:extLst>
              <a:ext uri="{FF2B5EF4-FFF2-40B4-BE49-F238E27FC236}">
                <a16:creationId xmlns:a16="http://schemas.microsoft.com/office/drawing/2014/main" id="{200A66D6-3519-314A-51EE-763DF2500C1D}"/>
              </a:ext>
            </a:extLst>
          </p:cNvPr>
          <p:cNvSpPr/>
          <p:nvPr/>
        </p:nvSpPr>
        <p:spPr>
          <a:xfrm rot="1712911">
            <a:off x="10707704" y="285094"/>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Marco 5">
            <a:extLst>
              <a:ext uri="{FF2B5EF4-FFF2-40B4-BE49-F238E27FC236}">
                <a16:creationId xmlns:a16="http://schemas.microsoft.com/office/drawing/2014/main" id="{B8B3D805-BA03-C98E-E01B-D09A4EE7B12A}"/>
              </a:ext>
            </a:extLst>
          </p:cNvPr>
          <p:cNvSpPr/>
          <p:nvPr/>
        </p:nvSpPr>
        <p:spPr>
          <a:xfrm rot="10646673">
            <a:off x="-87894" y="5130624"/>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Marco 6">
            <a:extLst>
              <a:ext uri="{FF2B5EF4-FFF2-40B4-BE49-F238E27FC236}">
                <a16:creationId xmlns:a16="http://schemas.microsoft.com/office/drawing/2014/main" id="{3393C719-FE86-45DB-8220-B3DF1F0574E4}"/>
              </a:ext>
            </a:extLst>
          </p:cNvPr>
          <p:cNvSpPr/>
          <p:nvPr/>
        </p:nvSpPr>
        <p:spPr>
          <a:xfrm rot="14378614">
            <a:off x="-285601" y="1177230"/>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CuadroTexto 7">
            <a:extLst>
              <a:ext uri="{FF2B5EF4-FFF2-40B4-BE49-F238E27FC236}">
                <a16:creationId xmlns:a16="http://schemas.microsoft.com/office/drawing/2014/main" id="{3D51A1F3-73C9-7ECD-46E1-BD91127E285F}"/>
              </a:ext>
            </a:extLst>
          </p:cNvPr>
          <p:cNvSpPr txBox="1"/>
          <p:nvPr/>
        </p:nvSpPr>
        <p:spPr>
          <a:xfrm>
            <a:off x="1238562" y="976126"/>
            <a:ext cx="2233304" cy="461665"/>
          </a:xfrm>
          <a:prstGeom prst="rect">
            <a:avLst/>
          </a:prstGeom>
          <a:noFill/>
        </p:spPr>
        <p:txBody>
          <a:bodyPr wrap="none" rtlCol="0">
            <a:spAutoFit/>
          </a:bodyPr>
          <a:lstStyle/>
          <a:p>
            <a:r>
              <a:rPr lang="en-US" sz="2400" dirty="0">
                <a:solidFill>
                  <a:srgbClr val="EB9734"/>
                </a:solidFill>
                <a:latin typeface="Raleway Black" pitchFamily="2" charset="0"/>
              </a:rPr>
              <a:t>Transformers</a:t>
            </a:r>
          </a:p>
        </p:txBody>
      </p:sp>
      <p:pic>
        <p:nvPicPr>
          <p:cNvPr id="11" name="Imagen 10">
            <a:extLst>
              <a:ext uri="{FF2B5EF4-FFF2-40B4-BE49-F238E27FC236}">
                <a16:creationId xmlns:a16="http://schemas.microsoft.com/office/drawing/2014/main" id="{4BBA5DE6-2207-FB42-979A-5C0C7ACE9C24}"/>
              </a:ext>
            </a:extLst>
          </p:cNvPr>
          <p:cNvPicPr>
            <a:picLocks noChangeAspect="1"/>
          </p:cNvPicPr>
          <p:nvPr/>
        </p:nvPicPr>
        <p:blipFill>
          <a:blip r:embed="rId3"/>
          <a:stretch>
            <a:fillRect/>
          </a:stretch>
        </p:blipFill>
        <p:spPr>
          <a:xfrm>
            <a:off x="4155159" y="1545465"/>
            <a:ext cx="3826494" cy="4969485"/>
          </a:xfrm>
          <a:prstGeom prst="rect">
            <a:avLst/>
          </a:prstGeom>
        </p:spPr>
      </p:pic>
    </p:spTree>
    <p:extLst>
      <p:ext uri="{BB962C8B-B14F-4D97-AF65-F5344CB8AC3E}">
        <p14:creationId xmlns:p14="http://schemas.microsoft.com/office/powerpoint/2010/main" val="427604999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CuadroTexto 26">
            <a:extLst>
              <a:ext uri="{FF2B5EF4-FFF2-40B4-BE49-F238E27FC236}">
                <a16:creationId xmlns:a16="http://schemas.microsoft.com/office/drawing/2014/main" id="{87B13D7A-39B9-23F1-8BBE-7195185A6185}"/>
              </a:ext>
            </a:extLst>
          </p:cNvPr>
          <p:cNvSpPr txBox="1"/>
          <p:nvPr/>
        </p:nvSpPr>
        <p:spPr>
          <a:xfrm>
            <a:off x="3108643" y="343050"/>
            <a:ext cx="5974713" cy="523220"/>
          </a:xfrm>
          <a:prstGeom prst="rect">
            <a:avLst/>
          </a:prstGeom>
          <a:noFill/>
        </p:spPr>
        <p:txBody>
          <a:bodyPr wrap="none" rtlCol="0">
            <a:spAutoFit/>
          </a:bodyPr>
          <a:lstStyle/>
          <a:p>
            <a:r>
              <a:rPr lang="es-CO" sz="2800" dirty="0">
                <a:solidFill>
                  <a:srgbClr val="EB9734"/>
                </a:solidFill>
                <a:latin typeface="Raleway Black" pitchFamily="2" charset="0"/>
              </a:rPr>
              <a:t>MARCO TEÓRICO DEL CONTEXTO</a:t>
            </a:r>
            <a:endParaRPr lang="en-US" sz="2800" dirty="0">
              <a:solidFill>
                <a:srgbClr val="EB9734"/>
              </a:solidFill>
              <a:latin typeface="Raleway Black" pitchFamily="2" charset="0"/>
            </a:endParaRPr>
          </a:p>
        </p:txBody>
      </p:sp>
      <p:pic>
        <p:nvPicPr>
          <p:cNvPr id="19" name="Imagen 18">
            <a:extLst>
              <a:ext uri="{FF2B5EF4-FFF2-40B4-BE49-F238E27FC236}">
                <a16:creationId xmlns:a16="http://schemas.microsoft.com/office/drawing/2014/main" id="{9CFCF00A-BC29-624E-C884-59E3760894F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20" name="CuadroTexto 19">
            <a:extLst>
              <a:ext uri="{FF2B5EF4-FFF2-40B4-BE49-F238E27FC236}">
                <a16:creationId xmlns:a16="http://schemas.microsoft.com/office/drawing/2014/main" id="{862420DE-757B-6285-AF97-EA1907B94B71}"/>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 name="Marco 1">
            <a:extLst>
              <a:ext uri="{FF2B5EF4-FFF2-40B4-BE49-F238E27FC236}">
                <a16:creationId xmlns:a16="http://schemas.microsoft.com/office/drawing/2014/main" id="{5D4D7C5F-06D1-62DB-9343-B07E1EA05D99}"/>
              </a:ext>
            </a:extLst>
          </p:cNvPr>
          <p:cNvSpPr/>
          <p:nvPr/>
        </p:nvSpPr>
        <p:spPr>
          <a:xfrm rot="8561659">
            <a:off x="9900340" y="5811444"/>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Marco 2">
            <a:extLst>
              <a:ext uri="{FF2B5EF4-FFF2-40B4-BE49-F238E27FC236}">
                <a16:creationId xmlns:a16="http://schemas.microsoft.com/office/drawing/2014/main" id="{0D2211A2-FE16-6804-B97B-18D83D4741E2}"/>
              </a:ext>
            </a:extLst>
          </p:cNvPr>
          <p:cNvSpPr/>
          <p:nvPr/>
        </p:nvSpPr>
        <p:spPr>
          <a:xfrm rot="6213016">
            <a:off x="11092448" y="5149760"/>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Marco 3">
            <a:extLst>
              <a:ext uri="{FF2B5EF4-FFF2-40B4-BE49-F238E27FC236}">
                <a16:creationId xmlns:a16="http://schemas.microsoft.com/office/drawing/2014/main" id="{F3AF34A3-B019-932B-2E4C-56148C89CF02}"/>
              </a:ext>
            </a:extLst>
          </p:cNvPr>
          <p:cNvSpPr/>
          <p:nvPr/>
        </p:nvSpPr>
        <p:spPr>
          <a:xfrm rot="8409895">
            <a:off x="378569" y="6052124"/>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Marco 4">
            <a:extLst>
              <a:ext uri="{FF2B5EF4-FFF2-40B4-BE49-F238E27FC236}">
                <a16:creationId xmlns:a16="http://schemas.microsoft.com/office/drawing/2014/main" id="{200A66D6-3519-314A-51EE-763DF2500C1D}"/>
              </a:ext>
            </a:extLst>
          </p:cNvPr>
          <p:cNvSpPr/>
          <p:nvPr/>
        </p:nvSpPr>
        <p:spPr>
          <a:xfrm rot="1712911">
            <a:off x="10707704" y="285094"/>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Marco 5">
            <a:extLst>
              <a:ext uri="{FF2B5EF4-FFF2-40B4-BE49-F238E27FC236}">
                <a16:creationId xmlns:a16="http://schemas.microsoft.com/office/drawing/2014/main" id="{B8B3D805-BA03-C98E-E01B-D09A4EE7B12A}"/>
              </a:ext>
            </a:extLst>
          </p:cNvPr>
          <p:cNvSpPr/>
          <p:nvPr/>
        </p:nvSpPr>
        <p:spPr>
          <a:xfrm rot="10646673">
            <a:off x="-649431" y="5149761"/>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Marco 6">
            <a:extLst>
              <a:ext uri="{FF2B5EF4-FFF2-40B4-BE49-F238E27FC236}">
                <a16:creationId xmlns:a16="http://schemas.microsoft.com/office/drawing/2014/main" id="{3393C719-FE86-45DB-8220-B3DF1F0574E4}"/>
              </a:ext>
            </a:extLst>
          </p:cNvPr>
          <p:cNvSpPr/>
          <p:nvPr/>
        </p:nvSpPr>
        <p:spPr>
          <a:xfrm rot="14378614">
            <a:off x="-285601" y="1177230"/>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CuadroTexto 7">
            <a:extLst>
              <a:ext uri="{FF2B5EF4-FFF2-40B4-BE49-F238E27FC236}">
                <a16:creationId xmlns:a16="http://schemas.microsoft.com/office/drawing/2014/main" id="{3D51A1F3-73C9-7ECD-46E1-BD91127E285F}"/>
              </a:ext>
            </a:extLst>
          </p:cNvPr>
          <p:cNvSpPr txBox="1"/>
          <p:nvPr/>
        </p:nvSpPr>
        <p:spPr>
          <a:xfrm>
            <a:off x="855075" y="968438"/>
            <a:ext cx="5144357" cy="461665"/>
          </a:xfrm>
          <a:prstGeom prst="rect">
            <a:avLst/>
          </a:prstGeom>
          <a:noFill/>
        </p:spPr>
        <p:txBody>
          <a:bodyPr wrap="none" rtlCol="0">
            <a:spAutoFit/>
          </a:bodyPr>
          <a:lstStyle/>
          <a:p>
            <a:r>
              <a:rPr lang="es-MX" sz="2400" dirty="0">
                <a:solidFill>
                  <a:srgbClr val="EB9734"/>
                </a:solidFill>
                <a:latin typeface="Raleway Black" pitchFamily="2" charset="0"/>
                <a:ea typeface="Open Sans SemiBold" panose="020B0706030804020204" pitchFamily="34" charset="0"/>
                <a:cs typeface="Open Sans SemiBold" panose="020B0706030804020204" pitchFamily="34" charset="0"/>
              </a:rPr>
              <a:t>¿Qué Es un Modelo </a:t>
            </a:r>
            <a:r>
              <a:rPr lang="es-MX" sz="2400" dirty="0" err="1">
                <a:solidFill>
                  <a:srgbClr val="EB9734"/>
                </a:solidFill>
                <a:latin typeface="Raleway Black" pitchFamily="2" charset="0"/>
                <a:ea typeface="Open Sans SemiBold" panose="020B0706030804020204" pitchFamily="34" charset="0"/>
                <a:cs typeface="Open Sans SemiBold" panose="020B0706030804020204" pitchFamily="34" charset="0"/>
              </a:rPr>
              <a:t>Transformer</a:t>
            </a:r>
            <a:r>
              <a:rPr lang="es-MX" sz="2400" dirty="0">
                <a:solidFill>
                  <a:srgbClr val="EB9734"/>
                </a:solidFill>
                <a:latin typeface="Raleway Black" pitchFamily="2" charset="0"/>
                <a:ea typeface="Open Sans SemiBold" panose="020B0706030804020204" pitchFamily="34" charset="0"/>
                <a:cs typeface="Open Sans SemiBold" panose="020B0706030804020204" pitchFamily="34" charset="0"/>
              </a:rPr>
              <a:t>?</a:t>
            </a:r>
            <a:endParaRPr lang="en-US" sz="2400" dirty="0">
              <a:solidFill>
                <a:srgbClr val="EB9734"/>
              </a:solidFill>
              <a:latin typeface="Raleway Black" pitchFamily="2" charset="0"/>
            </a:endParaRPr>
          </a:p>
        </p:txBody>
      </p:sp>
      <p:sp>
        <p:nvSpPr>
          <p:cNvPr id="9" name="CuadroTexto 8">
            <a:extLst>
              <a:ext uri="{FF2B5EF4-FFF2-40B4-BE49-F238E27FC236}">
                <a16:creationId xmlns:a16="http://schemas.microsoft.com/office/drawing/2014/main" id="{FE758036-6642-41CF-BF8E-F4EE9CD303AD}"/>
              </a:ext>
            </a:extLst>
          </p:cNvPr>
          <p:cNvSpPr txBox="1"/>
          <p:nvPr/>
        </p:nvSpPr>
        <p:spPr>
          <a:xfrm>
            <a:off x="834864" y="1396229"/>
            <a:ext cx="10329135" cy="4801314"/>
          </a:xfrm>
          <a:prstGeom prst="rect">
            <a:avLst/>
          </a:prstGeom>
          <a:noFill/>
        </p:spPr>
        <p:txBody>
          <a:bodyPr wrap="square" rtlCol="0">
            <a:spAutoFit/>
          </a:bodyPr>
          <a:lstStyle/>
          <a:p>
            <a:pPr algn="just"/>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Un Modelo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Transformer</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es una arquitectura de red neuronal utilizada principalmente en el campo del Procesamiento del Lenguaje Natural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NLP</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Fue introducido por primera vez en el artículo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Attention</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is</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All</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You</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Need</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de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Vaswani</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et al. en 2017 y desde entonces ha sido ampliamente adoptado en diversas aplicaciones de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NLP</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a:t>
            </a:r>
          </a:p>
          <a:p>
            <a:pPr algn="just"/>
            <a:endParaRPr lang="es-MX" dirty="0">
              <a:solidFill>
                <a:schemeClr val="bg1"/>
              </a:solidFill>
              <a:latin typeface="Raleway Black" pitchFamily="2" charset="0"/>
              <a:ea typeface="Open Sans SemiBold" panose="020B0706030804020204" pitchFamily="34" charset="0"/>
              <a:cs typeface="Open Sans SemiBold" panose="020B0706030804020204" pitchFamily="34" charset="0"/>
            </a:endParaRPr>
          </a:p>
          <a:p>
            <a:pPr algn="just"/>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Un modelo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Transformer</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es una red neuronal que aprende contexto y, por lo tanto, significado mediante el seguimiento de relaciones en datos secuenciales como las palabras de una oración. Los modelos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transformer</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aplican un conjunto en evolución de técnicas matemáticas, llamadas atención o atención propia, para detectar formas sutiles en que los elementos de datos en una serie se influencian y dependen entre sí.</a:t>
            </a:r>
          </a:p>
          <a:p>
            <a:pPr algn="just"/>
            <a:endParaRPr lang="es-MX" dirty="0">
              <a:solidFill>
                <a:schemeClr val="bg1"/>
              </a:solidFill>
              <a:latin typeface="Raleway Black" pitchFamily="2" charset="0"/>
              <a:ea typeface="Open Sans SemiBold" panose="020B0706030804020204" pitchFamily="34" charset="0"/>
              <a:cs typeface="Open Sans SemiBold" panose="020B0706030804020204" pitchFamily="34" charset="0"/>
            </a:endParaRPr>
          </a:p>
          <a:p>
            <a:pPr algn="just"/>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Los Transformers se han vuelto muy popular y ampliamente utilizada en la actualidad, especialmente en tareas relacionadas con el procesamiento del lenguaje natural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NLP</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por sus siglas en inglés). En la actualidad los Transformers se utiliza en Modelos de lenguaje pre entrenados como BERT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Bidirectional</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Encoder</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Representations</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from</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Transformers) y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GPT</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(Generative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Pre-trained</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Transformer</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se entrenan con grandes cantidades de texto para aprender representaciones del lenguaje.</a:t>
            </a:r>
          </a:p>
        </p:txBody>
      </p:sp>
    </p:spTree>
    <p:extLst>
      <p:ext uri="{BB962C8B-B14F-4D97-AF65-F5344CB8AC3E}">
        <p14:creationId xmlns:p14="http://schemas.microsoft.com/office/powerpoint/2010/main" val="52329013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CuadroTexto 26">
            <a:extLst>
              <a:ext uri="{FF2B5EF4-FFF2-40B4-BE49-F238E27FC236}">
                <a16:creationId xmlns:a16="http://schemas.microsoft.com/office/drawing/2014/main" id="{87B13D7A-39B9-23F1-8BBE-7195185A6185}"/>
              </a:ext>
            </a:extLst>
          </p:cNvPr>
          <p:cNvSpPr txBox="1"/>
          <p:nvPr/>
        </p:nvSpPr>
        <p:spPr>
          <a:xfrm>
            <a:off x="3108643" y="343050"/>
            <a:ext cx="5974713" cy="523220"/>
          </a:xfrm>
          <a:prstGeom prst="rect">
            <a:avLst/>
          </a:prstGeom>
          <a:noFill/>
        </p:spPr>
        <p:txBody>
          <a:bodyPr wrap="none" rtlCol="0">
            <a:spAutoFit/>
          </a:bodyPr>
          <a:lstStyle/>
          <a:p>
            <a:r>
              <a:rPr lang="es-CO" sz="2800" dirty="0">
                <a:solidFill>
                  <a:srgbClr val="EB9734"/>
                </a:solidFill>
                <a:latin typeface="Raleway Black" pitchFamily="2" charset="0"/>
              </a:rPr>
              <a:t>MARCO TEÓRICO DEL CONTEXTO</a:t>
            </a:r>
            <a:endParaRPr lang="en-US" sz="2800" dirty="0">
              <a:solidFill>
                <a:srgbClr val="EB9734"/>
              </a:solidFill>
              <a:latin typeface="Raleway Black" pitchFamily="2" charset="0"/>
            </a:endParaRPr>
          </a:p>
        </p:txBody>
      </p:sp>
      <p:pic>
        <p:nvPicPr>
          <p:cNvPr id="19" name="Imagen 18">
            <a:extLst>
              <a:ext uri="{FF2B5EF4-FFF2-40B4-BE49-F238E27FC236}">
                <a16:creationId xmlns:a16="http://schemas.microsoft.com/office/drawing/2014/main" id="{9CFCF00A-BC29-624E-C884-59E3760894F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20" name="CuadroTexto 19">
            <a:extLst>
              <a:ext uri="{FF2B5EF4-FFF2-40B4-BE49-F238E27FC236}">
                <a16:creationId xmlns:a16="http://schemas.microsoft.com/office/drawing/2014/main" id="{862420DE-757B-6285-AF97-EA1907B94B71}"/>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 name="Marco 1">
            <a:extLst>
              <a:ext uri="{FF2B5EF4-FFF2-40B4-BE49-F238E27FC236}">
                <a16:creationId xmlns:a16="http://schemas.microsoft.com/office/drawing/2014/main" id="{5D4D7C5F-06D1-62DB-9343-B07E1EA05D99}"/>
              </a:ext>
            </a:extLst>
          </p:cNvPr>
          <p:cNvSpPr/>
          <p:nvPr/>
        </p:nvSpPr>
        <p:spPr>
          <a:xfrm rot="8561659">
            <a:off x="9900340" y="5811444"/>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Marco 2">
            <a:extLst>
              <a:ext uri="{FF2B5EF4-FFF2-40B4-BE49-F238E27FC236}">
                <a16:creationId xmlns:a16="http://schemas.microsoft.com/office/drawing/2014/main" id="{0D2211A2-FE16-6804-B97B-18D83D4741E2}"/>
              </a:ext>
            </a:extLst>
          </p:cNvPr>
          <p:cNvSpPr/>
          <p:nvPr/>
        </p:nvSpPr>
        <p:spPr>
          <a:xfrm rot="6213016">
            <a:off x="11092448" y="5149760"/>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Marco 3">
            <a:extLst>
              <a:ext uri="{FF2B5EF4-FFF2-40B4-BE49-F238E27FC236}">
                <a16:creationId xmlns:a16="http://schemas.microsoft.com/office/drawing/2014/main" id="{F3AF34A3-B019-932B-2E4C-56148C89CF02}"/>
              </a:ext>
            </a:extLst>
          </p:cNvPr>
          <p:cNvSpPr/>
          <p:nvPr/>
        </p:nvSpPr>
        <p:spPr>
          <a:xfrm rot="8409895">
            <a:off x="378569" y="6052124"/>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Marco 4">
            <a:extLst>
              <a:ext uri="{FF2B5EF4-FFF2-40B4-BE49-F238E27FC236}">
                <a16:creationId xmlns:a16="http://schemas.microsoft.com/office/drawing/2014/main" id="{200A66D6-3519-314A-51EE-763DF2500C1D}"/>
              </a:ext>
            </a:extLst>
          </p:cNvPr>
          <p:cNvSpPr/>
          <p:nvPr/>
        </p:nvSpPr>
        <p:spPr>
          <a:xfrm rot="1712911">
            <a:off x="10707704" y="285094"/>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Marco 5">
            <a:extLst>
              <a:ext uri="{FF2B5EF4-FFF2-40B4-BE49-F238E27FC236}">
                <a16:creationId xmlns:a16="http://schemas.microsoft.com/office/drawing/2014/main" id="{B8B3D805-BA03-C98E-E01B-D09A4EE7B12A}"/>
              </a:ext>
            </a:extLst>
          </p:cNvPr>
          <p:cNvSpPr/>
          <p:nvPr/>
        </p:nvSpPr>
        <p:spPr>
          <a:xfrm rot="10646673">
            <a:off x="-649431" y="5149761"/>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Marco 6">
            <a:extLst>
              <a:ext uri="{FF2B5EF4-FFF2-40B4-BE49-F238E27FC236}">
                <a16:creationId xmlns:a16="http://schemas.microsoft.com/office/drawing/2014/main" id="{3393C719-FE86-45DB-8220-B3DF1F0574E4}"/>
              </a:ext>
            </a:extLst>
          </p:cNvPr>
          <p:cNvSpPr/>
          <p:nvPr/>
        </p:nvSpPr>
        <p:spPr>
          <a:xfrm rot="14378614">
            <a:off x="-285601" y="1177230"/>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CuadroTexto 7">
            <a:extLst>
              <a:ext uri="{FF2B5EF4-FFF2-40B4-BE49-F238E27FC236}">
                <a16:creationId xmlns:a16="http://schemas.microsoft.com/office/drawing/2014/main" id="{3D51A1F3-73C9-7ECD-46E1-BD91127E285F}"/>
              </a:ext>
            </a:extLst>
          </p:cNvPr>
          <p:cNvSpPr txBox="1"/>
          <p:nvPr/>
        </p:nvSpPr>
        <p:spPr>
          <a:xfrm>
            <a:off x="847307" y="864005"/>
            <a:ext cx="2749471" cy="461665"/>
          </a:xfrm>
          <a:prstGeom prst="rect">
            <a:avLst/>
          </a:prstGeom>
          <a:noFill/>
        </p:spPr>
        <p:txBody>
          <a:bodyPr wrap="none" rtlCol="0">
            <a:spAutoFit/>
          </a:bodyPr>
          <a:lstStyle/>
          <a:p>
            <a:r>
              <a:rPr lang="es-MX" sz="2400" dirty="0">
                <a:solidFill>
                  <a:srgbClr val="EB9734"/>
                </a:solidFill>
                <a:latin typeface="Raleway Black" pitchFamily="2" charset="0"/>
                <a:ea typeface="Open Sans SemiBold" panose="020B0706030804020204" pitchFamily="34" charset="0"/>
                <a:cs typeface="Open Sans SemiBold" panose="020B0706030804020204" pitchFamily="34" charset="0"/>
              </a:rPr>
              <a:t>Red </a:t>
            </a:r>
            <a:r>
              <a:rPr lang="es-MX" sz="2400" dirty="0" err="1">
                <a:solidFill>
                  <a:srgbClr val="EB9734"/>
                </a:solidFill>
                <a:latin typeface="Raleway Black" pitchFamily="2" charset="0"/>
                <a:ea typeface="Open Sans SemiBold" panose="020B0706030804020204" pitchFamily="34" charset="0"/>
                <a:cs typeface="Open Sans SemiBold" panose="020B0706030804020204" pitchFamily="34" charset="0"/>
              </a:rPr>
              <a:t>Transformer</a:t>
            </a:r>
            <a:endParaRPr lang="en-US" sz="2400" dirty="0">
              <a:solidFill>
                <a:srgbClr val="EB9734"/>
              </a:solidFill>
              <a:latin typeface="Raleway Black" pitchFamily="2" charset="0"/>
            </a:endParaRPr>
          </a:p>
        </p:txBody>
      </p:sp>
      <p:sp>
        <p:nvSpPr>
          <p:cNvPr id="9" name="CuadroTexto 8">
            <a:extLst>
              <a:ext uri="{FF2B5EF4-FFF2-40B4-BE49-F238E27FC236}">
                <a16:creationId xmlns:a16="http://schemas.microsoft.com/office/drawing/2014/main" id="{FE758036-6642-41CF-BF8E-F4EE9CD303AD}"/>
              </a:ext>
            </a:extLst>
          </p:cNvPr>
          <p:cNvSpPr txBox="1"/>
          <p:nvPr/>
        </p:nvSpPr>
        <p:spPr>
          <a:xfrm>
            <a:off x="834865" y="1276831"/>
            <a:ext cx="10329135" cy="1077218"/>
          </a:xfrm>
          <a:prstGeom prst="rect">
            <a:avLst/>
          </a:prstGeom>
          <a:noFill/>
        </p:spPr>
        <p:txBody>
          <a:bodyPr wrap="square" rtlCol="0">
            <a:spAutoFit/>
          </a:bodyPr>
          <a:lstStyle/>
          <a:p>
            <a:pPr algn="just"/>
            <a:r>
              <a:rPr lang="es-MX" sz="1600" dirty="0">
                <a:solidFill>
                  <a:schemeClr val="bg1"/>
                </a:solidFill>
                <a:latin typeface="Raleway Black" pitchFamily="2" charset="0"/>
                <a:ea typeface="Open Sans SemiBold" panose="020B0706030804020204" pitchFamily="34" charset="0"/>
                <a:cs typeface="Open Sans SemiBold" panose="020B0706030804020204" pitchFamily="34" charset="0"/>
              </a:rPr>
              <a:t>La Red </a:t>
            </a:r>
            <a:r>
              <a:rPr lang="es-MX" sz="1600" dirty="0" err="1">
                <a:solidFill>
                  <a:schemeClr val="bg1"/>
                </a:solidFill>
                <a:latin typeface="Raleway Black" pitchFamily="2" charset="0"/>
                <a:ea typeface="Open Sans SemiBold" panose="020B0706030804020204" pitchFamily="34" charset="0"/>
                <a:cs typeface="Open Sans SemiBold" panose="020B0706030804020204" pitchFamily="34" charset="0"/>
              </a:rPr>
              <a:t>Transformer</a:t>
            </a:r>
            <a:r>
              <a:rPr lang="es-MX" sz="1600" dirty="0">
                <a:solidFill>
                  <a:schemeClr val="bg1"/>
                </a:solidFill>
                <a:latin typeface="Raleway Black" pitchFamily="2" charset="0"/>
                <a:ea typeface="Open Sans SemiBold" panose="020B0706030804020204" pitchFamily="34" charset="0"/>
                <a:cs typeface="Open Sans SemiBold" panose="020B0706030804020204" pitchFamily="34" charset="0"/>
              </a:rPr>
              <a:t> es una alternativa al problema de la traducción de texto de un idioma a otro. En estas redes la totalidad de la secuencia de entrada es procesada en paralelo por la red, a diferencia de las Redes Recurrentes en donde se procesan uno a uno (es decir de forma serial) los elementos de la secuencia.</a:t>
            </a:r>
          </a:p>
        </p:txBody>
      </p:sp>
      <p:pic>
        <p:nvPicPr>
          <p:cNvPr id="10" name="Imagen 9">
            <a:extLst>
              <a:ext uri="{FF2B5EF4-FFF2-40B4-BE49-F238E27FC236}">
                <a16:creationId xmlns:a16="http://schemas.microsoft.com/office/drawing/2014/main" id="{F5A7527F-E65E-BA1C-AC32-3C4618E84F1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491545" y="2285109"/>
            <a:ext cx="5208907" cy="4437685"/>
          </a:xfrm>
          <a:prstGeom prst="rect">
            <a:avLst/>
          </a:prstGeom>
          <a:noFill/>
          <a:ln>
            <a:noFill/>
          </a:ln>
        </p:spPr>
      </p:pic>
    </p:spTree>
    <p:extLst>
      <p:ext uri="{BB962C8B-B14F-4D97-AF65-F5344CB8AC3E}">
        <p14:creationId xmlns:p14="http://schemas.microsoft.com/office/powerpoint/2010/main" val="367831623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CuadroTexto 26">
            <a:extLst>
              <a:ext uri="{FF2B5EF4-FFF2-40B4-BE49-F238E27FC236}">
                <a16:creationId xmlns:a16="http://schemas.microsoft.com/office/drawing/2014/main" id="{87B13D7A-39B9-23F1-8BBE-7195185A6185}"/>
              </a:ext>
            </a:extLst>
          </p:cNvPr>
          <p:cNvSpPr txBox="1"/>
          <p:nvPr/>
        </p:nvSpPr>
        <p:spPr>
          <a:xfrm>
            <a:off x="3108643" y="343050"/>
            <a:ext cx="5974713" cy="523220"/>
          </a:xfrm>
          <a:prstGeom prst="rect">
            <a:avLst/>
          </a:prstGeom>
          <a:noFill/>
        </p:spPr>
        <p:txBody>
          <a:bodyPr wrap="none" rtlCol="0">
            <a:spAutoFit/>
          </a:bodyPr>
          <a:lstStyle/>
          <a:p>
            <a:r>
              <a:rPr lang="es-CO" sz="2800" dirty="0">
                <a:solidFill>
                  <a:srgbClr val="EB9734"/>
                </a:solidFill>
                <a:latin typeface="Raleway Black" pitchFamily="2" charset="0"/>
              </a:rPr>
              <a:t>MARCO TEÓRICO DEL CONTEXTO</a:t>
            </a:r>
            <a:endParaRPr lang="en-US" sz="2800" dirty="0">
              <a:solidFill>
                <a:srgbClr val="EB9734"/>
              </a:solidFill>
              <a:latin typeface="Raleway Black" pitchFamily="2" charset="0"/>
            </a:endParaRPr>
          </a:p>
        </p:txBody>
      </p:sp>
      <p:pic>
        <p:nvPicPr>
          <p:cNvPr id="19" name="Imagen 18">
            <a:extLst>
              <a:ext uri="{FF2B5EF4-FFF2-40B4-BE49-F238E27FC236}">
                <a16:creationId xmlns:a16="http://schemas.microsoft.com/office/drawing/2014/main" id="{9CFCF00A-BC29-624E-C884-59E3760894F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20" name="CuadroTexto 19">
            <a:extLst>
              <a:ext uri="{FF2B5EF4-FFF2-40B4-BE49-F238E27FC236}">
                <a16:creationId xmlns:a16="http://schemas.microsoft.com/office/drawing/2014/main" id="{862420DE-757B-6285-AF97-EA1907B94B71}"/>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 name="Marco 1">
            <a:extLst>
              <a:ext uri="{FF2B5EF4-FFF2-40B4-BE49-F238E27FC236}">
                <a16:creationId xmlns:a16="http://schemas.microsoft.com/office/drawing/2014/main" id="{5D4D7C5F-06D1-62DB-9343-B07E1EA05D99}"/>
              </a:ext>
            </a:extLst>
          </p:cNvPr>
          <p:cNvSpPr/>
          <p:nvPr/>
        </p:nvSpPr>
        <p:spPr>
          <a:xfrm rot="8561659">
            <a:off x="9900340" y="5811444"/>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Marco 2">
            <a:extLst>
              <a:ext uri="{FF2B5EF4-FFF2-40B4-BE49-F238E27FC236}">
                <a16:creationId xmlns:a16="http://schemas.microsoft.com/office/drawing/2014/main" id="{0D2211A2-FE16-6804-B97B-18D83D4741E2}"/>
              </a:ext>
            </a:extLst>
          </p:cNvPr>
          <p:cNvSpPr/>
          <p:nvPr/>
        </p:nvSpPr>
        <p:spPr>
          <a:xfrm rot="6213016">
            <a:off x="11092448" y="5149760"/>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Marco 3">
            <a:extLst>
              <a:ext uri="{FF2B5EF4-FFF2-40B4-BE49-F238E27FC236}">
                <a16:creationId xmlns:a16="http://schemas.microsoft.com/office/drawing/2014/main" id="{F3AF34A3-B019-932B-2E4C-56148C89CF02}"/>
              </a:ext>
            </a:extLst>
          </p:cNvPr>
          <p:cNvSpPr/>
          <p:nvPr/>
        </p:nvSpPr>
        <p:spPr>
          <a:xfrm rot="8409895">
            <a:off x="378569" y="6052124"/>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Marco 4">
            <a:extLst>
              <a:ext uri="{FF2B5EF4-FFF2-40B4-BE49-F238E27FC236}">
                <a16:creationId xmlns:a16="http://schemas.microsoft.com/office/drawing/2014/main" id="{200A66D6-3519-314A-51EE-763DF2500C1D}"/>
              </a:ext>
            </a:extLst>
          </p:cNvPr>
          <p:cNvSpPr/>
          <p:nvPr/>
        </p:nvSpPr>
        <p:spPr>
          <a:xfrm rot="1712911">
            <a:off x="10707704" y="285094"/>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Marco 5">
            <a:extLst>
              <a:ext uri="{FF2B5EF4-FFF2-40B4-BE49-F238E27FC236}">
                <a16:creationId xmlns:a16="http://schemas.microsoft.com/office/drawing/2014/main" id="{B8B3D805-BA03-C98E-E01B-D09A4EE7B12A}"/>
              </a:ext>
            </a:extLst>
          </p:cNvPr>
          <p:cNvSpPr/>
          <p:nvPr/>
        </p:nvSpPr>
        <p:spPr>
          <a:xfrm rot="10646673">
            <a:off x="-649431" y="5149761"/>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Marco 6">
            <a:extLst>
              <a:ext uri="{FF2B5EF4-FFF2-40B4-BE49-F238E27FC236}">
                <a16:creationId xmlns:a16="http://schemas.microsoft.com/office/drawing/2014/main" id="{3393C719-FE86-45DB-8220-B3DF1F0574E4}"/>
              </a:ext>
            </a:extLst>
          </p:cNvPr>
          <p:cNvSpPr/>
          <p:nvPr/>
        </p:nvSpPr>
        <p:spPr>
          <a:xfrm rot="14378614">
            <a:off x="-285601" y="1177230"/>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CuadroTexto 7">
            <a:extLst>
              <a:ext uri="{FF2B5EF4-FFF2-40B4-BE49-F238E27FC236}">
                <a16:creationId xmlns:a16="http://schemas.microsoft.com/office/drawing/2014/main" id="{3D51A1F3-73C9-7ECD-46E1-BD91127E285F}"/>
              </a:ext>
            </a:extLst>
          </p:cNvPr>
          <p:cNvSpPr txBox="1"/>
          <p:nvPr/>
        </p:nvSpPr>
        <p:spPr>
          <a:xfrm>
            <a:off x="847307" y="1021228"/>
            <a:ext cx="2749471" cy="461665"/>
          </a:xfrm>
          <a:prstGeom prst="rect">
            <a:avLst/>
          </a:prstGeom>
          <a:noFill/>
        </p:spPr>
        <p:txBody>
          <a:bodyPr wrap="none" rtlCol="0">
            <a:spAutoFit/>
          </a:bodyPr>
          <a:lstStyle/>
          <a:p>
            <a:r>
              <a:rPr lang="es-MX" sz="2400" dirty="0">
                <a:solidFill>
                  <a:srgbClr val="EB9734"/>
                </a:solidFill>
                <a:latin typeface="Raleway Black" pitchFamily="2" charset="0"/>
                <a:ea typeface="Open Sans SemiBold" panose="020B0706030804020204" pitchFamily="34" charset="0"/>
                <a:cs typeface="Open Sans SemiBold" panose="020B0706030804020204" pitchFamily="34" charset="0"/>
              </a:rPr>
              <a:t>Red </a:t>
            </a:r>
            <a:r>
              <a:rPr lang="es-MX" sz="2400" dirty="0" err="1">
                <a:solidFill>
                  <a:srgbClr val="EB9734"/>
                </a:solidFill>
                <a:latin typeface="Raleway Black" pitchFamily="2" charset="0"/>
                <a:ea typeface="Open Sans SemiBold" panose="020B0706030804020204" pitchFamily="34" charset="0"/>
                <a:cs typeface="Open Sans SemiBold" panose="020B0706030804020204" pitchFamily="34" charset="0"/>
              </a:rPr>
              <a:t>Transformer</a:t>
            </a:r>
            <a:endParaRPr lang="en-US" sz="2400" dirty="0">
              <a:solidFill>
                <a:srgbClr val="EB9734"/>
              </a:solidFill>
              <a:latin typeface="Raleway Black" pitchFamily="2" charset="0"/>
            </a:endParaRPr>
          </a:p>
        </p:txBody>
      </p:sp>
      <p:sp>
        <p:nvSpPr>
          <p:cNvPr id="9" name="CuadroTexto 8">
            <a:extLst>
              <a:ext uri="{FF2B5EF4-FFF2-40B4-BE49-F238E27FC236}">
                <a16:creationId xmlns:a16="http://schemas.microsoft.com/office/drawing/2014/main" id="{FE758036-6642-41CF-BF8E-F4EE9CD303AD}"/>
              </a:ext>
            </a:extLst>
          </p:cNvPr>
          <p:cNvSpPr txBox="1"/>
          <p:nvPr/>
        </p:nvSpPr>
        <p:spPr>
          <a:xfrm>
            <a:off x="931431" y="1957845"/>
            <a:ext cx="10329135" cy="2554545"/>
          </a:xfrm>
          <a:prstGeom prst="rect">
            <a:avLst/>
          </a:prstGeom>
          <a:noFill/>
        </p:spPr>
        <p:txBody>
          <a:bodyPr wrap="square" rtlCol="0">
            <a:spAutoFit/>
          </a:bodyPr>
          <a:lstStyle/>
          <a:p>
            <a:pPr algn="just"/>
            <a:r>
              <a:rPr lang="es-MX" sz="2000" dirty="0">
                <a:solidFill>
                  <a:schemeClr val="bg1"/>
                </a:solidFill>
                <a:latin typeface="Raleway Black" pitchFamily="2" charset="0"/>
                <a:ea typeface="Open Sans SemiBold" panose="020B0706030804020204" pitchFamily="34" charset="0"/>
                <a:cs typeface="Open Sans SemiBold" panose="020B0706030804020204" pitchFamily="34" charset="0"/>
              </a:rPr>
              <a:t>Esta secuencia es inicialmente convertida en una representación numérica usando un </a:t>
            </a:r>
            <a:r>
              <a:rPr lang="es-MX" sz="2000" dirty="0" err="1">
                <a:solidFill>
                  <a:schemeClr val="bg1"/>
                </a:solidFill>
                <a:latin typeface="Raleway Black" pitchFamily="2" charset="0"/>
                <a:ea typeface="Open Sans SemiBold" panose="020B0706030804020204" pitchFamily="34" charset="0"/>
                <a:cs typeface="Open Sans SemiBold" panose="020B0706030804020204" pitchFamily="34" charset="0"/>
              </a:rPr>
              <a:t>embedding</a:t>
            </a:r>
            <a:r>
              <a:rPr lang="es-MX" sz="2000" dirty="0">
                <a:solidFill>
                  <a:schemeClr val="bg1"/>
                </a:solidFill>
                <a:latin typeface="Raleway Black" pitchFamily="2" charset="0"/>
                <a:ea typeface="Open Sans SemiBold" panose="020B0706030804020204" pitchFamily="34" charset="0"/>
                <a:cs typeface="Open Sans SemiBold" panose="020B0706030804020204" pitchFamily="34" charset="0"/>
              </a:rPr>
              <a:t>. Después se añade una codificación de posición y los vectores resultantes ingresan a la etapa de codificación, que se encarga de extraer la información más relevante de la secuencia en su idioma original. La salida de esta etapa se conecta al decodificador, que toma esta información para generar secuencialmente el texto traducido al segundo idioma. Aunque tiene muchos elementos realmente es sencillo entender cómo funciona. Veamos entonces en detalle cada módulo de esta red.</a:t>
            </a:r>
          </a:p>
        </p:txBody>
      </p:sp>
    </p:spTree>
    <p:extLst>
      <p:ext uri="{BB962C8B-B14F-4D97-AF65-F5344CB8AC3E}">
        <p14:creationId xmlns:p14="http://schemas.microsoft.com/office/powerpoint/2010/main" val="143989817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CuadroTexto 26">
            <a:extLst>
              <a:ext uri="{FF2B5EF4-FFF2-40B4-BE49-F238E27FC236}">
                <a16:creationId xmlns:a16="http://schemas.microsoft.com/office/drawing/2014/main" id="{87B13D7A-39B9-23F1-8BBE-7195185A6185}"/>
              </a:ext>
            </a:extLst>
          </p:cNvPr>
          <p:cNvSpPr txBox="1"/>
          <p:nvPr/>
        </p:nvSpPr>
        <p:spPr>
          <a:xfrm>
            <a:off x="3108643" y="343050"/>
            <a:ext cx="5974713" cy="523220"/>
          </a:xfrm>
          <a:prstGeom prst="rect">
            <a:avLst/>
          </a:prstGeom>
          <a:noFill/>
        </p:spPr>
        <p:txBody>
          <a:bodyPr wrap="none" rtlCol="0">
            <a:spAutoFit/>
          </a:bodyPr>
          <a:lstStyle/>
          <a:p>
            <a:r>
              <a:rPr lang="es-CO" sz="2800" dirty="0">
                <a:solidFill>
                  <a:srgbClr val="EB9734"/>
                </a:solidFill>
                <a:latin typeface="Raleway Black" pitchFamily="2" charset="0"/>
              </a:rPr>
              <a:t>MARCO TEÓRICO DEL CONTEXTO</a:t>
            </a:r>
            <a:endParaRPr lang="en-US" sz="2800" dirty="0">
              <a:solidFill>
                <a:srgbClr val="EB9734"/>
              </a:solidFill>
              <a:latin typeface="Raleway Black" pitchFamily="2" charset="0"/>
            </a:endParaRPr>
          </a:p>
        </p:txBody>
      </p:sp>
      <p:pic>
        <p:nvPicPr>
          <p:cNvPr id="19" name="Imagen 18">
            <a:extLst>
              <a:ext uri="{FF2B5EF4-FFF2-40B4-BE49-F238E27FC236}">
                <a16:creationId xmlns:a16="http://schemas.microsoft.com/office/drawing/2014/main" id="{9CFCF00A-BC29-624E-C884-59E3760894F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20" name="CuadroTexto 19">
            <a:extLst>
              <a:ext uri="{FF2B5EF4-FFF2-40B4-BE49-F238E27FC236}">
                <a16:creationId xmlns:a16="http://schemas.microsoft.com/office/drawing/2014/main" id="{862420DE-757B-6285-AF97-EA1907B94B71}"/>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 name="Marco 1">
            <a:extLst>
              <a:ext uri="{FF2B5EF4-FFF2-40B4-BE49-F238E27FC236}">
                <a16:creationId xmlns:a16="http://schemas.microsoft.com/office/drawing/2014/main" id="{5D4D7C5F-06D1-62DB-9343-B07E1EA05D99}"/>
              </a:ext>
            </a:extLst>
          </p:cNvPr>
          <p:cNvSpPr/>
          <p:nvPr/>
        </p:nvSpPr>
        <p:spPr>
          <a:xfrm rot="8561659">
            <a:off x="9900340" y="5811444"/>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Marco 2">
            <a:extLst>
              <a:ext uri="{FF2B5EF4-FFF2-40B4-BE49-F238E27FC236}">
                <a16:creationId xmlns:a16="http://schemas.microsoft.com/office/drawing/2014/main" id="{0D2211A2-FE16-6804-B97B-18D83D4741E2}"/>
              </a:ext>
            </a:extLst>
          </p:cNvPr>
          <p:cNvSpPr/>
          <p:nvPr/>
        </p:nvSpPr>
        <p:spPr>
          <a:xfrm rot="6213016">
            <a:off x="11092448" y="5149760"/>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Marco 3">
            <a:extLst>
              <a:ext uri="{FF2B5EF4-FFF2-40B4-BE49-F238E27FC236}">
                <a16:creationId xmlns:a16="http://schemas.microsoft.com/office/drawing/2014/main" id="{F3AF34A3-B019-932B-2E4C-56148C89CF02}"/>
              </a:ext>
            </a:extLst>
          </p:cNvPr>
          <p:cNvSpPr/>
          <p:nvPr/>
        </p:nvSpPr>
        <p:spPr>
          <a:xfrm rot="8409895">
            <a:off x="378569" y="6052124"/>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Marco 4">
            <a:extLst>
              <a:ext uri="{FF2B5EF4-FFF2-40B4-BE49-F238E27FC236}">
                <a16:creationId xmlns:a16="http://schemas.microsoft.com/office/drawing/2014/main" id="{200A66D6-3519-314A-51EE-763DF2500C1D}"/>
              </a:ext>
            </a:extLst>
          </p:cNvPr>
          <p:cNvSpPr/>
          <p:nvPr/>
        </p:nvSpPr>
        <p:spPr>
          <a:xfrm rot="1712911">
            <a:off x="10707704" y="285094"/>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Marco 5">
            <a:extLst>
              <a:ext uri="{FF2B5EF4-FFF2-40B4-BE49-F238E27FC236}">
                <a16:creationId xmlns:a16="http://schemas.microsoft.com/office/drawing/2014/main" id="{B8B3D805-BA03-C98E-E01B-D09A4EE7B12A}"/>
              </a:ext>
            </a:extLst>
          </p:cNvPr>
          <p:cNvSpPr/>
          <p:nvPr/>
        </p:nvSpPr>
        <p:spPr>
          <a:xfrm rot="10646673">
            <a:off x="-649431" y="5149761"/>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Marco 6">
            <a:extLst>
              <a:ext uri="{FF2B5EF4-FFF2-40B4-BE49-F238E27FC236}">
                <a16:creationId xmlns:a16="http://schemas.microsoft.com/office/drawing/2014/main" id="{3393C719-FE86-45DB-8220-B3DF1F0574E4}"/>
              </a:ext>
            </a:extLst>
          </p:cNvPr>
          <p:cNvSpPr/>
          <p:nvPr/>
        </p:nvSpPr>
        <p:spPr>
          <a:xfrm rot="14378614">
            <a:off x="-285601" y="1177230"/>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CuadroTexto 7">
            <a:extLst>
              <a:ext uri="{FF2B5EF4-FFF2-40B4-BE49-F238E27FC236}">
                <a16:creationId xmlns:a16="http://schemas.microsoft.com/office/drawing/2014/main" id="{3D51A1F3-73C9-7ECD-46E1-BD91127E285F}"/>
              </a:ext>
            </a:extLst>
          </p:cNvPr>
          <p:cNvSpPr txBox="1"/>
          <p:nvPr/>
        </p:nvSpPr>
        <p:spPr>
          <a:xfrm>
            <a:off x="869330" y="892463"/>
            <a:ext cx="4038285" cy="461665"/>
          </a:xfrm>
          <a:prstGeom prst="rect">
            <a:avLst/>
          </a:prstGeom>
          <a:noFill/>
        </p:spPr>
        <p:txBody>
          <a:bodyPr wrap="none" rtlCol="0">
            <a:spAutoFit/>
          </a:bodyPr>
          <a:lstStyle/>
          <a:p>
            <a:pPr algn="just"/>
            <a:r>
              <a:rPr lang="es-MX" sz="2400" dirty="0">
                <a:solidFill>
                  <a:srgbClr val="EB9734"/>
                </a:solidFill>
                <a:latin typeface="Raleway Black" pitchFamily="2" charset="0"/>
                <a:ea typeface="Open Sans SemiBold" panose="020B0706030804020204" pitchFamily="34" charset="0"/>
                <a:cs typeface="Open Sans SemiBold" panose="020B0706030804020204" pitchFamily="34" charset="0"/>
              </a:rPr>
              <a:t>El </a:t>
            </a:r>
            <a:r>
              <a:rPr lang="es-MX" sz="2400" dirty="0" err="1">
                <a:solidFill>
                  <a:srgbClr val="EB9734"/>
                </a:solidFill>
                <a:latin typeface="Raleway Black" pitchFamily="2" charset="0"/>
                <a:ea typeface="Open Sans SemiBold" panose="020B0706030804020204" pitchFamily="34" charset="0"/>
                <a:cs typeface="Open Sans SemiBold" panose="020B0706030804020204" pitchFamily="34" charset="0"/>
              </a:rPr>
              <a:t>embedding</a:t>
            </a:r>
            <a:r>
              <a:rPr lang="es-MX" sz="2400" dirty="0">
                <a:solidFill>
                  <a:srgbClr val="EB9734"/>
                </a:solidFill>
                <a:latin typeface="Raleway Black" pitchFamily="2" charset="0"/>
                <a:ea typeface="Open Sans SemiBold" panose="020B0706030804020204" pitchFamily="34" charset="0"/>
                <a:cs typeface="Open Sans SemiBold" panose="020B0706030804020204" pitchFamily="34" charset="0"/>
              </a:rPr>
              <a:t> de entrada</a:t>
            </a:r>
          </a:p>
        </p:txBody>
      </p:sp>
      <p:sp>
        <p:nvSpPr>
          <p:cNvPr id="9" name="CuadroTexto 8">
            <a:extLst>
              <a:ext uri="{FF2B5EF4-FFF2-40B4-BE49-F238E27FC236}">
                <a16:creationId xmlns:a16="http://schemas.microsoft.com/office/drawing/2014/main" id="{FE758036-6642-41CF-BF8E-F4EE9CD303AD}"/>
              </a:ext>
            </a:extLst>
          </p:cNvPr>
          <p:cNvSpPr txBox="1"/>
          <p:nvPr/>
        </p:nvSpPr>
        <p:spPr>
          <a:xfrm>
            <a:off x="834865" y="1376660"/>
            <a:ext cx="10329135" cy="1015663"/>
          </a:xfrm>
          <a:prstGeom prst="rect">
            <a:avLst/>
          </a:prstGeom>
          <a:noFill/>
        </p:spPr>
        <p:txBody>
          <a:bodyPr wrap="square" rtlCol="0">
            <a:spAutoFit/>
          </a:bodyPr>
          <a:lstStyle/>
          <a:p>
            <a:pPr algn="just"/>
            <a:r>
              <a:rPr lang="es-MX" sz="2000" dirty="0">
                <a:solidFill>
                  <a:schemeClr val="bg1"/>
                </a:solidFill>
                <a:latin typeface="Raleway Black" pitchFamily="2" charset="0"/>
                <a:ea typeface="Open Sans SemiBold" panose="020B0706030804020204" pitchFamily="34" charset="0"/>
                <a:cs typeface="Open Sans SemiBold" panose="020B0706030804020204" pitchFamily="34" charset="0"/>
              </a:rPr>
              <a:t>Primero está el bloque </a:t>
            </a:r>
            <a:r>
              <a:rPr lang="es-MX" sz="2000" dirty="0" err="1">
                <a:solidFill>
                  <a:schemeClr val="bg1"/>
                </a:solidFill>
                <a:latin typeface="Raleway Black" pitchFamily="2" charset="0"/>
                <a:ea typeface="Open Sans SemiBold" panose="020B0706030804020204" pitchFamily="34" charset="0"/>
                <a:cs typeface="Open Sans SemiBold" panose="020B0706030804020204" pitchFamily="34" charset="0"/>
              </a:rPr>
              <a:t>embedding</a:t>
            </a:r>
            <a:r>
              <a:rPr lang="es-MX" sz="2000" dirty="0">
                <a:solidFill>
                  <a:schemeClr val="bg1"/>
                </a:solidFill>
                <a:latin typeface="Raleway Black" pitchFamily="2" charset="0"/>
                <a:ea typeface="Open Sans SemiBold" panose="020B0706030804020204" pitchFamily="34" charset="0"/>
                <a:cs typeface="Open Sans SemiBold" panose="020B0706030804020204" pitchFamily="34" charset="0"/>
              </a:rPr>
              <a:t>, que es simplemente un algoritmo que convierte el texto en una serie de vectores, o tokens, es decir en una representación numérica que puede ser “comprendida” por la red.</a:t>
            </a:r>
          </a:p>
        </p:txBody>
      </p:sp>
      <p:pic>
        <p:nvPicPr>
          <p:cNvPr id="11" name="Imagen 10">
            <a:extLst>
              <a:ext uri="{FF2B5EF4-FFF2-40B4-BE49-F238E27FC236}">
                <a16:creationId xmlns:a16="http://schemas.microsoft.com/office/drawing/2014/main" id="{387892CA-1906-3A2E-6E6A-109F6D0A0E0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312934" y="2740259"/>
            <a:ext cx="5372995" cy="2595095"/>
          </a:xfrm>
          <a:prstGeom prst="rect">
            <a:avLst/>
          </a:prstGeom>
          <a:noFill/>
          <a:ln>
            <a:noFill/>
          </a:ln>
        </p:spPr>
      </p:pic>
    </p:spTree>
    <p:extLst>
      <p:ext uri="{BB962C8B-B14F-4D97-AF65-F5344CB8AC3E}">
        <p14:creationId xmlns:p14="http://schemas.microsoft.com/office/powerpoint/2010/main" val="74269562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CuadroTexto 26">
            <a:extLst>
              <a:ext uri="{FF2B5EF4-FFF2-40B4-BE49-F238E27FC236}">
                <a16:creationId xmlns:a16="http://schemas.microsoft.com/office/drawing/2014/main" id="{87B13D7A-39B9-23F1-8BBE-7195185A6185}"/>
              </a:ext>
            </a:extLst>
          </p:cNvPr>
          <p:cNvSpPr txBox="1"/>
          <p:nvPr/>
        </p:nvSpPr>
        <p:spPr>
          <a:xfrm>
            <a:off x="3108643" y="343050"/>
            <a:ext cx="5974713" cy="523220"/>
          </a:xfrm>
          <a:prstGeom prst="rect">
            <a:avLst/>
          </a:prstGeom>
          <a:noFill/>
        </p:spPr>
        <p:txBody>
          <a:bodyPr wrap="none" rtlCol="0">
            <a:spAutoFit/>
          </a:bodyPr>
          <a:lstStyle/>
          <a:p>
            <a:r>
              <a:rPr lang="es-CO" sz="2800" dirty="0">
                <a:solidFill>
                  <a:srgbClr val="EB9734"/>
                </a:solidFill>
                <a:latin typeface="Raleway Black" pitchFamily="2" charset="0"/>
              </a:rPr>
              <a:t>MARCO TEÓRICO DEL CONTEXTO</a:t>
            </a:r>
            <a:endParaRPr lang="en-US" sz="2800" dirty="0">
              <a:solidFill>
                <a:srgbClr val="EB9734"/>
              </a:solidFill>
              <a:latin typeface="Raleway Black" pitchFamily="2" charset="0"/>
            </a:endParaRPr>
          </a:p>
        </p:txBody>
      </p:sp>
      <p:pic>
        <p:nvPicPr>
          <p:cNvPr id="19" name="Imagen 18">
            <a:extLst>
              <a:ext uri="{FF2B5EF4-FFF2-40B4-BE49-F238E27FC236}">
                <a16:creationId xmlns:a16="http://schemas.microsoft.com/office/drawing/2014/main" id="{9CFCF00A-BC29-624E-C884-59E3760894F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20" name="CuadroTexto 19">
            <a:extLst>
              <a:ext uri="{FF2B5EF4-FFF2-40B4-BE49-F238E27FC236}">
                <a16:creationId xmlns:a16="http://schemas.microsoft.com/office/drawing/2014/main" id="{862420DE-757B-6285-AF97-EA1907B94B71}"/>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 name="Marco 1">
            <a:extLst>
              <a:ext uri="{FF2B5EF4-FFF2-40B4-BE49-F238E27FC236}">
                <a16:creationId xmlns:a16="http://schemas.microsoft.com/office/drawing/2014/main" id="{5D4D7C5F-06D1-62DB-9343-B07E1EA05D99}"/>
              </a:ext>
            </a:extLst>
          </p:cNvPr>
          <p:cNvSpPr/>
          <p:nvPr/>
        </p:nvSpPr>
        <p:spPr>
          <a:xfrm rot="8561659">
            <a:off x="9900340" y="5811444"/>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Marco 2">
            <a:extLst>
              <a:ext uri="{FF2B5EF4-FFF2-40B4-BE49-F238E27FC236}">
                <a16:creationId xmlns:a16="http://schemas.microsoft.com/office/drawing/2014/main" id="{0D2211A2-FE16-6804-B97B-18D83D4741E2}"/>
              </a:ext>
            </a:extLst>
          </p:cNvPr>
          <p:cNvSpPr/>
          <p:nvPr/>
        </p:nvSpPr>
        <p:spPr>
          <a:xfrm rot="6213016">
            <a:off x="11092448" y="5149760"/>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Marco 3">
            <a:extLst>
              <a:ext uri="{FF2B5EF4-FFF2-40B4-BE49-F238E27FC236}">
                <a16:creationId xmlns:a16="http://schemas.microsoft.com/office/drawing/2014/main" id="{F3AF34A3-B019-932B-2E4C-56148C89CF02}"/>
              </a:ext>
            </a:extLst>
          </p:cNvPr>
          <p:cNvSpPr/>
          <p:nvPr/>
        </p:nvSpPr>
        <p:spPr>
          <a:xfrm rot="8409895">
            <a:off x="378569" y="6052124"/>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Marco 4">
            <a:extLst>
              <a:ext uri="{FF2B5EF4-FFF2-40B4-BE49-F238E27FC236}">
                <a16:creationId xmlns:a16="http://schemas.microsoft.com/office/drawing/2014/main" id="{200A66D6-3519-314A-51EE-763DF2500C1D}"/>
              </a:ext>
            </a:extLst>
          </p:cNvPr>
          <p:cNvSpPr/>
          <p:nvPr/>
        </p:nvSpPr>
        <p:spPr>
          <a:xfrm rot="1712911">
            <a:off x="10707704" y="285094"/>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Marco 5">
            <a:extLst>
              <a:ext uri="{FF2B5EF4-FFF2-40B4-BE49-F238E27FC236}">
                <a16:creationId xmlns:a16="http://schemas.microsoft.com/office/drawing/2014/main" id="{B8B3D805-BA03-C98E-E01B-D09A4EE7B12A}"/>
              </a:ext>
            </a:extLst>
          </p:cNvPr>
          <p:cNvSpPr/>
          <p:nvPr/>
        </p:nvSpPr>
        <p:spPr>
          <a:xfrm rot="10646673">
            <a:off x="-649431" y="5149761"/>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Marco 6">
            <a:extLst>
              <a:ext uri="{FF2B5EF4-FFF2-40B4-BE49-F238E27FC236}">
                <a16:creationId xmlns:a16="http://schemas.microsoft.com/office/drawing/2014/main" id="{3393C719-FE86-45DB-8220-B3DF1F0574E4}"/>
              </a:ext>
            </a:extLst>
          </p:cNvPr>
          <p:cNvSpPr/>
          <p:nvPr/>
        </p:nvSpPr>
        <p:spPr>
          <a:xfrm rot="14378614">
            <a:off x="-285601" y="1177230"/>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CuadroTexto 7">
            <a:extLst>
              <a:ext uri="{FF2B5EF4-FFF2-40B4-BE49-F238E27FC236}">
                <a16:creationId xmlns:a16="http://schemas.microsoft.com/office/drawing/2014/main" id="{3D51A1F3-73C9-7ECD-46E1-BD91127E285F}"/>
              </a:ext>
            </a:extLst>
          </p:cNvPr>
          <p:cNvSpPr txBox="1"/>
          <p:nvPr/>
        </p:nvSpPr>
        <p:spPr>
          <a:xfrm>
            <a:off x="833262" y="892463"/>
            <a:ext cx="4110421" cy="830997"/>
          </a:xfrm>
          <a:prstGeom prst="rect">
            <a:avLst/>
          </a:prstGeom>
          <a:noFill/>
        </p:spPr>
        <p:txBody>
          <a:bodyPr wrap="none" rtlCol="0">
            <a:spAutoFit/>
          </a:bodyPr>
          <a:lstStyle/>
          <a:p>
            <a:pPr algn="just"/>
            <a:r>
              <a:rPr lang="es-MX" sz="2400" dirty="0">
                <a:solidFill>
                  <a:srgbClr val="EB9734"/>
                </a:solidFill>
                <a:latin typeface="Raleway Black" pitchFamily="2" charset="0"/>
                <a:ea typeface="Open Sans SemiBold" panose="020B0706030804020204" pitchFamily="34" charset="0"/>
                <a:cs typeface="Open Sans SemiBold" panose="020B0706030804020204" pitchFamily="34" charset="0"/>
              </a:rPr>
              <a:t>El codificador de posición</a:t>
            </a:r>
          </a:p>
          <a:p>
            <a:pPr algn="just"/>
            <a:r>
              <a:rPr lang="es-MX" sz="2400" dirty="0">
                <a:solidFill>
                  <a:srgbClr val="EB9734"/>
                </a:solidFill>
                <a:latin typeface="Raleway Black" pitchFamily="2" charset="0"/>
                <a:ea typeface="Open Sans SemiBold" panose="020B0706030804020204" pitchFamily="34" charset="0"/>
                <a:cs typeface="Open Sans SemiBold" panose="020B0706030804020204" pitchFamily="34" charset="0"/>
              </a:rPr>
              <a:t> </a:t>
            </a:r>
          </a:p>
        </p:txBody>
      </p:sp>
      <p:sp>
        <p:nvSpPr>
          <p:cNvPr id="9" name="CuadroTexto 8">
            <a:extLst>
              <a:ext uri="{FF2B5EF4-FFF2-40B4-BE49-F238E27FC236}">
                <a16:creationId xmlns:a16="http://schemas.microsoft.com/office/drawing/2014/main" id="{FE758036-6642-41CF-BF8E-F4EE9CD303AD}"/>
              </a:ext>
            </a:extLst>
          </p:cNvPr>
          <p:cNvSpPr txBox="1"/>
          <p:nvPr/>
        </p:nvSpPr>
        <p:spPr>
          <a:xfrm>
            <a:off x="834865" y="1376660"/>
            <a:ext cx="10329135" cy="2031325"/>
          </a:xfrm>
          <a:prstGeom prst="rect">
            <a:avLst/>
          </a:prstGeom>
          <a:noFill/>
        </p:spPr>
        <p:txBody>
          <a:bodyPr wrap="square" rtlCol="0">
            <a:spAutoFit/>
          </a:bodyPr>
          <a:lstStyle/>
          <a:p>
            <a:pPr algn="just"/>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Como la secuencia se procesa en paralelo es necesario indicarle a la red el orden en el que se encuentran las palabras dentro del texto. Esto se logra con el codificador de posición. Este codificador genera una serie de vectores que se sumarán a los tokens, y que indican la posición relativa de cada token dentro de la secuencia. Para esto se usan funciones senoidales para las posiciones pares, y cosenoidales para las impares, con lo que cada vector generado tendrá un patrón numérico único con la información de la posición.</a:t>
            </a:r>
          </a:p>
        </p:txBody>
      </p:sp>
      <p:pic>
        <p:nvPicPr>
          <p:cNvPr id="10" name="Imagen 9">
            <a:extLst>
              <a:ext uri="{FF2B5EF4-FFF2-40B4-BE49-F238E27FC236}">
                <a16:creationId xmlns:a16="http://schemas.microsoft.com/office/drawing/2014/main" id="{D272FC4D-5E6D-9CC7-CDCB-A55010923AE2}"/>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88361" y="3368527"/>
            <a:ext cx="2422142" cy="3381456"/>
          </a:xfrm>
          <a:prstGeom prst="rect">
            <a:avLst/>
          </a:prstGeom>
          <a:noFill/>
          <a:ln>
            <a:noFill/>
          </a:ln>
        </p:spPr>
      </p:pic>
    </p:spTree>
    <p:extLst>
      <p:ext uri="{BB962C8B-B14F-4D97-AF65-F5344CB8AC3E}">
        <p14:creationId xmlns:p14="http://schemas.microsoft.com/office/powerpoint/2010/main" val="2605453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CuadroTexto 26">
            <a:extLst>
              <a:ext uri="{FF2B5EF4-FFF2-40B4-BE49-F238E27FC236}">
                <a16:creationId xmlns:a16="http://schemas.microsoft.com/office/drawing/2014/main" id="{87B13D7A-39B9-23F1-8BBE-7195185A6185}"/>
              </a:ext>
            </a:extLst>
          </p:cNvPr>
          <p:cNvSpPr txBox="1"/>
          <p:nvPr/>
        </p:nvSpPr>
        <p:spPr>
          <a:xfrm>
            <a:off x="3108643" y="343050"/>
            <a:ext cx="5974713" cy="523220"/>
          </a:xfrm>
          <a:prstGeom prst="rect">
            <a:avLst/>
          </a:prstGeom>
          <a:noFill/>
        </p:spPr>
        <p:txBody>
          <a:bodyPr wrap="none" rtlCol="0">
            <a:spAutoFit/>
          </a:bodyPr>
          <a:lstStyle/>
          <a:p>
            <a:r>
              <a:rPr lang="es-CO" sz="2800" dirty="0">
                <a:solidFill>
                  <a:srgbClr val="EB9734"/>
                </a:solidFill>
                <a:latin typeface="Raleway Black" pitchFamily="2" charset="0"/>
              </a:rPr>
              <a:t>MARCO TEÓRICO DEL CONTEXTO</a:t>
            </a:r>
            <a:endParaRPr lang="en-US" sz="2800" dirty="0">
              <a:solidFill>
                <a:srgbClr val="EB9734"/>
              </a:solidFill>
              <a:latin typeface="Raleway Black" pitchFamily="2" charset="0"/>
            </a:endParaRPr>
          </a:p>
        </p:txBody>
      </p:sp>
      <p:pic>
        <p:nvPicPr>
          <p:cNvPr id="19" name="Imagen 18">
            <a:extLst>
              <a:ext uri="{FF2B5EF4-FFF2-40B4-BE49-F238E27FC236}">
                <a16:creationId xmlns:a16="http://schemas.microsoft.com/office/drawing/2014/main" id="{9CFCF00A-BC29-624E-C884-59E3760894F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20" name="CuadroTexto 19">
            <a:extLst>
              <a:ext uri="{FF2B5EF4-FFF2-40B4-BE49-F238E27FC236}">
                <a16:creationId xmlns:a16="http://schemas.microsoft.com/office/drawing/2014/main" id="{862420DE-757B-6285-AF97-EA1907B94B71}"/>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 name="Marco 1">
            <a:extLst>
              <a:ext uri="{FF2B5EF4-FFF2-40B4-BE49-F238E27FC236}">
                <a16:creationId xmlns:a16="http://schemas.microsoft.com/office/drawing/2014/main" id="{5D4D7C5F-06D1-62DB-9343-B07E1EA05D99}"/>
              </a:ext>
            </a:extLst>
          </p:cNvPr>
          <p:cNvSpPr/>
          <p:nvPr/>
        </p:nvSpPr>
        <p:spPr>
          <a:xfrm rot="8561659">
            <a:off x="9900340" y="5811444"/>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Marco 2">
            <a:extLst>
              <a:ext uri="{FF2B5EF4-FFF2-40B4-BE49-F238E27FC236}">
                <a16:creationId xmlns:a16="http://schemas.microsoft.com/office/drawing/2014/main" id="{0D2211A2-FE16-6804-B97B-18D83D4741E2}"/>
              </a:ext>
            </a:extLst>
          </p:cNvPr>
          <p:cNvSpPr/>
          <p:nvPr/>
        </p:nvSpPr>
        <p:spPr>
          <a:xfrm rot="6213016">
            <a:off x="11092448" y="5149760"/>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Marco 3">
            <a:extLst>
              <a:ext uri="{FF2B5EF4-FFF2-40B4-BE49-F238E27FC236}">
                <a16:creationId xmlns:a16="http://schemas.microsoft.com/office/drawing/2014/main" id="{F3AF34A3-B019-932B-2E4C-56148C89CF02}"/>
              </a:ext>
            </a:extLst>
          </p:cNvPr>
          <p:cNvSpPr/>
          <p:nvPr/>
        </p:nvSpPr>
        <p:spPr>
          <a:xfrm rot="8409895">
            <a:off x="378569" y="6052124"/>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Marco 4">
            <a:extLst>
              <a:ext uri="{FF2B5EF4-FFF2-40B4-BE49-F238E27FC236}">
                <a16:creationId xmlns:a16="http://schemas.microsoft.com/office/drawing/2014/main" id="{200A66D6-3519-314A-51EE-763DF2500C1D}"/>
              </a:ext>
            </a:extLst>
          </p:cNvPr>
          <p:cNvSpPr/>
          <p:nvPr/>
        </p:nvSpPr>
        <p:spPr>
          <a:xfrm rot="1712911">
            <a:off x="10707704" y="285094"/>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Marco 5">
            <a:extLst>
              <a:ext uri="{FF2B5EF4-FFF2-40B4-BE49-F238E27FC236}">
                <a16:creationId xmlns:a16="http://schemas.microsoft.com/office/drawing/2014/main" id="{B8B3D805-BA03-C98E-E01B-D09A4EE7B12A}"/>
              </a:ext>
            </a:extLst>
          </p:cNvPr>
          <p:cNvSpPr/>
          <p:nvPr/>
        </p:nvSpPr>
        <p:spPr>
          <a:xfrm rot="10646673">
            <a:off x="-649431" y="5149761"/>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Marco 6">
            <a:extLst>
              <a:ext uri="{FF2B5EF4-FFF2-40B4-BE49-F238E27FC236}">
                <a16:creationId xmlns:a16="http://schemas.microsoft.com/office/drawing/2014/main" id="{3393C719-FE86-45DB-8220-B3DF1F0574E4}"/>
              </a:ext>
            </a:extLst>
          </p:cNvPr>
          <p:cNvSpPr/>
          <p:nvPr/>
        </p:nvSpPr>
        <p:spPr>
          <a:xfrm rot="14378614">
            <a:off x="-285601" y="1177230"/>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CuadroTexto 7">
            <a:extLst>
              <a:ext uri="{FF2B5EF4-FFF2-40B4-BE49-F238E27FC236}">
                <a16:creationId xmlns:a16="http://schemas.microsoft.com/office/drawing/2014/main" id="{3D51A1F3-73C9-7ECD-46E1-BD91127E285F}"/>
              </a:ext>
            </a:extLst>
          </p:cNvPr>
          <p:cNvSpPr txBox="1"/>
          <p:nvPr/>
        </p:nvSpPr>
        <p:spPr>
          <a:xfrm>
            <a:off x="847307" y="883075"/>
            <a:ext cx="5623655" cy="461665"/>
          </a:xfrm>
          <a:prstGeom prst="rect">
            <a:avLst/>
          </a:prstGeom>
          <a:noFill/>
        </p:spPr>
        <p:txBody>
          <a:bodyPr wrap="none" rtlCol="0">
            <a:spAutoFit/>
          </a:bodyPr>
          <a:lstStyle/>
          <a:p>
            <a:pPr algn="just"/>
            <a:r>
              <a:rPr lang="es-MX" sz="2400" dirty="0">
                <a:solidFill>
                  <a:srgbClr val="EB9734"/>
                </a:solidFill>
                <a:latin typeface="Raleway Black" pitchFamily="2" charset="0"/>
                <a:ea typeface="Open Sans SemiBold" panose="020B0706030804020204" pitchFamily="34" charset="0"/>
                <a:cs typeface="Open Sans SemiBold" panose="020B0706030804020204" pitchFamily="34" charset="0"/>
              </a:rPr>
              <a:t>Codificación y el bloque atencional </a:t>
            </a:r>
          </a:p>
        </p:txBody>
      </p:sp>
      <p:sp>
        <p:nvSpPr>
          <p:cNvPr id="9" name="CuadroTexto 8">
            <a:extLst>
              <a:ext uri="{FF2B5EF4-FFF2-40B4-BE49-F238E27FC236}">
                <a16:creationId xmlns:a16="http://schemas.microsoft.com/office/drawing/2014/main" id="{FE758036-6642-41CF-BF8E-F4EE9CD303AD}"/>
              </a:ext>
            </a:extLst>
          </p:cNvPr>
          <p:cNvSpPr txBox="1"/>
          <p:nvPr/>
        </p:nvSpPr>
        <p:spPr>
          <a:xfrm>
            <a:off x="834865" y="1376660"/>
            <a:ext cx="10329135" cy="1200329"/>
          </a:xfrm>
          <a:prstGeom prst="rect">
            <a:avLst/>
          </a:prstGeom>
          <a:noFill/>
        </p:spPr>
        <p:txBody>
          <a:bodyPr wrap="square" rtlCol="0">
            <a:spAutoFit/>
          </a:bodyPr>
          <a:lstStyle/>
          <a:p>
            <a:pPr algn="just"/>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Ahora viene el bloque de codificación, que contiene seis codificadores, todos con una estructura idéntica. Analicemos en detalle uno de estos codificadores. Cada codificador tiene cuatro elementos: un bloque atencional, un bloque de conexión residual, una red neuronal y otro bloque de conexión residual</a:t>
            </a:r>
          </a:p>
        </p:txBody>
      </p:sp>
      <p:pic>
        <p:nvPicPr>
          <p:cNvPr id="11" name="Imagen 10">
            <a:extLst>
              <a:ext uri="{FF2B5EF4-FFF2-40B4-BE49-F238E27FC236}">
                <a16:creationId xmlns:a16="http://schemas.microsoft.com/office/drawing/2014/main" id="{0D1A6141-34E0-1E39-73E9-CF560C354A07}"/>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95611" y="3023539"/>
            <a:ext cx="3086374" cy="2931652"/>
          </a:xfrm>
          <a:prstGeom prst="rect">
            <a:avLst/>
          </a:prstGeom>
          <a:noFill/>
          <a:ln>
            <a:noFill/>
          </a:ln>
        </p:spPr>
      </p:pic>
      <p:pic>
        <p:nvPicPr>
          <p:cNvPr id="12" name="Imagen 11">
            <a:extLst>
              <a:ext uri="{FF2B5EF4-FFF2-40B4-BE49-F238E27FC236}">
                <a16:creationId xmlns:a16="http://schemas.microsoft.com/office/drawing/2014/main" id="{18B02275-AEA0-852C-FBD8-468E93E14E8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499396" y="2873831"/>
            <a:ext cx="2252277" cy="3231067"/>
          </a:xfrm>
          <a:prstGeom prst="rect">
            <a:avLst/>
          </a:prstGeom>
          <a:noFill/>
          <a:ln>
            <a:noFill/>
          </a:ln>
        </p:spPr>
      </p:pic>
      <p:pic>
        <p:nvPicPr>
          <p:cNvPr id="13" name="Imagen 12">
            <a:extLst>
              <a:ext uri="{FF2B5EF4-FFF2-40B4-BE49-F238E27FC236}">
                <a16:creationId xmlns:a16="http://schemas.microsoft.com/office/drawing/2014/main" id="{2A0CB0AB-DC9D-C3B5-BB99-B62C9F67553B}"/>
              </a:ext>
            </a:extLst>
          </p:cNvPr>
          <p:cNvPicPr>
            <a:picLocks noChangeAspect="1"/>
          </p:cNvPicPr>
          <p:nvPr/>
        </p:nvPicPr>
        <p:blipFill>
          <a:blip r:embed="rId5"/>
          <a:stretch>
            <a:fillRect/>
          </a:stretch>
        </p:blipFill>
        <p:spPr>
          <a:xfrm rot="10800000">
            <a:off x="6102392" y="3748629"/>
            <a:ext cx="1207835" cy="1207835"/>
          </a:xfrm>
          <a:prstGeom prst="rect">
            <a:avLst/>
          </a:prstGeom>
        </p:spPr>
      </p:pic>
    </p:spTree>
    <p:extLst>
      <p:ext uri="{BB962C8B-B14F-4D97-AF65-F5344CB8AC3E}">
        <p14:creationId xmlns:p14="http://schemas.microsoft.com/office/powerpoint/2010/main" val="167537523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o 6">
            <a:extLst>
              <a:ext uri="{FF2B5EF4-FFF2-40B4-BE49-F238E27FC236}">
                <a16:creationId xmlns:a16="http://schemas.microsoft.com/office/drawing/2014/main" id="{DED5D3D2-CF7B-CF94-F27F-DFF8CC012AE1}"/>
              </a:ext>
            </a:extLst>
          </p:cNvPr>
          <p:cNvSpPr/>
          <p:nvPr/>
        </p:nvSpPr>
        <p:spPr>
          <a:xfrm rot="2700000">
            <a:off x="935821" y="3159361"/>
            <a:ext cx="2776936" cy="2679500"/>
          </a:xfrm>
          <a:prstGeom prst="frame">
            <a:avLst>
              <a:gd name="adj1" fmla="val 31126"/>
            </a:avLst>
          </a:prstGeom>
          <a:noFill/>
          <a:ln w="12700">
            <a:solidFill>
              <a:schemeClr val="tx2">
                <a:lumMod val="40000"/>
                <a:lumOff val="60000"/>
                <a:alpha val="56000"/>
              </a:schemeClr>
            </a:solidFill>
          </a:ln>
          <a:effectLst>
            <a:glow rad="127000">
              <a:schemeClr val="accent1">
                <a:lumMod val="60000"/>
                <a:lumOff val="40000"/>
              </a:schemeClr>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8" name="Marco 7">
            <a:extLst>
              <a:ext uri="{FF2B5EF4-FFF2-40B4-BE49-F238E27FC236}">
                <a16:creationId xmlns:a16="http://schemas.microsoft.com/office/drawing/2014/main" id="{4CC59E32-888E-E818-D715-A0D4183F521C}"/>
              </a:ext>
            </a:extLst>
          </p:cNvPr>
          <p:cNvSpPr/>
          <p:nvPr/>
        </p:nvSpPr>
        <p:spPr>
          <a:xfrm rot="2700000">
            <a:off x="3107921" y="1648911"/>
            <a:ext cx="1298862" cy="1266716"/>
          </a:xfrm>
          <a:prstGeom prst="frame">
            <a:avLst>
              <a:gd name="adj1" fmla="val 50000"/>
            </a:avLst>
          </a:prstGeom>
          <a:noFill/>
          <a:ln w="12700">
            <a:solidFill>
              <a:srgbClr val="E10DFF"/>
            </a:solidFill>
          </a:ln>
          <a:effectLst>
            <a:glow rad="228600">
              <a:srgbClr val="8A14EC"/>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CuadroTexto 10">
            <a:extLst>
              <a:ext uri="{FF2B5EF4-FFF2-40B4-BE49-F238E27FC236}">
                <a16:creationId xmlns:a16="http://schemas.microsoft.com/office/drawing/2014/main" id="{7AC3BBA7-30F1-130A-AA16-8F17A62A42A8}"/>
              </a:ext>
            </a:extLst>
          </p:cNvPr>
          <p:cNvSpPr txBox="1"/>
          <p:nvPr/>
        </p:nvSpPr>
        <p:spPr>
          <a:xfrm>
            <a:off x="5523153" y="2729796"/>
            <a:ext cx="5543416" cy="461665"/>
          </a:xfrm>
          <a:prstGeom prst="rect">
            <a:avLst/>
          </a:prstGeom>
          <a:noFill/>
        </p:spPr>
        <p:txBody>
          <a:bodyPr wrap="square" rtlCol="0">
            <a:spAutoFit/>
          </a:bodyPr>
          <a:lstStyle/>
          <a:p>
            <a:r>
              <a:rPr lang="es-CO" sz="2400" dirty="0">
                <a:solidFill>
                  <a:srgbClr val="F03CED"/>
                </a:solidFill>
                <a:latin typeface="Raleway Black" pitchFamily="2" charset="0"/>
                <a:ea typeface="Open Sans SemiBold" panose="020B0706030804020204" pitchFamily="34" charset="0"/>
                <a:cs typeface="Open Sans SemiBold" panose="020B0706030804020204" pitchFamily="34" charset="0"/>
              </a:rPr>
              <a:t>RECOMENDACIONES</a:t>
            </a:r>
            <a:endParaRPr lang="en-US" sz="2400" dirty="0">
              <a:solidFill>
                <a:srgbClr val="F03CED"/>
              </a:solidFill>
              <a:latin typeface="Raleway Black" pitchFamily="2" charset="0"/>
              <a:ea typeface="Open Sans SemiBold" panose="020B0706030804020204" pitchFamily="34" charset="0"/>
              <a:cs typeface="Open Sans SemiBold" panose="020B0706030804020204" pitchFamily="34" charset="0"/>
            </a:endParaRPr>
          </a:p>
        </p:txBody>
      </p:sp>
      <p:sp>
        <p:nvSpPr>
          <p:cNvPr id="27" name="CuadroTexto 26">
            <a:extLst>
              <a:ext uri="{FF2B5EF4-FFF2-40B4-BE49-F238E27FC236}">
                <a16:creationId xmlns:a16="http://schemas.microsoft.com/office/drawing/2014/main" id="{F4980541-A99B-E1FD-BCFC-A60BA2097147}"/>
              </a:ext>
            </a:extLst>
          </p:cNvPr>
          <p:cNvSpPr txBox="1"/>
          <p:nvPr/>
        </p:nvSpPr>
        <p:spPr>
          <a:xfrm>
            <a:off x="5318965" y="203994"/>
            <a:ext cx="1814138" cy="523220"/>
          </a:xfrm>
          <a:prstGeom prst="rect">
            <a:avLst/>
          </a:prstGeom>
          <a:noFill/>
          <a:effectLst>
            <a:glow rad="228600">
              <a:srgbClr val="00F1FF">
                <a:alpha val="40000"/>
              </a:srgbClr>
            </a:glow>
          </a:effectLst>
        </p:spPr>
        <p:txBody>
          <a:bodyPr wrap="square" rtlCol="0">
            <a:spAutoFit/>
          </a:bodyPr>
          <a:lstStyle/>
          <a:p>
            <a:r>
              <a:rPr lang="es-CO" sz="2800" dirty="0">
                <a:solidFill>
                  <a:schemeClr val="accent1">
                    <a:lumMod val="40000"/>
                    <a:lumOff val="60000"/>
                  </a:schemeClr>
                </a:solidFill>
                <a:latin typeface="Raleway Black" pitchFamily="2" charset="0"/>
              </a:rPr>
              <a:t>ÍNDICE</a:t>
            </a:r>
            <a:endParaRPr lang="en-US" sz="2800" dirty="0">
              <a:solidFill>
                <a:schemeClr val="accent1">
                  <a:lumMod val="40000"/>
                  <a:lumOff val="60000"/>
                </a:schemeClr>
              </a:solidFill>
              <a:latin typeface="Raleway Black" pitchFamily="2" charset="0"/>
            </a:endParaRPr>
          </a:p>
        </p:txBody>
      </p:sp>
      <p:pic>
        <p:nvPicPr>
          <p:cNvPr id="2" name="Imagen 1">
            <a:extLst>
              <a:ext uri="{FF2B5EF4-FFF2-40B4-BE49-F238E27FC236}">
                <a16:creationId xmlns:a16="http://schemas.microsoft.com/office/drawing/2014/main" id="{0A2AE551-3CEA-9593-466A-39938953B98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3" name="CuadroTexto 2">
            <a:extLst>
              <a:ext uri="{FF2B5EF4-FFF2-40B4-BE49-F238E27FC236}">
                <a16:creationId xmlns:a16="http://schemas.microsoft.com/office/drawing/2014/main" id="{122B3866-391A-0DD1-55EC-BD5BA30F30D8}"/>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grpSp>
        <p:nvGrpSpPr>
          <p:cNvPr id="40" name="Grupo 39">
            <a:extLst>
              <a:ext uri="{FF2B5EF4-FFF2-40B4-BE49-F238E27FC236}">
                <a16:creationId xmlns:a16="http://schemas.microsoft.com/office/drawing/2014/main" id="{D02BE462-E229-D49D-65E4-A3625656B2A5}"/>
              </a:ext>
            </a:extLst>
          </p:cNvPr>
          <p:cNvGrpSpPr/>
          <p:nvPr/>
        </p:nvGrpSpPr>
        <p:grpSpPr>
          <a:xfrm>
            <a:off x="2518142" y="3724402"/>
            <a:ext cx="2352908" cy="1549418"/>
            <a:chOff x="3578713" y="3108888"/>
            <a:chExt cx="2352908" cy="1549418"/>
          </a:xfrm>
        </p:grpSpPr>
        <p:grpSp>
          <p:nvGrpSpPr>
            <p:cNvPr id="19" name="Grupo 18">
              <a:extLst>
                <a:ext uri="{FF2B5EF4-FFF2-40B4-BE49-F238E27FC236}">
                  <a16:creationId xmlns:a16="http://schemas.microsoft.com/office/drawing/2014/main" id="{41D7AAFB-C444-D693-E951-333C5A9AFD3A}"/>
                </a:ext>
              </a:extLst>
            </p:cNvPr>
            <p:cNvGrpSpPr/>
            <p:nvPr/>
          </p:nvGrpSpPr>
          <p:grpSpPr>
            <a:xfrm>
              <a:off x="3578713" y="3108888"/>
              <a:ext cx="2348819" cy="762468"/>
              <a:chOff x="5651178" y="3017520"/>
              <a:chExt cx="2348819" cy="533400"/>
            </a:xfrm>
            <a:effectLst>
              <a:glow rad="127000">
                <a:schemeClr val="accent1">
                  <a:lumMod val="60000"/>
                  <a:lumOff val="40000"/>
                </a:schemeClr>
              </a:glow>
            </a:effectLst>
          </p:grpSpPr>
          <p:cxnSp>
            <p:nvCxnSpPr>
              <p:cNvPr id="20" name="Conector recto 19">
                <a:extLst>
                  <a:ext uri="{FF2B5EF4-FFF2-40B4-BE49-F238E27FC236}">
                    <a16:creationId xmlns:a16="http://schemas.microsoft.com/office/drawing/2014/main" id="{00417A29-1A8F-E2F9-ECB6-9875AC7ADD2C}"/>
                  </a:ext>
                </a:extLst>
              </p:cNvPr>
              <p:cNvCxnSpPr>
                <a:cxnSpLocks/>
              </p:cNvCxnSpPr>
              <p:nvPr/>
            </p:nvCxnSpPr>
            <p:spPr>
              <a:xfrm>
                <a:off x="5651178" y="3550920"/>
                <a:ext cx="1161102" cy="0"/>
              </a:xfrm>
              <a:prstGeom prst="line">
                <a:avLst/>
              </a:prstGeom>
              <a:ln w="28575">
                <a:solidFill>
                  <a:schemeClr val="bg1"/>
                </a:solidFill>
                <a:headEnd type="oval"/>
              </a:ln>
            </p:spPr>
            <p:style>
              <a:lnRef idx="1">
                <a:schemeClr val="accent2"/>
              </a:lnRef>
              <a:fillRef idx="0">
                <a:schemeClr val="accent2"/>
              </a:fillRef>
              <a:effectRef idx="0">
                <a:schemeClr val="accent2"/>
              </a:effectRef>
              <a:fontRef idx="minor">
                <a:schemeClr val="tx1"/>
              </a:fontRef>
            </p:style>
          </p:cxnSp>
          <p:cxnSp>
            <p:nvCxnSpPr>
              <p:cNvPr id="21" name="Conector recto 20">
                <a:extLst>
                  <a:ext uri="{FF2B5EF4-FFF2-40B4-BE49-F238E27FC236}">
                    <a16:creationId xmlns:a16="http://schemas.microsoft.com/office/drawing/2014/main" id="{2CBB25C7-463F-8B81-4A5A-8852C7B667C9}"/>
                  </a:ext>
                </a:extLst>
              </p:cNvPr>
              <p:cNvCxnSpPr>
                <a:cxnSpLocks/>
              </p:cNvCxnSpPr>
              <p:nvPr/>
            </p:nvCxnSpPr>
            <p:spPr>
              <a:xfrm flipV="1">
                <a:off x="6812280" y="3017520"/>
                <a:ext cx="259080" cy="533400"/>
              </a:xfrm>
              <a:prstGeom prst="line">
                <a:avLst/>
              </a:prstGeom>
              <a:ln w="28575">
                <a:solidFill>
                  <a:schemeClr val="bg1"/>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22" name="Conector recto 21">
                <a:extLst>
                  <a:ext uri="{FF2B5EF4-FFF2-40B4-BE49-F238E27FC236}">
                    <a16:creationId xmlns:a16="http://schemas.microsoft.com/office/drawing/2014/main" id="{94ED5E5A-F27C-76C2-FBB9-42155D65AE9E}"/>
                  </a:ext>
                </a:extLst>
              </p:cNvPr>
              <p:cNvCxnSpPr>
                <a:cxnSpLocks/>
              </p:cNvCxnSpPr>
              <p:nvPr/>
            </p:nvCxnSpPr>
            <p:spPr>
              <a:xfrm>
                <a:off x="7071360" y="3017520"/>
                <a:ext cx="928637" cy="0"/>
              </a:xfrm>
              <a:prstGeom prst="line">
                <a:avLst/>
              </a:prstGeom>
              <a:ln w="28575">
                <a:solidFill>
                  <a:schemeClr val="bg1"/>
                </a:solidFill>
                <a:tailEnd type="oval"/>
              </a:ln>
            </p:spPr>
            <p:style>
              <a:lnRef idx="1">
                <a:schemeClr val="accent2"/>
              </a:lnRef>
              <a:fillRef idx="0">
                <a:schemeClr val="accent2"/>
              </a:fillRef>
              <a:effectRef idx="0">
                <a:schemeClr val="accent2"/>
              </a:effectRef>
              <a:fontRef idx="minor">
                <a:schemeClr val="tx1"/>
              </a:fontRef>
            </p:style>
          </p:cxnSp>
        </p:grpSp>
        <p:grpSp>
          <p:nvGrpSpPr>
            <p:cNvPr id="4" name="Grupo 3">
              <a:extLst>
                <a:ext uri="{FF2B5EF4-FFF2-40B4-BE49-F238E27FC236}">
                  <a16:creationId xmlns:a16="http://schemas.microsoft.com/office/drawing/2014/main" id="{0256D58F-FAF0-BC7C-856D-927910EBDACA}"/>
                </a:ext>
              </a:extLst>
            </p:cNvPr>
            <p:cNvGrpSpPr/>
            <p:nvPr/>
          </p:nvGrpSpPr>
          <p:grpSpPr>
            <a:xfrm flipV="1">
              <a:off x="3582802" y="3861459"/>
              <a:ext cx="2348819" cy="796847"/>
              <a:chOff x="5651178" y="3017520"/>
              <a:chExt cx="2348819" cy="533400"/>
            </a:xfrm>
            <a:effectLst>
              <a:glow rad="127000">
                <a:schemeClr val="accent1">
                  <a:lumMod val="60000"/>
                  <a:lumOff val="40000"/>
                </a:schemeClr>
              </a:glow>
            </a:effectLst>
          </p:grpSpPr>
          <p:cxnSp>
            <p:nvCxnSpPr>
              <p:cNvPr id="5" name="Conector recto 4">
                <a:extLst>
                  <a:ext uri="{FF2B5EF4-FFF2-40B4-BE49-F238E27FC236}">
                    <a16:creationId xmlns:a16="http://schemas.microsoft.com/office/drawing/2014/main" id="{67F1D7D1-FF1C-87E5-506F-3FE0610F20D4}"/>
                  </a:ext>
                </a:extLst>
              </p:cNvPr>
              <p:cNvCxnSpPr>
                <a:cxnSpLocks/>
              </p:cNvCxnSpPr>
              <p:nvPr/>
            </p:nvCxnSpPr>
            <p:spPr>
              <a:xfrm>
                <a:off x="5651178" y="3550920"/>
                <a:ext cx="1161102" cy="0"/>
              </a:xfrm>
              <a:prstGeom prst="line">
                <a:avLst/>
              </a:prstGeom>
              <a:ln w="28575">
                <a:solidFill>
                  <a:schemeClr val="bg1"/>
                </a:solidFill>
                <a:headEnd type="oval"/>
              </a:ln>
            </p:spPr>
            <p:style>
              <a:lnRef idx="1">
                <a:schemeClr val="accent2"/>
              </a:lnRef>
              <a:fillRef idx="0">
                <a:schemeClr val="accent2"/>
              </a:fillRef>
              <a:effectRef idx="0">
                <a:schemeClr val="accent2"/>
              </a:effectRef>
              <a:fontRef idx="minor">
                <a:schemeClr val="tx1"/>
              </a:fontRef>
            </p:style>
          </p:cxnSp>
          <p:cxnSp>
            <p:nvCxnSpPr>
              <p:cNvPr id="28" name="Conector recto 27">
                <a:extLst>
                  <a:ext uri="{FF2B5EF4-FFF2-40B4-BE49-F238E27FC236}">
                    <a16:creationId xmlns:a16="http://schemas.microsoft.com/office/drawing/2014/main" id="{CB598100-596A-DD1D-432D-7BF540FD925D}"/>
                  </a:ext>
                </a:extLst>
              </p:cNvPr>
              <p:cNvCxnSpPr>
                <a:cxnSpLocks/>
              </p:cNvCxnSpPr>
              <p:nvPr/>
            </p:nvCxnSpPr>
            <p:spPr>
              <a:xfrm flipV="1">
                <a:off x="6812280" y="3017520"/>
                <a:ext cx="259080" cy="533400"/>
              </a:xfrm>
              <a:prstGeom prst="line">
                <a:avLst/>
              </a:prstGeom>
              <a:ln w="28575">
                <a:solidFill>
                  <a:schemeClr val="bg1"/>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29" name="Conector recto 28">
                <a:extLst>
                  <a:ext uri="{FF2B5EF4-FFF2-40B4-BE49-F238E27FC236}">
                    <a16:creationId xmlns:a16="http://schemas.microsoft.com/office/drawing/2014/main" id="{BCC85A74-2DB3-CD7A-C6EE-D8AB8DAA2644}"/>
                  </a:ext>
                </a:extLst>
              </p:cNvPr>
              <p:cNvCxnSpPr>
                <a:cxnSpLocks/>
              </p:cNvCxnSpPr>
              <p:nvPr/>
            </p:nvCxnSpPr>
            <p:spPr>
              <a:xfrm>
                <a:off x="7071360" y="3017520"/>
                <a:ext cx="928637" cy="0"/>
              </a:xfrm>
              <a:prstGeom prst="line">
                <a:avLst/>
              </a:prstGeom>
              <a:ln w="28575">
                <a:solidFill>
                  <a:schemeClr val="bg1"/>
                </a:solidFill>
                <a:tailEnd type="oval"/>
              </a:ln>
            </p:spPr>
            <p:style>
              <a:lnRef idx="1">
                <a:schemeClr val="accent2"/>
              </a:lnRef>
              <a:fillRef idx="0">
                <a:schemeClr val="accent2"/>
              </a:fillRef>
              <a:effectRef idx="0">
                <a:schemeClr val="accent2"/>
              </a:effectRef>
              <a:fontRef idx="minor">
                <a:schemeClr val="tx1"/>
              </a:fontRef>
            </p:style>
          </p:cxnSp>
        </p:grpSp>
      </p:grpSp>
      <p:grpSp>
        <p:nvGrpSpPr>
          <p:cNvPr id="12" name="Grupo 11">
            <a:extLst>
              <a:ext uri="{FF2B5EF4-FFF2-40B4-BE49-F238E27FC236}">
                <a16:creationId xmlns:a16="http://schemas.microsoft.com/office/drawing/2014/main" id="{0E8079A5-029C-B747-7AAC-50C769ED8B44}"/>
              </a:ext>
            </a:extLst>
          </p:cNvPr>
          <p:cNvGrpSpPr/>
          <p:nvPr/>
        </p:nvGrpSpPr>
        <p:grpSpPr>
          <a:xfrm>
            <a:off x="3841460" y="1442001"/>
            <a:ext cx="1645921" cy="1529831"/>
            <a:chOff x="5037421" y="1082451"/>
            <a:chExt cx="1645921" cy="1529831"/>
          </a:xfrm>
        </p:grpSpPr>
        <p:grpSp>
          <p:nvGrpSpPr>
            <p:cNvPr id="15" name="Grupo 14">
              <a:extLst>
                <a:ext uri="{FF2B5EF4-FFF2-40B4-BE49-F238E27FC236}">
                  <a16:creationId xmlns:a16="http://schemas.microsoft.com/office/drawing/2014/main" id="{973DBB14-65D7-BC6A-2530-31F7B7F02396}"/>
                </a:ext>
              </a:extLst>
            </p:cNvPr>
            <p:cNvGrpSpPr/>
            <p:nvPr/>
          </p:nvGrpSpPr>
          <p:grpSpPr>
            <a:xfrm>
              <a:off x="5037422" y="1082451"/>
              <a:ext cx="1645920" cy="762468"/>
              <a:chOff x="6096000" y="3017520"/>
              <a:chExt cx="1645920" cy="533400"/>
            </a:xfrm>
            <a:effectLst>
              <a:glow rad="228600">
                <a:srgbClr val="8A14EC"/>
              </a:glow>
            </a:effectLst>
          </p:grpSpPr>
          <p:cxnSp>
            <p:nvCxnSpPr>
              <p:cNvPr id="16" name="Conector recto 15">
                <a:extLst>
                  <a:ext uri="{FF2B5EF4-FFF2-40B4-BE49-F238E27FC236}">
                    <a16:creationId xmlns:a16="http://schemas.microsoft.com/office/drawing/2014/main" id="{2A22A933-1640-11CA-4331-31E7D1010D0B}"/>
                  </a:ext>
                </a:extLst>
              </p:cNvPr>
              <p:cNvCxnSpPr>
                <a:cxnSpLocks/>
              </p:cNvCxnSpPr>
              <p:nvPr/>
            </p:nvCxnSpPr>
            <p:spPr>
              <a:xfrm>
                <a:off x="6096000" y="3550920"/>
                <a:ext cx="716280" cy="0"/>
              </a:xfrm>
              <a:prstGeom prst="line">
                <a:avLst/>
              </a:prstGeom>
              <a:ln w="28575">
                <a:solidFill>
                  <a:srgbClr val="E10DFF"/>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17" name="Conector recto 16">
                <a:extLst>
                  <a:ext uri="{FF2B5EF4-FFF2-40B4-BE49-F238E27FC236}">
                    <a16:creationId xmlns:a16="http://schemas.microsoft.com/office/drawing/2014/main" id="{F5A5B847-5FCE-4082-83B6-DFD34DFD7C3D}"/>
                  </a:ext>
                </a:extLst>
              </p:cNvPr>
              <p:cNvCxnSpPr>
                <a:cxnSpLocks/>
              </p:cNvCxnSpPr>
              <p:nvPr/>
            </p:nvCxnSpPr>
            <p:spPr>
              <a:xfrm flipV="1">
                <a:off x="6812280" y="3017520"/>
                <a:ext cx="259080" cy="533400"/>
              </a:xfrm>
              <a:prstGeom prst="line">
                <a:avLst/>
              </a:prstGeom>
              <a:ln w="28575">
                <a:solidFill>
                  <a:srgbClr val="E10DFF"/>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18" name="Conector recto 17">
                <a:extLst>
                  <a:ext uri="{FF2B5EF4-FFF2-40B4-BE49-F238E27FC236}">
                    <a16:creationId xmlns:a16="http://schemas.microsoft.com/office/drawing/2014/main" id="{911699F8-65B8-D502-3474-C6500CA6418C}"/>
                  </a:ext>
                </a:extLst>
              </p:cNvPr>
              <p:cNvCxnSpPr>
                <a:cxnSpLocks/>
              </p:cNvCxnSpPr>
              <p:nvPr/>
            </p:nvCxnSpPr>
            <p:spPr>
              <a:xfrm>
                <a:off x="7071360" y="3017520"/>
                <a:ext cx="670560" cy="0"/>
              </a:xfrm>
              <a:prstGeom prst="line">
                <a:avLst/>
              </a:prstGeom>
              <a:ln w="28575">
                <a:solidFill>
                  <a:srgbClr val="E10DFF"/>
                </a:solidFill>
                <a:headEnd type="oval"/>
                <a:tailEnd type="oval"/>
              </a:ln>
            </p:spPr>
            <p:style>
              <a:lnRef idx="1">
                <a:schemeClr val="accent2"/>
              </a:lnRef>
              <a:fillRef idx="0">
                <a:schemeClr val="accent2"/>
              </a:fillRef>
              <a:effectRef idx="0">
                <a:schemeClr val="accent2"/>
              </a:effectRef>
              <a:fontRef idx="minor">
                <a:schemeClr val="tx1"/>
              </a:fontRef>
            </p:style>
          </p:cxnSp>
        </p:grpSp>
        <p:grpSp>
          <p:nvGrpSpPr>
            <p:cNvPr id="34" name="Grupo 33">
              <a:extLst>
                <a:ext uri="{FF2B5EF4-FFF2-40B4-BE49-F238E27FC236}">
                  <a16:creationId xmlns:a16="http://schemas.microsoft.com/office/drawing/2014/main" id="{D49C0855-9A8D-625C-3E91-00E7921C6727}"/>
                </a:ext>
              </a:extLst>
            </p:cNvPr>
            <p:cNvGrpSpPr/>
            <p:nvPr/>
          </p:nvGrpSpPr>
          <p:grpSpPr>
            <a:xfrm flipV="1">
              <a:off x="5106573" y="1849814"/>
              <a:ext cx="1576767" cy="762468"/>
              <a:chOff x="6096000" y="3017520"/>
              <a:chExt cx="1598975" cy="533400"/>
            </a:xfrm>
            <a:effectLst>
              <a:glow rad="228600">
                <a:srgbClr val="8A14EC"/>
              </a:glow>
            </a:effectLst>
          </p:grpSpPr>
          <p:cxnSp>
            <p:nvCxnSpPr>
              <p:cNvPr id="35" name="Conector recto 34">
                <a:extLst>
                  <a:ext uri="{FF2B5EF4-FFF2-40B4-BE49-F238E27FC236}">
                    <a16:creationId xmlns:a16="http://schemas.microsoft.com/office/drawing/2014/main" id="{CF1E06CF-4325-7970-FA93-EE3031A36D99}"/>
                  </a:ext>
                </a:extLst>
              </p:cNvPr>
              <p:cNvCxnSpPr>
                <a:cxnSpLocks/>
              </p:cNvCxnSpPr>
              <p:nvPr/>
            </p:nvCxnSpPr>
            <p:spPr>
              <a:xfrm>
                <a:off x="6096000" y="3550920"/>
                <a:ext cx="716280" cy="0"/>
              </a:xfrm>
              <a:prstGeom prst="line">
                <a:avLst/>
              </a:prstGeom>
              <a:ln w="28575">
                <a:solidFill>
                  <a:srgbClr val="E10DFF"/>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36" name="Conector recto 35">
                <a:extLst>
                  <a:ext uri="{FF2B5EF4-FFF2-40B4-BE49-F238E27FC236}">
                    <a16:creationId xmlns:a16="http://schemas.microsoft.com/office/drawing/2014/main" id="{E0C00F78-EB3B-AC5C-6AF5-5015D483DD61}"/>
                  </a:ext>
                </a:extLst>
              </p:cNvPr>
              <p:cNvCxnSpPr>
                <a:cxnSpLocks/>
              </p:cNvCxnSpPr>
              <p:nvPr/>
            </p:nvCxnSpPr>
            <p:spPr>
              <a:xfrm flipV="1">
                <a:off x="6812280" y="3017520"/>
                <a:ext cx="259080" cy="533400"/>
              </a:xfrm>
              <a:prstGeom prst="line">
                <a:avLst/>
              </a:prstGeom>
              <a:ln w="28575">
                <a:solidFill>
                  <a:srgbClr val="E10DFF"/>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37" name="Conector recto 36">
                <a:extLst>
                  <a:ext uri="{FF2B5EF4-FFF2-40B4-BE49-F238E27FC236}">
                    <a16:creationId xmlns:a16="http://schemas.microsoft.com/office/drawing/2014/main" id="{E710F408-BB0C-2937-9A25-8243385992DC}"/>
                  </a:ext>
                </a:extLst>
              </p:cNvPr>
              <p:cNvCxnSpPr>
                <a:cxnSpLocks/>
              </p:cNvCxnSpPr>
              <p:nvPr/>
            </p:nvCxnSpPr>
            <p:spPr>
              <a:xfrm flipV="1">
                <a:off x="7071360" y="3017520"/>
                <a:ext cx="623615" cy="0"/>
              </a:xfrm>
              <a:prstGeom prst="line">
                <a:avLst/>
              </a:prstGeom>
              <a:ln w="28575">
                <a:solidFill>
                  <a:srgbClr val="E10DFF"/>
                </a:solidFill>
                <a:headEnd type="oval"/>
                <a:tailEnd type="oval"/>
              </a:ln>
            </p:spPr>
            <p:style>
              <a:lnRef idx="1">
                <a:schemeClr val="accent2"/>
              </a:lnRef>
              <a:fillRef idx="0">
                <a:schemeClr val="accent2"/>
              </a:fillRef>
              <a:effectRef idx="0">
                <a:schemeClr val="accent2"/>
              </a:effectRef>
              <a:fontRef idx="minor">
                <a:schemeClr val="tx1"/>
              </a:fontRef>
            </p:style>
          </p:cxnSp>
        </p:grpSp>
        <p:grpSp>
          <p:nvGrpSpPr>
            <p:cNvPr id="42" name="Grupo 41">
              <a:extLst>
                <a:ext uri="{FF2B5EF4-FFF2-40B4-BE49-F238E27FC236}">
                  <a16:creationId xmlns:a16="http://schemas.microsoft.com/office/drawing/2014/main" id="{A4F09708-BAAB-CF4A-6592-7D3C123F44B6}"/>
                </a:ext>
              </a:extLst>
            </p:cNvPr>
            <p:cNvGrpSpPr/>
            <p:nvPr/>
          </p:nvGrpSpPr>
          <p:grpSpPr>
            <a:xfrm flipV="1">
              <a:off x="5037421" y="1859672"/>
              <a:ext cx="1645919" cy="8374"/>
              <a:chOff x="6096000" y="3550920"/>
              <a:chExt cx="1669101" cy="5858"/>
            </a:xfrm>
            <a:effectLst>
              <a:glow rad="228600">
                <a:srgbClr val="8A14EC"/>
              </a:glow>
            </a:effectLst>
          </p:grpSpPr>
          <p:cxnSp>
            <p:nvCxnSpPr>
              <p:cNvPr id="43" name="Conector recto 42">
                <a:extLst>
                  <a:ext uri="{FF2B5EF4-FFF2-40B4-BE49-F238E27FC236}">
                    <a16:creationId xmlns:a16="http://schemas.microsoft.com/office/drawing/2014/main" id="{510C8779-A73E-9119-4BD9-CC33B4EC0C16}"/>
                  </a:ext>
                </a:extLst>
              </p:cNvPr>
              <p:cNvCxnSpPr>
                <a:cxnSpLocks/>
              </p:cNvCxnSpPr>
              <p:nvPr/>
            </p:nvCxnSpPr>
            <p:spPr>
              <a:xfrm>
                <a:off x="6096000" y="3550920"/>
                <a:ext cx="716280" cy="0"/>
              </a:xfrm>
              <a:prstGeom prst="line">
                <a:avLst/>
              </a:prstGeom>
              <a:ln w="28575">
                <a:solidFill>
                  <a:srgbClr val="E10DFF"/>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44" name="Conector recto 43">
                <a:extLst>
                  <a:ext uri="{FF2B5EF4-FFF2-40B4-BE49-F238E27FC236}">
                    <a16:creationId xmlns:a16="http://schemas.microsoft.com/office/drawing/2014/main" id="{4E481349-84F4-C554-787F-352BBCE3321D}"/>
                  </a:ext>
                </a:extLst>
              </p:cNvPr>
              <p:cNvCxnSpPr>
                <a:cxnSpLocks/>
              </p:cNvCxnSpPr>
              <p:nvPr/>
            </p:nvCxnSpPr>
            <p:spPr>
              <a:xfrm>
                <a:off x="6812280" y="3550920"/>
                <a:ext cx="952821" cy="5858"/>
              </a:xfrm>
              <a:prstGeom prst="line">
                <a:avLst/>
              </a:prstGeom>
              <a:ln w="28575">
                <a:solidFill>
                  <a:srgbClr val="E10DFF"/>
                </a:solidFill>
                <a:headEnd type="oval"/>
                <a:tailEnd type="oval"/>
              </a:ln>
            </p:spPr>
            <p:style>
              <a:lnRef idx="1">
                <a:schemeClr val="accent2"/>
              </a:lnRef>
              <a:fillRef idx="0">
                <a:schemeClr val="accent2"/>
              </a:fillRef>
              <a:effectRef idx="0">
                <a:schemeClr val="accent2"/>
              </a:effectRef>
              <a:fontRef idx="minor">
                <a:schemeClr val="tx1"/>
              </a:fontRef>
            </p:style>
          </p:cxnSp>
        </p:grpSp>
      </p:grpSp>
      <p:sp>
        <p:nvSpPr>
          <p:cNvPr id="54" name="CuadroTexto 53">
            <a:extLst>
              <a:ext uri="{FF2B5EF4-FFF2-40B4-BE49-F238E27FC236}">
                <a16:creationId xmlns:a16="http://schemas.microsoft.com/office/drawing/2014/main" id="{D558D6DB-C294-98D5-9C52-82B0793B3A8A}"/>
              </a:ext>
            </a:extLst>
          </p:cNvPr>
          <p:cNvSpPr txBox="1"/>
          <p:nvPr/>
        </p:nvSpPr>
        <p:spPr>
          <a:xfrm>
            <a:off x="5523153" y="1992635"/>
            <a:ext cx="5844600" cy="461665"/>
          </a:xfrm>
          <a:prstGeom prst="rect">
            <a:avLst/>
          </a:prstGeom>
          <a:noFill/>
        </p:spPr>
        <p:txBody>
          <a:bodyPr wrap="square" rtlCol="0">
            <a:spAutoFit/>
          </a:bodyPr>
          <a:lstStyle/>
          <a:p>
            <a:r>
              <a:rPr lang="es-CO" sz="2400" dirty="0">
                <a:solidFill>
                  <a:srgbClr val="F03CED"/>
                </a:solidFill>
                <a:latin typeface="Raleway Black" pitchFamily="2" charset="0"/>
                <a:ea typeface="Open Sans SemiBold" panose="020B0706030804020204" pitchFamily="34" charset="0"/>
                <a:cs typeface="Open Sans SemiBold" panose="020B0706030804020204" pitchFamily="34" charset="0"/>
              </a:rPr>
              <a:t>CONCLUSIONES</a:t>
            </a:r>
            <a:endParaRPr lang="en-US" sz="2400" dirty="0">
              <a:solidFill>
                <a:srgbClr val="F03CED"/>
              </a:solidFill>
              <a:latin typeface="Raleway Black" pitchFamily="2" charset="0"/>
              <a:ea typeface="Open Sans SemiBold" panose="020B0706030804020204" pitchFamily="34" charset="0"/>
              <a:cs typeface="Open Sans SemiBold" panose="020B0706030804020204" pitchFamily="34" charset="0"/>
            </a:endParaRPr>
          </a:p>
        </p:txBody>
      </p:sp>
      <p:sp>
        <p:nvSpPr>
          <p:cNvPr id="55" name="CuadroTexto 54">
            <a:extLst>
              <a:ext uri="{FF2B5EF4-FFF2-40B4-BE49-F238E27FC236}">
                <a16:creationId xmlns:a16="http://schemas.microsoft.com/office/drawing/2014/main" id="{C9166523-DFBE-47A4-CAFF-81ABF8C30B23}"/>
              </a:ext>
            </a:extLst>
          </p:cNvPr>
          <p:cNvSpPr txBox="1"/>
          <p:nvPr/>
        </p:nvSpPr>
        <p:spPr>
          <a:xfrm>
            <a:off x="5523152" y="1217374"/>
            <a:ext cx="5543417" cy="461665"/>
          </a:xfrm>
          <a:prstGeom prst="rect">
            <a:avLst/>
          </a:prstGeom>
          <a:noFill/>
        </p:spPr>
        <p:txBody>
          <a:bodyPr wrap="square" rtlCol="0">
            <a:spAutoFit/>
          </a:bodyPr>
          <a:lstStyle/>
          <a:p>
            <a:r>
              <a:rPr lang="es-CO" sz="2400" dirty="0">
                <a:solidFill>
                  <a:srgbClr val="F03CED"/>
                </a:solidFill>
                <a:latin typeface="Raleway Black" pitchFamily="2" charset="0"/>
                <a:ea typeface="Open Sans SemiBold" panose="020B0706030804020204" pitchFamily="34" charset="0"/>
                <a:cs typeface="Open Sans SemiBold" panose="020B0706030804020204" pitchFamily="34" charset="0"/>
              </a:rPr>
              <a:t>COSTOS</a:t>
            </a:r>
            <a:endParaRPr lang="en-US" sz="2400" dirty="0">
              <a:solidFill>
                <a:srgbClr val="F03CED"/>
              </a:solidFill>
              <a:latin typeface="Raleway Black" pitchFamily="2" charset="0"/>
              <a:ea typeface="Open Sans SemiBold" panose="020B0706030804020204" pitchFamily="34" charset="0"/>
              <a:cs typeface="Open Sans SemiBold" panose="020B0706030804020204" pitchFamily="34" charset="0"/>
            </a:endParaRPr>
          </a:p>
        </p:txBody>
      </p:sp>
      <p:sp>
        <p:nvSpPr>
          <p:cNvPr id="56" name="CuadroTexto 55">
            <a:extLst>
              <a:ext uri="{FF2B5EF4-FFF2-40B4-BE49-F238E27FC236}">
                <a16:creationId xmlns:a16="http://schemas.microsoft.com/office/drawing/2014/main" id="{745BA5FF-9B94-D2BB-2E9D-3098C933EEE4}"/>
              </a:ext>
            </a:extLst>
          </p:cNvPr>
          <p:cNvSpPr txBox="1"/>
          <p:nvPr/>
        </p:nvSpPr>
        <p:spPr>
          <a:xfrm>
            <a:off x="5103105" y="3527313"/>
            <a:ext cx="4887877" cy="461665"/>
          </a:xfrm>
          <a:prstGeom prst="rect">
            <a:avLst/>
          </a:prstGeom>
          <a:noFill/>
        </p:spPr>
        <p:txBody>
          <a:bodyPr wrap="none" rtlCol="0">
            <a:spAutoFit/>
          </a:bodyPr>
          <a:lstStyle/>
          <a:p>
            <a:r>
              <a:rPr lang="es-CO" sz="2400" dirty="0">
                <a:solidFill>
                  <a:schemeClr val="tx2">
                    <a:lumMod val="40000"/>
                    <a:lumOff val="60000"/>
                  </a:schemeClr>
                </a:solidFill>
                <a:latin typeface="Raleway Black" pitchFamily="2" charset="0"/>
                <a:ea typeface="Open Sans SemiBold" panose="020B0706030804020204" pitchFamily="34" charset="0"/>
                <a:cs typeface="Open Sans SemiBold" panose="020B0706030804020204" pitchFamily="34" charset="0"/>
              </a:rPr>
              <a:t>REFERENCIAS BIBLIOGRÁFICAS</a:t>
            </a:r>
            <a:endParaRPr lang="en-US" sz="2400" dirty="0">
              <a:solidFill>
                <a:schemeClr val="tx2">
                  <a:lumMod val="40000"/>
                  <a:lumOff val="60000"/>
                </a:schemeClr>
              </a:solidFill>
              <a:latin typeface="Raleway Black" pitchFamily="2" charset="0"/>
              <a:ea typeface="Open Sans SemiBold" panose="020B0706030804020204" pitchFamily="34" charset="0"/>
              <a:cs typeface="Open Sans SemiBold" panose="020B0706030804020204" pitchFamily="34" charset="0"/>
            </a:endParaRPr>
          </a:p>
        </p:txBody>
      </p:sp>
      <p:sp>
        <p:nvSpPr>
          <p:cNvPr id="47" name="CuadroTexto 46">
            <a:extLst>
              <a:ext uri="{FF2B5EF4-FFF2-40B4-BE49-F238E27FC236}">
                <a16:creationId xmlns:a16="http://schemas.microsoft.com/office/drawing/2014/main" id="{127F7700-1E40-B933-0809-8E0EAE54EB68}"/>
              </a:ext>
            </a:extLst>
          </p:cNvPr>
          <p:cNvSpPr txBox="1"/>
          <p:nvPr/>
        </p:nvSpPr>
        <p:spPr>
          <a:xfrm>
            <a:off x="5130130" y="4984741"/>
            <a:ext cx="1087157" cy="461665"/>
          </a:xfrm>
          <a:prstGeom prst="rect">
            <a:avLst/>
          </a:prstGeom>
          <a:noFill/>
        </p:spPr>
        <p:txBody>
          <a:bodyPr wrap="none" rtlCol="0">
            <a:spAutoFit/>
          </a:bodyPr>
          <a:lstStyle/>
          <a:p>
            <a:r>
              <a:rPr lang="es-CO" sz="2400" dirty="0">
                <a:solidFill>
                  <a:schemeClr val="tx2">
                    <a:lumMod val="40000"/>
                    <a:lumOff val="60000"/>
                  </a:schemeClr>
                </a:solidFill>
                <a:latin typeface="Raleway Black" pitchFamily="2" charset="0"/>
                <a:ea typeface="Open Sans SemiBold" panose="020B0706030804020204" pitchFamily="34" charset="0"/>
                <a:cs typeface="Open Sans SemiBold" panose="020B0706030804020204" pitchFamily="34" charset="0"/>
              </a:rPr>
              <a:t>DEMO</a:t>
            </a:r>
            <a:endParaRPr lang="en-US" sz="2400" dirty="0">
              <a:solidFill>
                <a:schemeClr val="tx2">
                  <a:lumMod val="40000"/>
                  <a:lumOff val="60000"/>
                </a:schemeClr>
              </a:solidFill>
              <a:latin typeface="Raleway Black" pitchFamily="2" charset="0"/>
              <a:ea typeface="Open Sans SemiBold" panose="020B0706030804020204" pitchFamily="34" charset="0"/>
              <a:cs typeface="Open Sans SemiBold" panose="020B0706030804020204" pitchFamily="34" charset="0"/>
            </a:endParaRPr>
          </a:p>
        </p:txBody>
      </p:sp>
      <p:grpSp>
        <p:nvGrpSpPr>
          <p:cNvPr id="6" name="Grupo 5">
            <a:extLst>
              <a:ext uri="{FF2B5EF4-FFF2-40B4-BE49-F238E27FC236}">
                <a16:creationId xmlns:a16="http://schemas.microsoft.com/office/drawing/2014/main" id="{D012F70C-BA36-97ED-F524-D43F077B034B}"/>
              </a:ext>
            </a:extLst>
          </p:cNvPr>
          <p:cNvGrpSpPr/>
          <p:nvPr/>
        </p:nvGrpSpPr>
        <p:grpSpPr>
          <a:xfrm flipV="1">
            <a:off x="2521731" y="4486860"/>
            <a:ext cx="2142690" cy="21"/>
            <a:chOff x="5651178" y="3550854"/>
            <a:chExt cx="2142690" cy="20"/>
          </a:xfrm>
          <a:effectLst>
            <a:glow rad="127000">
              <a:schemeClr val="accent1">
                <a:lumMod val="60000"/>
                <a:lumOff val="40000"/>
              </a:schemeClr>
            </a:glow>
          </a:effectLst>
        </p:grpSpPr>
        <p:cxnSp>
          <p:nvCxnSpPr>
            <p:cNvPr id="9" name="Conector recto 8">
              <a:extLst>
                <a:ext uri="{FF2B5EF4-FFF2-40B4-BE49-F238E27FC236}">
                  <a16:creationId xmlns:a16="http://schemas.microsoft.com/office/drawing/2014/main" id="{75A4A1B9-E1C0-538D-8657-EFC735D47C60}"/>
                </a:ext>
              </a:extLst>
            </p:cNvPr>
            <p:cNvCxnSpPr>
              <a:cxnSpLocks/>
            </p:cNvCxnSpPr>
            <p:nvPr/>
          </p:nvCxnSpPr>
          <p:spPr>
            <a:xfrm>
              <a:off x="5651178" y="3550854"/>
              <a:ext cx="1161102" cy="0"/>
            </a:xfrm>
            <a:prstGeom prst="line">
              <a:avLst/>
            </a:prstGeom>
            <a:ln w="28575">
              <a:solidFill>
                <a:schemeClr val="bg1"/>
              </a:solidFill>
              <a:headEnd type="oval"/>
            </a:ln>
          </p:spPr>
          <p:style>
            <a:lnRef idx="1">
              <a:schemeClr val="accent2"/>
            </a:lnRef>
            <a:fillRef idx="0">
              <a:schemeClr val="accent2"/>
            </a:fillRef>
            <a:effectRef idx="0">
              <a:schemeClr val="accent2"/>
            </a:effectRef>
            <a:fontRef idx="minor">
              <a:schemeClr val="tx1"/>
            </a:fontRef>
          </p:style>
        </p:cxnSp>
        <p:cxnSp>
          <p:nvCxnSpPr>
            <p:cNvPr id="10" name="Conector recto 9">
              <a:extLst>
                <a:ext uri="{FF2B5EF4-FFF2-40B4-BE49-F238E27FC236}">
                  <a16:creationId xmlns:a16="http://schemas.microsoft.com/office/drawing/2014/main" id="{A4520C4B-28C5-9262-CE91-8B76A9B247AD}"/>
                </a:ext>
              </a:extLst>
            </p:cNvPr>
            <p:cNvCxnSpPr>
              <a:cxnSpLocks/>
            </p:cNvCxnSpPr>
            <p:nvPr/>
          </p:nvCxnSpPr>
          <p:spPr>
            <a:xfrm flipV="1">
              <a:off x="6812280" y="3550874"/>
              <a:ext cx="981588" cy="0"/>
            </a:xfrm>
            <a:prstGeom prst="line">
              <a:avLst/>
            </a:prstGeom>
            <a:ln w="28575">
              <a:solidFill>
                <a:schemeClr val="bg1"/>
              </a:solidFill>
              <a:headEnd type="oval"/>
              <a:tailEnd type="oval"/>
            </a:ln>
          </p:spPr>
          <p:style>
            <a:lnRef idx="1">
              <a:schemeClr val="accent2"/>
            </a:lnRef>
            <a:fillRef idx="0">
              <a:schemeClr val="accent2"/>
            </a:fillRef>
            <a:effectRef idx="0">
              <a:schemeClr val="accent2"/>
            </a:effectRef>
            <a:fontRef idx="minor">
              <a:schemeClr val="tx1"/>
            </a:fontRef>
          </p:style>
        </p:cxnSp>
      </p:grpSp>
      <p:sp>
        <p:nvSpPr>
          <p:cNvPr id="24" name="CuadroTexto 23">
            <a:extLst>
              <a:ext uri="{FF2B5EF4-FFF2-40B4-BE49-F238E27FC236}">
                <a16:creationId xmlns:a16="http://schemas.microsoft.com/office/drawing/2014/main" id="{E63DCA5A-D0AA-E976-465C-6224EB16C12D}"/>
              </a:ext>
            </a:extLst>
          </p:cNvPr>
          <p:cNvSpPr txBox="1"/>
          <p:nvPr/>
        </p:nvSpPr>
        <p:spPr>
          <a:xfrm>
            <a:off x="5103105" y="4256027"/>
            <a:ext cx="1433406" cy="461665"/>
          </a:xfrm>
          <a:prstGeom prst="rect">
            <a:avLst/>
          </a:prstGeom>
          <a:noFill/>
        </p:spPr>
        <p:txBody>
          <a:bodyPr wrap="none" rtlCol="0">
            <a:spAutoFit/>
          </a:bodyPr>
          <a:lstStyle/>
          <a:p>
            <a:r>
              <a:rPr lang="es-CO" sz="2400" dirty="0">
                <a:solidFill>
                  <a:schemeClr val="tx2">
                    <a:lumMod val="40000"/>
                    <a:lumOff val="60000"/>
                  </a:schemeClr>
                </a:solidFill>
                <a:latin typeface="Raleway Black" pitchFamily="2" charset="0"/>
                <a:ea typeface="Open Sans SemiBold" panose="020B0706030804020204" pitchFamily="34" charset="0"/>
                <a:cs typeface="Open Sans SemiBold" panose="020B0706030804020204" pitchFamily="34" charset="0"/>
              </a:rPr>
              <a:t>ANEXOS</a:t>
            </a:r>
            <a:endParaRPr lang="en-US" sz="2400" dirty="0">
              <a:solidFill>
                <a:schemeClr val="tx2">
                  <a:lumMod val="40000"/>
                  <a:lumOff val="60000"/>
                </a:schemeClr>
              </a:solidFill>
              <a:latin typeface="Raleway Black" pitchFamily="2" charset="0"/>
              <a:ea typeface="Open Sans SemiBold" panose="020B0706030804020204" pitchFamily="34" charset="0"/>
              <a:cs typeface="Open Sans SemiBold" panose="020B0706030804020204" pitchFamily="34" charset="0"/>
            </a:endParaRPr>
          </a:p>
        </p:txBody>
      </p:sp>
    </p:spTree>
    <p:extLst>
      <p:ext uri="{BB962C8B-B14F-4D97-AF65-F5344CB8AC3E}">
        <p14:creationId xmlns:p14="http://schemas.microsoft.com/office/powerpoint/2010/main" val="22660028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CuadroTexto 26">
            <a:extLst>
              <a:ext uri="{FF2B5EF4-FFF2-40B4-BE49-F238E27FC236}">
                <a16:creationId xmlns:a16="http://schemas.microsoft.com/office/drawing/2014/main" id="{87B13D7A-39B9-23F1-8BBE-7195185A6185}"/>
              </a:ext>
            </a:extLst>
          </p:cNvPr>
          <p:cNvSpPr txBox="1"/>
          <p:nvPr/>
        </p:nvSpPr>
        <p:spPr>
          <a:xfrm>
            <a:off x="3108643" y="343050"/>
            <a:ext cx="5974713" cy="523220"/>
          </a:xfrm>
          <a:prstGeom prst="rect">
            <a:avLst/>
          </a:prstGeom>
          <a:noFill/>
        </p:spPr>
        <p:txBody>
          <a:bodyPr wrap="none" rtlCol="0">
            <a:spAutoFit/>
          </a:bodyPr>
          <a:lstStyle/>
          <a:p>
            <a:r>
              <a:rPr lang="es-CO" sz="2800" dirty="0">
                <a:solidFill>
                  <a:srgbClr val="EB9734"/>
                </a:solidFill>
                <a:latin typeface="Raleway Black" pitchFamily="2" charset="0"/>
              </a:rPr>
              <a:t>MARCO TEÓRICO DEL CONTEXTO</a:t>
            </a:r>
            <a:endParaRPr lang="en-US" sz="2800" dirty="0">
              <a:solidFill>
                <a:srgbClr val="EB9734"/>
              </a:solidFill>
              <a:latin typeface="Raleway Black" pitchFamily="2" charset="0"/>
            </a:endParaRPr>
          </a:p>
        </p:txBody>
      </p:sp>
      <p:pic>
        <p:nvPicPr>
          <p:cNvPr id="19" name="Imagen 18">
            <a:extLst>
              <a:ext uri="{FF2B5EF4-FFF2-40B4-BE49-F238E27FC236}">
                <a16:creationId xmlns:a16="http://schemas.microsoft.com/office/drawing/2014/main" id="{9CFCF00A-BC29-624E-C884-59E3760894F7}"/>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20" name="CuadroTexto 19">
            <a:extLst>
              <a:ext uri="{FF2B5EF4-FFF2-40B4-BE49-F238E27FC236}">
                <a16:creationId xmlns:a16="http://schemas.microsoft.com/office/drawing/2014/main" id="{862420DE-757B-6285-AF97-EA1907B94B71}"/>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 name="Marco 1">
            <a:extLst>
              <a:ext uri="{FF2B5EF4-FFF2-40B4-BE49-F238E27FC236}">
                <a16:creationId xmlns:a16="http://schemas.microsoft.com/office/drawing/2014/main" id="{5D4D7C5F-06D1-62DB-9343-B07E1EA05D99}"/>
              </a:ext>
            </a:extLst>
          </p:cNvPr>
          <p:cNvSpPr/>
          <p:nvPr/>
        </p:nvSpPr>
        <p:spPr>
          <a:xfrm rot="8561659">
            <a:off x="10155834" y="5811445"/>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Marco 2">
            <a:extLst>
              <a:ext uri="{FF2B5EF4-FFF2-40B4-BE49-F238E27FC236}">
                <a16:creationId xmlns:a16="http://schemas.microsoft.com/office/drawing/2014/main" id="{0D2211A2-FE16-6804-B97B-18D83D4741E2}"/>
              </a:ext>
            </a:extLst>
          </p:cNvPr>
          <p:cNvSpPr/>
          <p:nvPr/>
        </p:nvSpPr>
        <p:spPr>
          <a:xfrm rot="6213016">
            <a:off x="11092448" y="5149760"/>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Marco 3">
            <a:extLst>
              <a:ext uri="{FF2B5EF4-FFF2-40B4-BE49-F238E27FC236}">
                <a16:creationId xmlns:a16="http://schemas.microsoft.com/office/drawing/2014/main" id="{F3AF34A3-B019-932B-2E4C-56148C89CF02}"/>
              </a:ext>
            </a:extLst>
          </p:cNvPr>
          <p:cNvSpPr/>
          <p:nvPr/>
        </p:nvSpPr>
        <p:spPr>
          <a:xfrm rot="8409895">
            <a:off x="378569" y="6052124"/>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Marco 4">
            <a:extLst>
              <a:ext uri="{FF2B5EF4-FFF2-40B4-BE49-F238E27FC236}">
                <a16:creationId xmlns:a16="http://schemas.microsoft.com/office/drawing/2014/main" id="{200A66D6-3519-314A-51EE-763DF2500C1D}"/>
              </a:ext>
            </a:extLst>
          </p:cNvPr>
          <p:cNvSpPr/>
          <p:nvPr/>
        </p:nvSpPr>
        <p:spPr>
          <a:xfrm rot="1712911">
            <a:off x="10707704" y="285094"/>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Marco 5">
            <a:extLst>
              <a:ext uri="{FF2B5EF4-FFF2-40B4-BE49-F238E27FC236}">
                <a16:creationId xmlns:a16="http://schemas.microsoft.com/office/drawing/2014/main" id="{B8B3D805-BA03-C98E-E01B-D09A4EE7B12A}"/>
              </a:ext>
            </a:extLst>
          </p:cNvPr>
          <p:cNvSpPr/>
          <p:nvPr/>
        </p:nvSpPr>
        <p:spPr>
          <a:xfrm rot="10646673">
            <a:off x="-649431" y="5149761"/>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Marco 6">
            <a:extLst>
              <a:ext uri="{FF2B5EF4-FFF2-40B4-BE49-F238E27FC236}">
                <a16:creationId xmlns:a16="http://schemas.microsoft.com/office/drawing/2014/main" id="{3393C719-FE86-45DB-8220-B3DF1F0574E4}"/>
              </a:ext>
            </a:extLst>
          </p:cNvPr>
          <p:cNvSpPr/>
          <p:nvPr/>
        </p:nvSpPr>
        <p:spPr>
          <a:xfrm rot="14378614">
            <a:off x="-285601" y="1177230"/>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CuadroTexto 7">
            <a:extLst>
              <a:ext uri="{FF2B5EF4-FFF2-40B4-BE49-F238E27FC236}">
                <a16:creationId xmlns:a16="http://schemas.microsoft.com/office/drawing/2014/main" id="{3D51A1F3-73C9-7ECD-46E1-BD91127E285F}"/>
              </a:ext>
            </a:extLst>
          </p:cNvPr>
          <p:cNvSpPr txBox="1"/>
          <p:nvPr/>
        </p:nvSpPr>
        <p:spPr>
          <a:xfrm>
            <a:off x="847307" y="883075"/>
            <a:ext cx="5623655" cy="461665"/>
          </a:xfrm>
          <a:prstGeom prst="rect">
            <a:avLst/>
          </a:prstGeom>
          <a:noFill/>
        </p:spPr>
        <p:txBody>
          <a:bodyPr wrap="none" rtlCol="0">
            <a:spAutoFit/>
          </a:bodyPr>
          <a:lstStyle/>
          <a:p>
            <a:pPr algn="just"/>
            <a:r>
              <a:rPr lang="es-MX" sz="2400" dirty="0">
                <a:solidFill>
                  <a:srgbClr val="EB9734"/>
                </a:solidFill>
                <a:latin typeface="Raleway Black" pitchFamily="2" charset="0"/>
                <a:ea typeface="Open Sans SemiBold" panose="020B0706030804020204" pitchFamily="34" charset="0"/>
                <a:cs typeface="Open Sans SemiBold" panose="020B0706030804020204" pitchFamily="34" charset="0"/>
              </a:rPr>
              <a:t>Codificación y el bloque atencional </a:t>
            </a:r>
          </a:p>
        </p:txBody>
      </p:sp>
      <p:sp>
        <p:nvSpPr>
          <p:cNvPr id="9" name="CuadroTexto 8">
            <a:extLst>
              <a:ext uri="{FF2B5EF4-FFF2-40B4-BE49-F238E27FC236}">
                <a16:creationId xmlns:a16="http://schemas.microsoft.com/office/drawing/2014/main" id="{FE758036-6642-41CF-BF8E-F4EE9CD303AD}"/>
              </a:ext>
            </a:extLst>
          </p:cNvPr>
          <p:cNvSpPr txBox="1"/>
          <p:nvPr/>
        </p:nvSpPr>
        <p:spPr>
          <a:xfrm>
            <a:off x="834865" y="1376660"/>
            <a:ext cx="10329135" cy="2031325"/>
          </a:xfrm>
          <a:prstGeom prst="rect">
            <a:avLst/>
          </a:prstGeom>
          <a:noFill/>
        </p:spPr>
        <p:txBody>
          <a:bodyPr wrap="square" rtlCol="0">
            <a:spAutoFit/>
          </a:bodyPr>
          <a:lstStyle/>
          <a:p>
            <a:pPr algn="just"/>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Veamos en detalle el bloque atencional, que es tal vez el más importante de toda la red, pues se encarga de analizar la totalidad de la secuencia de entrada (recordemos que la red la procesa de manera simultánea) y de encontrar relaciones entre varias palabras de esta secuencia. Por ejemplo, si el texto de entrada es “I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love</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Italian</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food</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podemos ver que hay al menos dos posibles asociaciones entre palabras: el verbo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love</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y el sujeto (“I”) y el sustantivo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food</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asociado al adjetivo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Italian</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Pero además entre estas dos frases (I Love e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Italian</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Food</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también hay una asociación:</a:t>
            </a:r>
          </a:p>
        </p:txBody>
      </p:sp>
      <p:pic>
        <p:nvPicPr>
          <p:cNvPr id="10" name="Imagen 9">
            <a:extLst>
              <a:ext uri="{FF2B5EF4-FFF2-40B4-BE49-F238E27FC236}">
                <a16:creationId xmlns:a16="http://schemas.microsoft.com/office/drawing/2014/main" id="{ABBE51D9-FA0A-EDEC-271D-2CB9E88CB66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127132" y="3918375"/>
            <a:ext cx="3937734" cy="1704098"/>
          </a:xfrm>
          <a:prstGeom prst="rect">
            <a:avLst/>
          </a:prstGeom>
          <a:noFill/>
          <a:ln>
            <a:noFill/>
          </a:ln>
        </p:spPr>
      </p:pic>
    </p:spTree>
    <p:extLst>
      <p:ext uri="{BB962C8B-B14F-4D97-AF65-F5344CB8AC3E}">
        <p14:creationId xmlns:p14="http://schemas.microsoft.com/office/powerpoint/2010/main" val="400789226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CuadroTexto 26">
            <a:extLst>
              <a:ext uri="{FF2B5EF4-FFF2-40B4-BE49-F238E27FC236}">
                <a16:creationId xmlns:a16="http://schemas.microsoft.com/office/drawing/2014/main" id="{87B13D7A-39B9-23F1-8BBE-7195185A6185}"/>
              </a:ext>
            </a:extLst>
          </p:cNvPr>
          <p:cNvSpPr txBox="1"/>
          <p:nvPr/>
        </p:nvSpPr>
        <p:spPr>
          <a:xfrm>
            <a:off x="3108643" y="343050"/>
            <a:ext cx="5974713" cy="523220"/>
          </a:xfrm>
          <a:prstGeom prst="rect">
            <a:avLst/>
          </a:prstGeom>
          <a:noFill/>
        </p:spPr>
        <p:txBody>
          <a:bodyPr wrap="none" rtlCol="0">
            <a:spAutoFit/>
          </a:bodyPr>
          <a:lstStyle/>
          <a:p>
            <a:r>
              <a:rPr lang="es-CO" sz="2800" dirty="0">
                <a:solidFill>
                  <a:srgbClr val="EB9734"/>
                </a:solidFill>
                <a:latin typeface="Raleway Black" pitchFamily="2" charset="0"/>
              </a:rPr>
              <a:t>MARCO TEÓRICO DEL CONTEXTO</a:t>
            </a:r>
            <a:endParaRPr lang="en-US" sz="2800" dirty="0">
              <a:solidFill>
                <a:srgbClr val="EB9734"/>
              </a:solidFill>
              <a:latin typeface="Raleway Black" pitchFamily="2" charset="0"/>
            </a:endParaRPr>
          </a:p>
        </p:txBody>
      </p:sp>
      <p:pic>
        <p:nvPicPr>
          <p:cNvPr id="19" name="Imagen 18">
            <a:extLst>
              <a:ext uri="{FF2B5EF4-FFF2-40B4-BE49-F238E27FC236}">
                <a16:creationId xmlns:a16="http://schemas.microsoft.com/office/drawing/2014/main" id="{9CFCF00A-BC29-624E-C884-59E3760894F7}"/>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20" name="CuadroTexto 19">
            <a:extLst>
              <a:ext uri="{FF2B5EF4-FFF2-40B4-BE49-F238E27FC236}">
                <a16:creationId xmlns:a16="http://schemas.microsoft.com/office/drawing/2014/main" id="{862420DE-757B-6285-AF97-EA1907B94B71}"/>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 name="Marco 1">
            <a:extLst>
              <a:ext uri="{FF2B5EF4-FFF2-40B4-BE49-F238E27FC236}">
                <a16:creationId xmlns:a16="http://schemas.microsoft.com/office/drawing/2014/main" id="{5D4D7C5F-06D1-62DB-9343-B07E1EA05D99}"/>
              </a:ext>
            </a:extLst>
          </p:cNvPr>
          <p:cNvSpPr/>
          <p:nvPr/>
        </p:nvSpPr>
        <p:spPr>
          <a:xfrm rot="8561659">
            <a:off x="10155834" y="5811445"/>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Marco 2">
            <a:extLst>
              <a:ext uri="{FF2B5EF4-FFF2-40B4-BE49-F238E27FC236}">
                <a16:creationId xmlns:a16="http://schemas.microsoft.com/office/drawing/2014/main" id="{0D2211A2-FE16-6804-B97B-18D83D4741E2}"/>
              </a:ext>
            </a:extLst>
          </p:cNvPr>
          <p:cNvSpPr/>
          <p:nvPr/>
        </p:nvSpPr>
        <p:spPr>
          <a:xfrm rot="6213016">
            <a:off x="11092448" y="5149760"/>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Marco 3">
            <a:extLst>
              <a:ext uri="{FF2B5EF4-FFF2-40B4-BE49-F238E27FC236}">
                <a16:creationId xmlns:a16="http://schemas.microsoft.com/office/drawing/2014/main" id="{F3AF34A3-B019-932B-2E4C-56148C89CF02}"/>
              </a:ext>
            </a:extLst>
          </p:cNvPr>
          <p:cNvSpPr/>
          <p:nvPr/>
        </p:nvSpPr>
        <p:spPr>
          <a:xfrm rot="8409895">
            <a:off x="378569" y="6052124"/>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Marco 4">
            <a:extLst>
              <a:ext uri="{FF2B5EF4-FFF2-40B4-BE49-F238E27FC236}">
                <a16:creationId xmlns:a16="http://schemas.microsoft.com/office/drawing/2014/main" id="{200A66D6-3519-314A-51EE-763DF2500C1D}"/>
              </a:ext>
            </a:extLst>
          </p:cNvPr>
          <p:cNvSpPr/>
          <p:nvPr/>
        </p:nvSpPr>
        <p:spPr>
          <a:xfrm rot="1712911">
            <a:off x="10897715" y="-28698"/>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Marco 5">
            <a:extLst>
              <a:ext uri="{FF2B5EF4-FFF2-40B4-BE49-F238E27FC236}">
                <a16:creationId xmlns:a16="http://schemas.microsoft.com/office/drawing/2014/main" id="{B8B3D805-BA03-C98E-E01B-D09A4EE7B12A}"/>
              </a:ext>
            </a:extLst>
          </p:cNvPr>
          <p:cNvSpPr/>
          <p:nvPr/>
        </p:nvSpPr>
        <p:spPr>
          <a:xfrm rot="10646673">
            <a:off x="-649431" y="5149761"/>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Marco 6">
            <a:extLst>
              <a:ext uri="{FF2B5EF4-FFF2-40B4-BE49-F238E27FC236}">
                <a16:creationId xmlns:a16="http://schemas.microsoft.com/office/drawing/2014/main" id="{3393C719-FE86-45DB-8220-B3DF1F0574E4}"/>
              </a:ext>
            </a:extLst>
          </p:cNvPr>
          <p:cNvSpPr/>
          <p:nvPr/>
        </p:nvSpPr>
        <p:spPr>
          <a:xfrm rot="14378614">
            <a:off x="-529330" y="1279233"/>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CuadroTexto 7">
            <a:extLst>
              <a:ext uri="{FF2B5EF4-FFF2-40B4-BE49-F238E27FC236}">
                <a16:creationId xmlns:a16="http://schemas.microsoft.com/office/drawing/2014/main" id="{3D51A1F3-73C9-7ECD-46E1-BD91127E285F}"/>
              </a:ext>
            </a:extLst>
          </p:cNvPr>
          <p:cNvSpPr txBox="1"/>
          <p:nvPr/>
        </p:nvSpPr>
        <p:spPr>
          <a:xfrm>
            <a:off x="847307" y="883075"/>
            <a:ext cx="5623655" cy="461665"/>
          </a:xfrm>
          <a:prstGeom prst="rect">
            <a:avLst/>
          </a:prstGeom>
          <a:noFill/>
        </p:spPr>
        <p:txBody>
          <a:bodyPr wrap="none" rtlCol="0">
            <a:spAutoFit/>
          </a:bodyPr>
          <a:lstStyle/>
          <a:p>
            <a:pPr algn="just"/>
            <a:r>
              <a:rPr lang="es-MX" sz="2400" dirty="0">
                <a:solidFill>
                  <a:srgbClr val="EB9734"/>
                </a:solidFill>
                <a:latin typeface="Raleway Black" pitchFamily="2" charset="0"/>
                <a:ea typeface="Open Sans SemiBold" panose="020B0706030804020204" pitchFamily="34" charset="0"/>
                <a:cs typeface="Open Sans SemiBold" panose="020B0706030804020204" pitchFamily="34" charset="0"/>
              </a:rPr>
              <a:t>Codificación y el bloque atencional </a:t>
            </a:r>
          </a:p>
        </p:txBody>
      </p:sp>
      <p:sp>
        <p:nvSpPr>
          <p:cNvPr id="9" name="CuadroTexto 8">
            <a:extLst>
              <a:ext uri="{FF2B5EF4-FFF2-40B4-BE49-F238E27FC236}">
                <a16:creationId xmlns:a16="http://schemas.microsoft.com/office/drawing/2014/main" id="{FE758036-6642-41CF-BF8E-F4EE9CD303AD}"/>
              </a:ext>
            </a:extLst>
          </p:cNvPr>
          <p:cNvSpPr txBox="1"/>
          <p:nvPr/>
        </p:nvSpPr>
        <p:spPr>
          <a:xfrm>
            <a:off x="644855" y="1361545"/>
            <a:ext cx="10946510" cy="2308324"/>
          </a:xfrm>
          <a:prstGeom prst="rect">
            <a:avLst/>
          </a:prstGeom>
          <a:noFill/>
        </p:spPr>
        <p:txBody>
          <a:bodyPr wrap="square" rtlCol="0">
            <a:spAutoFit/>
          </a:bodyPr>
          <a:lstStyle/>
          <a:p>
            <a:pPr algn="just"/>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Lo que hace el bloque atencional es expresar numéricamente las relaciones que existen a diferentes niveles dentro de la secuencia, y luego codifica cada una de ellas con esta información del contexto, indicando así cuáles son los elementos del texto a los que se deben prestar más atención al momento de hacer la traducción. Esta es precisamente la manera como las redes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transformer</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“comprenden” este contexto para codificar adecuadamente cada palabra. Para lograr esto en primer lugar los tokens se llevan simultáneamente a tres pequeñas redes neuronales, entrenadas para calcular los vectores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query</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key</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y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value</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Estos vectores son simplemente tres representaciones alternativas de los tokens originales:</a:t>
            </a:r>
          </a:p>
        </p:txBody>
      </p:sp>
      <p:pic>
        <p:nvPicPr>
          <p:cNvPr id="11" name="Imagen 10">
            <a:extLst>
              <a:ext uri="{FF2B5EF4-FFF2-40B4-BE49-F238E27FC236}">
                <a16:creationId xmlns:a16="http://schemas.microsoft.com/office/drawing/2014/main" id="{3525BA50-E798-5D0C-931B-27C8AD30B2B3}"/>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277045" y="3686674"/>
            <a:ext cx="3738637" cy="3053202"/>
          </a:xfrm>
          <a:prstGeom prst="rect">
            <a:avLst/>
          </a:prstGeom>
          <a:noFill/>
          <a:ln>
            <a:noFill/>
          </a:ln>
        </p:spPr>
      </p:pic>
    </p:spTree>
    <p:extLst>
      <p:ext uri="{BB962C8B-B14F-4D97-AF65-F5344CB8AC3E}">
        <p14:creationId xmlns:p14="http://schemas.microsoft.com/office/powerpoint/2010/main" val="70960685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CuadroTexto 26">
            <a:extLst>
              <a:ext uri="{FF2B5EF4-FFF2-40B4-BE49-F238E27FC236}">
                <a16:creationId xmlns:a16="http://schemas.microsoft.com/office/drawing/2014/main" id="{87B13D7A-39B9-23F1-8BBE-7195185A6185}"/>
              </a:ext>
            </a:extLst>
          </p:cNvPr>
          <p:cNvSpPr txBox="1"/>
          <p:nvPr/>
        </p:nvSpPr>
        <p:spPr>
          <a:xfrm>
            <a:off x="3108643" y="343050"/>
            <a:ext cx="5974713" cy="523220"/>
          </a:xfrm>
          <a:prstGeom prst="rect">
            <a:avLst/>
          </a:prstGeom>
          <a:noFill/>
        </p:spPr>
        <p:txBody>
          <a:bodyPr wrap="none" rtlCol="0">
            <a:spAutoFit/>
          </a:bodyPr>
          <a:lstStyle/>
          <a:p>
            <a:r>
              <a:rPr lang="es-CO" sz="2800" dirty="0">
                <a:solidFill>
                  <a:srgbClr val="EB9734"/>
                </a:solidFill>
                <a:latin typeface="Raleway Black" pitchFamily="2" charset="0"/>
              </a:rPr>
              <a:t>MARCO TEÓRICO DEL CONTEXTO</a:t>
            </a:r>
            <a:endParaRPr lang="en-US" sz="2800" dirty="0">
              <a:solidFill>
                <a:srgbClr val="EB9734"/>
              </a:solidFill>
              <a:latin typeface="Raleway Black" pitchFamily="2" charset="0"/>
            </a:endParaRPr>
          </a:p>
        </p:txBody>
      </p:sp>
      <p:pic>
        <p:nvPicPr>
          <p:cNvPr id="19" name="Imagen 18">
            <a:extLst>
              <a:ext uri="{FF2B5EF4-FFF2-40B4-BE49-F238E27FC236}">
                <a16:creationId xmlns:a16="http://schemas.microsoft.com/office/drawing/2014/main" id="{9CFCF00A-BC29-624E-C884-59E3760894F7}"/>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20" name="CuadroTexto 19">
            <a:extLst>
              <a:ext uri="{FF2B5EF4-FFF2-40B4-BE49-F238E27FC236}">
                <a16:creationId xmlns:a16="http://schemas.microsoft.com/office/drawing/2014/main" id="{862420DE-757B-6285-AF97-EA1907B94B71}"/>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 name="Marco 1">
            <a:extLst>
              <a:ext uri="{FF2B5EF4-FFF2-40B4-BE49-F238E27FC236}">
                <a16:creationId xmlns:a16="http://schemas.microsoft.com/office/drawing/2014/main" id="{5D4D7C5F-06D1-62DB-9343-B07E1EA05D99}"/>
              </a:ext>
            </a:extLst>
          </p:cNvPr>
          <p:cNvSpPr/>
          <p:nvPr/>
        </p:nvSpPr>
        <p:spPr>
          <a:xfrm rot="8561659">
            <a:off x="10155834" y="5811445"/>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Marco 2">
            <a:extLst>
              <a:ext uri="{FF2B5EF4-FFF2-40B4-BE49-F238E27FC236}">
                <a16:creationId xmlns:a16="http://schemas.microsoft.com/office/drawing/2014/main" id="{0D2211A2-FE16-6804-B97B-18D83D4741E2}"/>
              </a:ext>
            </a:extLst>
          </p:cNvPr>
          <p:cNvSpPr/>
          <p:nvPr/>
        </p:nvSpPr>
        <p:spPr>
          <a:xfrm rot="6213016">
            <a:off x="11092448" y="5149760"/>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Marco 3">
            <a:extLst>
              <a:ext uri="{FF2B5EF4-FFF2-40B4-BE49-F238E27FC236}">
                <a16:creationId xmlns:a16="http://schemas.microsoft.com/office/drawing/2014/main" id="{F3AF34A3-B019-932B-2E4C-56148C89CF02}"/>
              </a:ext>
            </a:extLst>
          </p:cNvPr>
          <p:cNvSpPr/>
          <p:nvPr/>
        </p:nvSpPr>
        <p:spPr>
          <a:xfrm rot="8409895">
            <a:off x="378569" y="6052124"/>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Marco 4">
            <a:extLst>
              <a:ext uri="{FF2B5EF4-FFF2-40B4-BE49-F238E27FC236}">
                <a16:creationId xmlns:a16="http://schemas.microsoft.com/office/drawing/2014/main" id="{200A66D6-3519-314A-51EE-763DF2500C1D}"/>
              </a:ext>
            </a:extLst>
          </p:cNvPr>
          <p:cNvSpPr/>
          <p:nvPr/>
        </p:nvSpPr>
        <p:spPr>
          <a:xfrm rot="1712911">
            <a:off x="10897715" y="-28698"/>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Marco 5">
            <a:extLst>
              <a:ext uri="{FF2B5EF4-FFF2-40B4-BE49-F238E27FC236}">
                <a16:creationId xmlns:a16="http://schemas.microsoft.com/office/drawing/2014/main" id="{B8B3D805-BA03-C98E-E01B-D09A4EE7B12A}"/>
              </a:ext>
            </a:extLst>
          </p:cNvPr>
          <p:cNvSpPr/>
          <p:nvPr/>
        </p:nvSpPr>
        <p:spPr>
          <a:xfrm rot="10646673">
            <a:off x="-649431" y="5149761"/>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Marco 6">
            <a:extLst>
              <a:ext uri="{FF2B5EF4-FFF2-40B4-BE49-F238E27FC236}">
                <a16:creationId xmlns:a16="http://schemas.microsoft.com/office/drawing/2014/main" id="{3393C719-FE86-45DB-8220-B3DF1F0574E4}"/>
              </a:ext>
            </a:extLst>
          </p:cNvPr>
          <p:cNvSpPr/>
          <p:nvPr/>
        </p:nvSpPr>
        <p:spPr>
          <a:xfrm rot="14378614">
            <a:off x="-529330" y="1279233"/>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CuadroTexto 7">
            <a:extLst>
              <a:ext uri="{FF2B5EF4-FFF2-40B4-BE49-F238E27FC236}">
                <a16:creationId xmlns:a16="http://schemas.microsoft.com/office/drawing/2014/main" id="{3D51A1F3-73C9-7ECD-46E1-BD91127E285F}"/>
              </a:ext>
            </a:extLst>
          </p:cNvPr>
          <p:cNvSpPr txBox="1"/>
          <p:nvPr/>
        </p:nvSpPr>
        <p:spPr>
          <a:xfrm>
            <a:off x="847307" y="883075"/>
            <a:ext cx="5623655" cy="461665"/>
          </a:xfrm>
          <a:prstGeom prst="rect">
            <a:avLst/>
          </a:prstGeom>
          <a:noFill/>
        </p:spPr>
        <p:txBody>
          <a:bodyPr wrap="none" rtlCol="0">
            <a:spAutoFit/>
          </a:bodyPr>
          <a:lstStyle/>
          <a:p>
            <a:pPr algn="just"/>
            <a:r>
              <a:rPr lang="es-MX" sz="2400" dirty="0">
                <a:solidFill>
                  <a:srgbClr val="EB9734"/>
                </a:solidFill>
                <a:latin typeface="Raleway Black" pitchFamily="2" charset="0"/>
                <a:ea typeface="Open Sans SemiBold" panose="020B0706030804020204" pitchFamily="34" charset="0"/>
                <a:cs typeface="Open Sans SemiBold" panose="020B0706030804020204" pitchFamily="34" charset="0"/>
              </a:rPr>
              <a:t>Codificación y el bloque atencional </a:t>
            </a:r>
          </a:p>
        </p:txBody>
      </p:sp>
      <p:sp>
        <p:nvSpPr>
          <p:cNvPr id="9" name="CuadroTexto 8">
            <a:extLst>
              <a:ext uri="{FF2B5EF4-FFF2-40B4-BE49-F238E27FC236}">
                <a16:creationId xmlns:a16="http://schemas.microsoft.com/office/drawing/2014/main" id="{FE758036-6642-41CF-BF8E-F4EE9CD303AD}"/>
              </a:ext>
            </a:extLst>
          </p:cNvPr>
          <p:cNvSpPr txBox="1"/>
          <p:nvPr/>
        </p:nvSpPr>
        <p:spPr>
          <a:xfrm>
            <a:off x="644855" y="1361545"/>
            <a:ext cx="10946510" cy="923330"/>
          </a:xfrm>
          <a:prstGeom prst="rect">
            <a:avLst/>
          </a:prstGeom>
          <a:noFill/>
        </p:spPr>
        <p:txBody>
          <a:bodyPr wrap="square" rtlCol="0">
            <a:spAutoFit/>
          </a:bodyPr>
          <a:lstStyle/>
          <a:p>
            <a:pPr algn="just"/>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Después de esto se toma el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query</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de cada token y se compara con cada uno de los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keys</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existentes. Esta comparación es simplemente una multiplicación de vectores, y con esto se obtendrá un puntaje que mide el grado de asociación entre pares de palabras.</a:t>
            </a:r>
          </a:p>
        </p:txBody>
      </p:sp>
      <p:pic>
        <p:nvPicPr>
          <p:cNvPr id="10" name="Imagen 9">
            <a:extLst>
              <a:ext uri="{FF2B5EF4-FFF2-40B4-BE49-F238E27FC236}">
                <a16:creationId xmlns:a16="http://schemas.microsoft.com/office/drawing/2014/main" id="{6A890E45-38DE-3703-776B-43D2E84F19BD}"/>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414272" y="2396743"/>
            <a:ext cx="5866968" cy="4352766"/>
          </a:xfrm>
          <a:prstGeom prst="rect">
            <a:avLst/>
          </a:prstGeom>
          <a:noFill/>
          <a:ln>
            <a:noFill/>
          </a:ln>
        </p:spPr>
      </p:pic>
    </p:spTree>
    <p:extLst>
      <p:ext uri="{BB962C8B-B14F-4D97-AF65-F5344CB8AC3E}">
        <p14:creationId xmlns:p14="http://schemas.microsoft.com/office/powerpoint/2010/main" val="413370628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CuadroTexto 26">
            <a:extLst>
              <a:ext uri="{FF2B5EF4-FFF2-40B4-BE49-F238E27FC236}">
                <a16:creationId xmlns:a16="http://schemas.microsoft.com/office/drawing/2014/main" id="{87B13D7A-39B9-23F1-8BBE-7195185A6185}"/>
              </a:ext>
            </a:extLst>
          </p:cNvPr>
          <p:cNvSpPr txBox="1"/>
          <p:nvPr/>
        </p:nvSpPr>
        <p:spPr>
          <a:xfrm>
            <a:off x="3108643" y="343050"/>
            <a:ext cx="5974713" cy="523220"/>
          </a:xfrm>
          <a:prstGeom prst="rect">
            <a:avLst/>
          </a:prstGeom>
          <a:noFill/>
        </p:spPr>
        <p:txBody>
          <a:bodyPr wrap="none" rtlCol="0">
            <a:spAutoFit/>
          </a:bodyPr>
          <a:lstStyle/>
          <a:p>
            <a:r>
              <a:rPr lang="es-CO" sz="2800" dirty="0">
                <a:solidFill>
                  <a:srgbClr val="EB9734"/>
                </a:solidFill>
                <a:latin typeface="Raleway Black" pitchFamily="2" charset="0"/>
              </a:rPr>
              <a:t>MARCO TEÓRICO DEL CONTEXTO</a:t>
            </a:r>
            <a:endParaRPr lang="en-US" sz="2800" dirty="0">
              <a:solidFill>
                <a:srgbClr val="EB9734"/>
              </a:solidFill>
              <a:latin typeface="Raleway Black" pitchFamily="2" charset="0"/>
            </a:endParaRPr>
          </a:p>
        </p:txBody>
      </p:sp>
      <p:pic>
        <p:nvPicPr>
          <p:cNvPr id="19" name="Imagen 18">
            <a:extLst>
              <a:ext uri="{FF2B5EF4-FFF2-40B4-BE49-F238E27FC236}">
                <a16:creationId xmlns:a16="http://schemas.microsoft.com/office/drawing/2014/main" id="{9CFCF00A-BC29-624E-C884-59E3760894F7}"/>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20" name="CuadroTexto 19">
            <a:extLst>
              <a:ext uri="{FF2B5EF4-FFF2-40B4-BE49-F238E27FC236}">
                <a16:creationId xmlns:a16="http://schemas.microsoft.com/office/drawing/2014/main" id="{862420DE-757B-6285-AF97-EA1907B94B71}"/>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 name="Marco 1">
            <a:extLst>
              <a:ext uri="{FF2B5EF4-FFF2-40B4-BE49-F238E27FC236}">
                <a16:creationId xmlns:a16="http://schemas.microsoft.com/office/drawing/2014/main" id="{5D4D7C5F-06D1-62DB-9343-B07E1EA05D99}"/>
              </a:ext>
            </a:extLst>
          </p:cNvPr>
          <p:cNvSpPr/>
          <p:nvPr/>
        </p:nvSpPr>
        <p:spPr>
          <a:xfrm rot="8561659">
            <a:off x="10155834" y="5811445"/>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Marco 2">
            <a:extLst>
              <a:ext uri="{FF2B5EF4-FFF2-40B4-BE49-F238E27FC236}">
                <a16:creationId xmlns:a16="http://schemas.microsoft.com/office/drawing/2014/main" id="{0D2211A2-FE16-6804-B97B-18D83D4741E2}"/>
              </a:ext>
            </a:extLst>
          </p:cNvPr>
          <p:cNvSpPr/>
          <p:nvPr/>
        </p:nvSpPr>
        <p:spPr>
          <a:xfrm rot="6213016">
            <a:off x="11092448" y="5149760"/>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Marco 3">
            <a:extLst>
              <a:ext uri="{FF2B5EF4-FFF2-40B4-BE49-F238E27FC236}">
                <a16:creationId xmlns:a16="http://schemas.microsoft.com/office/drawing/2014/main" id="{F3AF34A3-B019-932B-2E4C-56148C89CF02}"/>
              </a:ext>
            </a:extLst>
          </p:cNvPr>
          <p:cNvSpPr/>
          <p:nvPr/>
        </p:nvSpPr>
        <p:spPr>
          <a:xfrm rot="8409895">
            <a:off x="378569" y="6052124"/>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Marco 4">
            <a:extLst>
              <a:ext uri="{FF2B5EF4-FFF2-40B4-BE49-F238E27FC236}">
                <a16:creationId xmlns:a16="http://schemas.microsoft.com/office/drawing/2014/main" id="{200A66D6-3519-314A-51EE-763DF2500C1D}"/>
              </a:ext>
            </a:extLst>
          </p:cNvPr>
          <p:cNvSpPr/>
          <p:nvPr/>
        </p:nvSpPr>
        <p:spPr>
          <a:xfrm rot="1712911">
            <a:off x="10897715" y="-28698"/>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Marco 5">
            <a:extLst>
              <a:ext uri="{FF2B5EF4-FFF2-40B4-BE49-F238E27FC236}">
                <a16:creationId xmlns:a16="http://schemas.microsoft.com/office/drawing/2014/main" id="{B8B3D805-BA03-C98E-E01B-D09A4EE7B12A}"/>
              </a:ext>
            </a:extLst>
          </p:cNvPr>
          <p:cNvSpPr/>
          <p:nvPr/>
        </p:nvSpPr>
        <p:spPr>
          <a:xfrm rot="10646673">
            <a:off x="-649431" y="5149761"/>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Marco 6">
            <a:extLst>
              <a:ext uri="{FF2B5EF4-FFF2-40B4-BE49-F238E27FC236}">
                <a16:creationId xmlns:a16="http://schemas.microsoft.com/office/drawing/2014/main" id="{3393C719-FE86-45DB-8220-B3DF1F0574E4}"/>
              </a:ext>
            </a:extLst>
          </p:cNvPr>
          <p:cNvSpPr/>
          <p:nvPr/>
        </p:nvSpPr>
        <p:spPr>
          <a:xfrm rot="14378614">
            <a:off x="-529330" y="1279233"/>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CuadroTexto 7">
            <a:extLst>
              <a:ext uri="{FF2B5EF4-FFF2-40B4-BE49-F238E27FC236}">
                <a16:creationId xmlns:a16="http://schemas.microsoft.com/office/drawing/2014/main" id="{3D51A1F3-73C9-7ECD-46E1-BD91127E285F}"/>
              </a:ext>
            </a:extLst>
          </p:cNvPr>
          <p:cNvSpPr txBox="1"/>
          <p:nvPr/>
        </p:nvSpPr>
        <p:spPr>
          <a:xfrm>
            <a:off x="847307" y="883075"/>
            <a:ext cx="5623655" cy="461665"/>
          </a:xfrm>
          <a:prstGeom prst="rect">
            <a:avLst/>
          </a:prstGeom>
          <a:noFill/>
        </p:spPr>
        <p:txBody>
          <a:bodyPr wrap="none" rtlCol="0">
            <a:spAutoFit/>
          </a:bodyPr>
          <a:lstStyle/>
          <a:p>
            <a:pPr algn="just"/>
            <a:r>
              <a:rPr lang="es-MX" sz="2400" dirty="0">
                <a:solidFill>
                  <a:srgbClr val="EB9734"/>
                </a:solidFill>
                <a:latin typeface="Raleway Black" pitchFamily="2" charset="0"/>
                <a:ea typeface="Open Sans SemiBold" panose="020B0706030804020204" pitchFamily="34" charset="0"/>
                <a:cs typeface="Open Sans SemiBold" panose="020B0706030804020204" pitchFamily="34" charset="0"/>
              </a:rPr>
              <a:t>Codificación y el bloque atencional </a:t>
            </a:r>
          </a:p>
        </p:txBody>
      </p:sp>
      <p:sp>
        <p:nvSpPr>
          <p:cNvPr id="9" name="CuadroTexto 8">
            <a:extLst>
              <a:ext uri="{FF2B5EF4-FFF2-40B4-BE49-F238E27FC236}">
                <a16:creationId xmlns:a16="http://schemas.microsoft.com/office/drawing/2014/main" id="{FE758036-6642-41CF-BF8E-F4EE9CD303AD}"/>
              </a:ext>
            </a:extLst>
          </p:cNvPr>
          <p:cNvSpPr txBox="1"/>
          <p:nvPr/>
        </p:nvSpPr>
        <p:spPr>
          <a:xfrm>
            <a:off x="644855" y="1361545"/>
            <a:ext cx="10946510" cy="2585323"/>
          </a:xfrm>
          <a:prstGeom prst="rect">
            <a:avLst/>
          </a:prstGeom>
          <a:noFill/>
        </p:spPr>
        <p:txBody>
          <a:bodyPr wrap="square" rtlCol="0">
            <a:spAutoFit/>
          </a:bodyPr>
          <a:lstStyle/>
          <a:p>
            <a:pPr algn="just"/>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Así, para el caso de la frase que queremos traducir, si analizamos la palabra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Italian</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los puntajes obtenidos indican que al codificar este token se le debería prestar más atención a la propia palabra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Italian</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seguida por la palabra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food</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y se debería enfocar menos en las palabras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love</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y “I”, que tienen los menores puntajes. La idea es ahora usar estos puntajes para ponderar cada uno de los vectores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values</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indicando así la importancia de cada palabra al momento de la codificación de los tokens. Para poder hacer esto se deben escalar los puntajes, dividiéndolos primero entre el tamaño de cada vector, y luego llevándolos a una función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softmax</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Esta función permite simplemente representar cada puntaje como una probabilidad entre cero y uno:</a:t>
            </a:r>
          </a:p>
        </p:txBody>
      </p:sp>
      <p:pic>
        <p:nvPicPr>
          <p:cNvPr id="11" name="Imagen 10">
            <a:extLst>
              <a:ext uri="{FF2B5EF4-FFF2-40B4-BE49-F238E27FC236}">
                <a16:creationId xmlns:a16="http://schemas.microsoft.com/office/drawing/2014/main" id="{E6E674F0-4137-2EEA-22CC-95E0209D0E23}"/>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526838" y="3946868"/>
            <a:ext cx="5138322" cy="2873657"/>
          </a:xfrm>
          <a:prstGeom prst="rect">
            <a:avLst/>
          </a:prstGeom>
          <a:noFill/>
          <a:ln>
            <a:noFill/>
          </a:ln>
        </p:spPr>
      </p:pic>
    </p:spTree>
    <p:extLst>
      <p:ext uri="{BB962C8B-B14F-4D97-AF65-F5344CB8AC3E}">
        <p14:creationId xmlns:p14="http://schemas.microsoft.com/office/powerpoint/2010/main" val="225539504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CuadroTexto 26">
            <a:extLst>
              <a:ext uri="{FF2B5EF4-FFF2-40B4-BE49-F238E27FC236}">
                <a16:creationId xmlns:a16="http://schemas.microsoft.com/office/drawing/2014/main" id="{87B13D7A-39B9-23F1-8BBE-7195185A6185}"/>
              </a:ext>
            </a:extLst>
          </p:cNvPr>
          <p:cNvSpPr txBox="1"/>
          <p:nvPr/>
        </p:nvSpPr>
        <p:spPr>
          <a:xfrm>
            <a:off x="3108643" y="343050"/>
            <a:ext cx="5974713" cy="523220"/>
          </a:xfrm>
          <a:prstGeom prst="rect">
            <a:avLst/>
          </a:prstGeom>
          <a:noFill/>
        </p:spPr>
        <p:txBody>
          <a:bodyPr wrap="none" rtlCol="0">
            <a:spAutoFit/>
          </a:bodyPr>
          <a:lstStyle/>
          <a:p>
            <a:r>
              <a:rPr lang="es-CO" sz="2800" dirty="0">
                <a:solidFill>
                  <a:srgbClr val="EB9734"/>
                </a:solidFill>
                <a:latin typeface="Raleway Black" pitchFamily="2" charset="0"/>
              </a:rPr>
              <a:t>MARCO TEÓRICO DEL CONTEXTO</a:t>
            </a:r>
            <a:endParaRPr lang="en-US" sz="2800" dirty="0">
              <a:solidFill>
                <a:srgbClr val="EB9734"/>
              </a:solidFill>
              <a:latin typeface="Raleway Black" pitchFamily="2" charset="0"/>
            </a:endParaRPr>
          </a:p>
        </p:txBody>
      </p:sp>
      <p:pic>
        <p:nvPicPr>
          <p:cNvPr id="19" name="Imagen 18">
            <a:extLst>
              <a:ext uri="{FF2B5EF4-FFF2-40B4-BE49-F238E27FC236}">
                <a16:creationId xmlns:a16="http://schemas.microsoft.com/office/drawing/2014/main" id="{9CFCF00A-BC29-624E-C884-59E3760894F7}"/>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20" name="CuadroTexto 19">
            <a:extLst>
              <a:ext uri="{FF2B5EF4-FFF2-40B4-BE49-F238E27FC236}">
                <a16:creationId xmlns:a16="http://schemas.microsoft.com/office/drawing/2014/main" id="{862420DE-757B-6285-AF97-EA1907B94B71}"/>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 name="Marco 1">
            <a:extLst>
              <a:ext uri="{FF2B5EF4-FFF2-40B4-BE49-F238E27FC236}">
                <a16:creationId xmlns:a16="http://schemas.microsoft.com/office/drawing/2014/main" id="{5D4D7C5F-06D1-62DB-9343-B07E1EA05D99}"/>
              </a:ext>
            </a:extLst>
          </p:cNvPr>
          <p:cNvSpPr/>
          <p:nvPr/>
        </p:nvSpPr>
        <p:spPr>
          <a:xfrm rot="8561659">
            <a:off x="10155834" y="5811445"/>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Marco 2">
            <a:extLst>
              <a:ext uri="{FF2B5EF4-FFF2-40B4-BE49-F238E27FC236}">
                <a16:creationId xmlns:a16="http://schemas.microsoft.com/office/drawing/2014/main" id="{0D2211A2-FE16-6804-B97B-18D83D4741E2}"/>
              </a:ext>
            </a:extLst>
          </p:cNvPr>
          <p:cNvSpPr/>
          <p:nvPr/>
        </p:nvSpPr>
        <p:spPr>
          <a:xfrm rot="6213016">
            <a:off x="11092448" y="5149760"/>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Marco 3">
            <a:extLst>
              <a:ext uri="{FF2B5EF4-FFF2-40B4-BE49-F238E27FC236}">
                <a16:creationId xmlns:a16="http://schemas.microsoft.com/office/drawing/2014/main" id="{F3AF34A3-B019-932B-2E4C-56148C89CF02}"/>
              </a:ext>
            </a:extLst>
          </p:cNvPr>
          <p:cNvSpPr/>
          <p:nvPr/>
        </p:nvSpPr>
        <p:spPr>
          <a:xfrm rot="8409895">
            <a:off x="378569" y="6052124"/>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Marco 4">
            <a:extLst>
              <a:ext uri="{FF2B5EF4-FFF2-40B4-BE49-F238E27FC236}">
                <a16:creationId xmlns:a16="http://schemas.microsoft.com/office/drawing/2014/main" id="{200A66D6-3519-314A-51EE-763DF2500C1D}"/>
              </a:ext>
            </a:extLst>
          </p:cNvPr>
          <p:cNvSpPr/>
          <p:nvPr/>
        </p:nvSpPr>
        <p:spPr>
          <a:xfrm rot="1712911">
            <a:off x="10897715" y="-28698"/>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Marco 5">
            <a:extLst>
              <a:ext uri="{FF2B5EF4-FFF2-40B4-BE49-F238E27FC236}">
                <a16:creationId xmlns:a16="http://schemas.microsoft.com/office/drawing/2014/main" id="{B8B3D805-BA03-C98E-E01B-D09A4EE7B12A}"/>
              </a:ext>
            </a:extLst>
          </p:cNvPr>
          <p:cNvSpPr/>
          <p:nvPr/>
        </p:nvSpPr>
        <p:spPr>
          <a:xfrm rot="10646673">
            <a:off x="-649431" y="5149761"/>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Marco 6">
            <a:extLst>
              <a:ext uri="{FF2B5EF4-FFF2-40B4-BE49-F238E27FC236}">
                <a16:creationId xmlns:a16="http://schemas.microsoft.com/office/drawing/2014/main" id="{3393C719-FE86-45DB-8220-B3DF1F0574E4}"/>
              </a:ext>
            </a:extLst>
          </p:cNvPr>
          <p:cNvSpPr/>
          <p:nvPr/>
        </p:nvSpPr>
        <p:spPr>
          <a:xfrm rot="14378614">
            <a:off x="-529330" y="1279233"/>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CuadroTexto 7">
            <a:extLst>
              <a:ext uri="{FF2B5EF4-FFF2-40B4-BE49-F238E27FC236}">
                <a16:creationId xmlns:a16="http://schemas.microsoft.com/office/drawing/2014/main" id="{3D51A1F3-73C9-7ECD-46E1-BD91127E285F}"/>
              </a:ext>
            </a:extLst>
          </p:cNvPr>
          <p:cNvSpPr txBox="1"/>
          <p:nvPr/>
        </p:nvSpPr>
        <p:spPr>
          <a:xfrm>
            <a:off x="847307" y="883075"/>
            <a:ext cx="5623655" cy="461665"/>
          </a:xfrm>
          <a:prstGeom prst="rect">
            <a:avLst/>
          </a:prstGeom>
          <a:noFill/>
        </p:spPr>
        <p:txBody>
          <a:bodyPr wrap="none" rtlCol="0">
            <a:spAutoFit/>
          </a:bodyPr>
          <a:lstStyle/>
          <a:p>
            <a:pPr algn="just"/>
            <a:r>
              <a:rPr lang="es-MX" sz="2400" dirty="0">
                <a:solidFill>
                  <a:srgbClr val="EB9734"/>
                </a:solidFill>
                <a:latin typeface="Raleway Black" pitchFamily="2" charset="0"/>
                <a:ea typeface="Open Sans SemiBold" panose="020B0706030804020204" pitchFamily="34" charset="0"/>
                <a:cs typeface="Open Sans SemiBold" panose="020B0706030804020204" pitchFamily="34" charset="0"/>
              </a:rPr>
              <a:t>Codificación y el bloque atencional </a:t>
            </a:r>
          </a:p>
        </p:txBody>
      </p:sp>
      <p:sp>
        <p:nvSpPr>
          <p:cNvPr id="9" name="CuadroTexto 8">
            <a:extLst>
              <a:ext uri="{FF2B5EF4-FFF2-40B4-BE49-F238E27FC236}">
                <a16:creationId xmlns:a16="http://schemas.microsoft.com/office/drawing/2014/main" id="{FE758036-6642-41CF-BF8E-F4EE9CD303AD}"/>
              </a:ext>
            </a:extLst>
          </p:cNvPr>
          <p:cNvSpPr txBox="1"/>
          <p:nvPr/>
        </p:nvSpPr>
        <p:spPr>
          <a:xfrm>
            <a:off x="644855" y="1361545"/>
            <a:ext cx="10946510" cy="1754326"/>
          </a:xfrm>
          <a:prstGeom prst="rect">
            <a:avLst/>
          </a:prstGeom>
          <a:noFill/>
        </p:spPr>
        <p:txBody>
          <a:bodyPr wrap="square" rtlCol="0">
            <a:spAutoFit/>
          </a:bodyPr>
          <a:lstStyle/>
          <a:p>
            <a:pPr algn="just"/>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Un valor cercano a uno indica que la red debe prestarle más atención a ese token en particular, y un valor cercano a 0 que la palabra no es muy relevante. Finalmente, se debe condensar toda esta información resultante de la comparación en un solo vector por cada token. Así que tomamos la matriz de puntajes que acabamos de obtener y la multiplicamos por la matriz de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values</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el resultado serán cuatro nuevos tokens, que contendrán la codificación de la información de contexto más relevante para cada palabra de la secuencia:</a:t>
            </a:r>
          </a:p>
        </p:txBody>
      </p:sp>
      <p:pic>
        <p:nvPicPr>
          <p:cNvPr id="10" name="Imagen 9">
            <a:extLst>
              <a:ext uri="{FF2B5EF4-FFF2-40B4-BE49-F238E27FC236}">
                <a16:creationId xmlns:a16="http://schemas.microsoft.com/office/drawing/2014/main" id="{E7A10FA0-9FE0-E395-334D-5654C2D7B4C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686447" y="3115871"/>
            <a:ext cx="2819105" cy="3604300"/>
          </a:xfrm>
          <a:prstGeom prst="rect">
            <a:avLst/>
          </a:prstGeom>
          <a:noFill/>
          <a:ln>
            <a:noFill/>
          </a:ln>
        </p:spPr>
      </p:pic>
    </p:spTree>
    <p:extLst>
      <p:ext uri="{BB962C8B-B14F-4D97-AF65-F5344CB8AC3E}">
        <p14:creationId xmlns:p14="http://schemas.microsoft.com/office/powerpoint/2010/main" val="201650655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CuadroTexto 26">
            <a:extLst>
              <a:ext uri="{FF2B5EF4-FFF2-40B4-BE49-F238E27FC236}">
                <a16:creationId xmlns:a16="http://schemas.microsoft.com/office/drawing/2014/main" id="{87B13D7A-39B9-23F1-8BBE-7195185A6185}"/>
              </a:ext>
            </a:extLst>
          </p:cNvPr>
          <p:cNvSpPr txBox="1"/>
          <p:nvPr/>
        </p:nvSpPr>
        <p:spPr>
          <a:xfrm>
            <a:off x="3108643" y="343050"/>
            <a:ext cx="5974713" cy="523220"/>
          </a:xfrm>
          <a:prstGeom prst="rect">
            <a:avLst/>
          </a:prstGeom>
          <a:noFill/>
        </p:spPr>
        <p:txBody>
          <a:bodyPr wrap="none" rtlCol="0">
            <a:spAutoFit/>
          </a:bodyPr>
          <a:lstStyle/>
          <a:p>
            <a:r>
              <a:rPr lang="es-CO" sz="2800" dirty="0">
                <a:solidFill>
                  <a:srgbClr val="EB9734"/>
                </a:solidFill>
                <a:latin typeface="Raleway Black" pitchFamily="2" charset="0"/>
              </a:rPr>
              <a:t>MARCO TEÓRICO DEL CONTEXTO</a:t>
            </a:r>
            <a:endParaRPr lang="en-US" sz="2800" dirty="0">
              <a:solidFill>
                <a:srgbClr val="EB9734"/>
              </a:solidFill>
              <a:latin typeface="Raleway Black" pitchFamily="2" charset="0"/>
            </a:endParaRPr>
          </a:p>
        </p:txBody>
      </p:sp>
      <p:pic>
        <p:nvPicPr>
          <p:cNvPr id="19" name="Imagen 18">
            <a:extLst>
              <a:ext uri="{FF2B5EF4-FFF2-40B4-BE49-F238E27FC236}">
                <a16:creationId xmlns:a16="http://schemas.microsoft.com/office/drawing/2014/main" id="{9CFCF00A-BC29-624E-C884-59E3760894F7}"/>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20" name="CuadroTexto 19">
            <a:extLst>
              <a:ext uri="{FF2B5EF4-FFF2-40B4-BE49-F238E27FC236}">
                <a16:creationId xmlns:a16="http://schemas.microsoft.com/office/drawing/2014/main" id="{862420DE-757B-6285-AF97-EA1907B94B71}"/>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 name="Marco 1">
            <a:extLst>
              <a:ext uri="{FF2B5EF4-FFF2-40B4-BE49-F238E27FC236}">
                <a16:creationId xmlns:a16="http://schemas.microsoft.com/office/drawing/2014/main" id="{5D4D7C5F-06D1-62DB-9343-B07E1EA05D99}"/>
              </a:ext>
            </a:extLst>
          </p:cNvPr>
          <p:cNvSpPr/>
          <p:nvPr/>
        </p:nvSpPr>
        <p:spPr>
          <a:xfrm rot="8561659">
            <a:off x="10155834" y="5811445"/>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Marco 2">
            <a:extLst>
              <a:ext uri="{FF2B5EF4-FFF2-40B4-BE49-F238E27FC236}">
                <a16:creationId xmlns:a16="http://schemas.microsoft.com/office/drawing/2014/main" id="{0D2211A2-FE16-6804-B97B-18D83D4741E2}"/>
              </a:ext>
            </a:extLst>
          </p:cNvPr>
          <p:cNvSpPr/>
          <p:nvPr/>
        </p:nvSpPr>
        <p:spPr>
          <a:xfrm rot="6213016">
            <a:off x="11092448" y="5149760"/>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Marco 3">
            <a:extLst>
              <a:ext uri="{FF2B5EF4-FFF2-40B4-BE49-F238E27FC236}">
                <a16:creationId xmlns:a16="http://schemas.microsoft.com/office/drawing/2014/main" id="{F3AF34A3-B019-932B-2E4C-56148C89CF02}"/>
              </a:ext>
            </a:extLst>
          </p:cNvPr>
          <p:cNvSpPr/>
          <p:nvPr/>
        </p:nvSpPr>
        <p:spPr>
          <a:xfrm rot="8409895">
            <a:off x="378569" y="6052124"/>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Marco 4">
            <a:extLst>
              <a:ext uri="{FF2B5EF4-FFF2-40B4-BE49-F238E27FC236}">
                <a16:creationId xmlns:a16="http://schemas.microsoft.com/office/drawing/2014/main" id="{200A66D6-3519-314A-51EE-763DF2500C1D}"/>
              </a:ext>
            </a:extLst>
          </p:cNvPr>
          <p:cNvSpPr/>
          <p:nvPr/>
        </p:nvSpPr>
        <p:spPr>
          <a:xfrm rot="1712911">
            <a:off x="10897715" y="-28698"/>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Marco 5">
            <a:extLst>
              <a:ext uri="{FF2B5EF4-FFF2-40B4-BE49-F238E27FC236}">
                <a16:creationId xmlns:a16="http://schemas.microsoft.com/office/drawing/2014/main" id="{B8B3D805-BA03-C98E-E01B-D09A4EE7B12A}"/>
              </a:ext>
            </a:extLst>
          </p:cNvPr>
          <p:cNvSpPr/>
          <p:nvPr/>
        </p:nvSpPr>
        <p:spPr>
          <a:xfrm rot="10646673">
            <a:off x="-649431" y="5149761"/>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Marco 6">
            <a:extLst>
              <a:ext uri="{FF2B5EF4-FFF2-40B4-BE49-F238E27FC236}">
                <a16:creationId xmlns:a16="http://schemas.microsoft.com/office/drawing/2014/main" id="{3393C719-FE86-45DB-8220-B3DF1F0574E4}"/>
              </a:ext>
            </a:extLst>
          </p:cNvPr>
          <p:cNvSpPr/>
          <p:nvPr/>
        </p:nvSpPr>
        <p:spPr>
          <a:xfrm rot="14378614">
            <a:off x="-529330" y="1279233"/>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CuadroTexto 7">
            <a:extLst>
              <a:ext uri="{FF2B5EF4-FFF2-40B4-BE49-F238E27FC236}">
                <a16:creationId xmlns:a16="http://schemas.microsoft.com/office/drawing/2014/main" id="{3D51A1F3-73C9-7ECD-46E1-BD91127E285F}"/>
              </a:ext>
            </a:extLst>
          </p:cNvPr>
          <p:cNvSpPr txBox="1"/>
          <p:nvPr/>
        </p:nvSpPr>
        <p:spPr>
          <a:xfrm>
            <a:off x="847307" y="883075"/>
            <a:ext cx="5623655" cy="461665"/>
          </a:xfrm>
          <a:prstGeom prst="rect">
            <a:avLst/>
          </a:prstGeom>
          <a:noFill/>
        </p:spPr>
        <p:txBody>
          <a:bodyPr wrap="none" rtlCol="0">
            <a:spAutoFit/>
          </a:bodyPr>
          <a:lstStyle/>
          <a:p>
            <a:pPr algn="just"/>
            <a:r>
              <a:rPr lang="es-MX" sz="2400" dirty="0">
                <a:solidFill>
                  <a:srgbClr val="EB9734"/>
                </a:solidFill>
                <a:latin typeface="Raleway Black" pitchFamily="2" charset="0"/>
                <a:ea typeface="Open Sans SemiBold" panose="020B0706030804020204" pitchFamily="34" charset="0"/>
                <a:cs typeface="Open Sans SemiBold" panose="020B0706030804020204" pitchFamily="34" charset="0"/>
              </a:rPr>
              <a:t>Codificación y el bloque atencional </a:t>
            </a:r>
          </a:p>
        </p:txBody>
      </p:sp>
      <p:sp>
        <p:nvSpPr>
          <p:cNvPr id="9" name="CuadroTexto 8">
            <a:extLst>
              <a:ext uri="{FF2B5EF4-FFF2-40B4-BE49-F238E27FC236}">
                <a16:creationId xmlns:a16="http://schemas.microsoft.com/office/drawing/2014/main" id="{FE758036-6642-41CF-BF8E-F4EE9CD303AD}"/>
              </a:ext>
            </a:extLst>
          </p:cNvPr>
          <p:cNvSpPr txBox="1"/>
          <p:nvPr/>
        </p:nvSpPr>
        <p:spPr>
          <a:xfrm>
            <a:off x="645596" y="1253863"/>
            <a:ext cx="10946510" cy="2585323"/>
          </a:xfrm>
          <a:prstGeom prst="rect">
            <a:avLst/>
          </a:prstGeom>
          <a:noFill/>
        </p:spPr>
        <p:txBody>
          <a:bodyPr wrap="square" rtlCol="0">
            <a:spAutoFit/>
          </a:bodyPr>
          <a:lstStyle/>
          <a:p>
            <a:pPr algn="just"/>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Así que, en resumen, el bloque atencional toma los tokens iniciales y codifica en los tokens resultantes los elementos de la secuencia a los que se debe dar más relevancia. Sin embargo, recordemos que en nuestra frase original encontramos, además de asociaciones entre palabras, asociaciones entre frases: para traducir la porción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Italian</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food</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se necesita prestar atención a “I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love</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Así que un solo bloque atencional no es suficiente. Al usar múltiples bloques atencionales es posible detectar y codificar asociaciones entre palabras y grupos de palabras a diferentes niveles. Las salidas de estos bloques se combinan en una última red neuronal que condensa toda la información resultante en un único vector para cada token de entrada:</a:t>
            </a:r>
          </a:p>
        </p:txBody>
      </p:sp>
      <p:pic>
        <p:nvPicPr>
          <p:cNvPr id="11" name="Imagen 10">
            <a:extLst>
              <a:ext uri="{FF2B5EF4-FFF2-40B4-BE49-F238E27FC236}">
                <a16:creationId xmlns:a16="http://schemas.microsoft.com/office/drawing/2014/main" id="{3DF27972-3EE3-E8E1-8F5C-6699DCD26FA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912809" y="3610377"/>
            <a:ext cx="2366382" cy="3141524"/>
          </a:xfrm>
          <a:prstGeom prst="rect">
            <a:avLst/>
          </a:prstGeom>
          <a:noFill/>
          <a:ln>
            <a:noFill/>
          </a:ln>
        </p:spPr>
      </p:pic>
    </p:spTree>
    <p:extLst>
      <p:ext uri="{BB962C8B-B14F-4D97-AF65-F5344CB8AC3E}">
        <p14:creationId xmlns:p14="http://schemas.microsoft.com/office/powerpoint/2010/main" val="332818428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CuadroTexto 26">
            <a:extLst>
              <a:ext uri="{FF2B5EF4-FFF2-40B4-BE49-F238E27FC236}">
                <a16:creationId xmlns:a16="http://schemas.microsoft.com/office/drawing/2014/main" id="{87B13D7A-39B9-23F1-8BBE-7195185A6185}"/>
              </a:ext>
            </a:extLst>
          </p:cNvPr>
          <p:cNvSpPr txBox="1"/>
          <p:nvPr/>
        </p:nvSpPr>
        <p:spPr>
          <a:xfrm>
            <a:off x="3108643" y="343050"/>
            <a:ext cx="5974713" cy="523220"/>
          </a:xfrm>
          <a:prstGeom prst="rect">
            <a:avLst/>
          </a:prstGeom>
          <a:noFill/>
        </p:spPr>
        <p:txBody>
          <a:bodyPr wrap="none" rtlCol="0">
            <a:spAutoFit/>
          </a:bodyPr>
          <a:lstStyle/>
          <a:p>
            <a:r>
              <a:rPr lang="es-CO" sz="2800" dirty="0">
                <a:solidFill>
                  <a:srgbClr val="EB9734"/>
                </a:solidFill>
                <a:latin typeface="Raleway Black" pitchFamily="2" charset="0"/>
              </a:rPr>
              <a:t>MARCO TEÓRICO DEL CONTEXTO</a:t>
            </a:r>
            <a:endParaRPr lang="en-US" sz="2800" dirty="0">
              <a:solidFill>
                <a:srgbClr val="EB9734"/>
              </a:solidFill>
              <a:latin typeface="Raleway Black" pitchFamily="2" charset="0"/>
            </a:endParaRPr>
          </a:p>
        </p:txBody>
      </p:sp>
      <p:pic>
        <p:nvPicPr>
          <p:cNvPr id="19" name="Imagen 18">
            <a:extLst>
              <a:ext uri="{FF2B5EF4-FFF2-40B4-BE49-F238E27FC236}">
                <a16:creationId xmlns:a16="http://schemas.microsoft.com/office/drawing/2014/main" id="{9CFCF00A-BC29-624E-C884-59E3760894F7}"/>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20" name="CuadroTexto 19">
            <a:extLst>
              <a:ext uri="{FF2B5EF4-FFF2-40B4-BE49-F238E27FC236}">
                <a16:creationId xmlns:a16="http://schemas.microsoft.com/office/drawing/2014/main" id="{862420DE-757B-6285-AF97-EA1907B94B71}"/>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 name="Marco 1">
            <a:extLst>
              <a:ext uri="{FF2B5EF4-FFF2-40B4-BE49-F238E27FC236}">
                <a16:creationId xmlns:a16="http://schemas.microsoft.com/office/drawing/2014/main" id="{5D4D7C5F-06D1-62DB-9343-B07E1EA05D99}"/>
              </a:ext>
            </a:extLst>
          </p:cNvPr>
          <p:cNvSpPr/>
          <p:nvPr/>
        </p:nvSpPr>
        <p:spPr>
          <a:xfrm rot="8561659">
            <a:off x="10155834" y="5811445"/>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Marco 2">
            <a:extLst>
              <a:ext uri="{FF2B5EF4-FFF2-40B4-BE49-F238E27FC236}">
                <a16:creationId xmlns:a16="http://schemas.microsoft.com/office/drawing/2014/main" id="{0D2211A2-FE16-6804-B97B-18D83D4741E2}"/>
              </a:ext>
            </a:extLst>
          </p:cNvPr>
          <p:cNvSpPr/>
          <p:nvPr/>
        </p:nvSpPr>
        <p:spPr>
          <a:xfrm rot="6213016">
            <a:off x="11092448" y="5149760"/>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Marco 3">
            <a:extLst>
              <a:ext uri="{FF2B5EF4-FFF2-40B4-BE49-F238E27FC236}">
                <a16:creationId xmlns:a16="http://schemas.microsoft.com/office/drawing/2014/main" id="{F3AF34A3-B019-932B-2E4C-56148C89CF02}"/>
              </a:ext>
            </a:extLst>
          </p:cNvPr>
          <p:cNvSpPr/>
          <p:nvPr/>
        </p:nvSpPr>
        <p:spPr>
          <a:xfrm rot="8409895">
            <a:off x="378569" y="6052124"/>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Marco 4">
            <a:extLst>
              <a:ext uri="{FF2B5EF4-FFF2-40B4-BE49-F238E27FC236}">
                <a16:creationId xmlns:a16="http://schemas.microsoft.com/office/drawing/2014/main" id="{200A66D6-3519-314A-51EE-763DF2500C1D}"/>
              </a:ext>
            </a:extLst>
          </p:cNvPr>
          <p:cNvSpPr/>
          <p:nvPr/>
        </p:nvSpPr>
        <p:spPr>
          <a:xfrm rot="1712911">
            <a:off x="10897715" y="-28698"/>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Marco 5">
            <a:extLst>
              <a:ext uri="{FF2B5EF4-FFF2-40B4-BE49-F238E27FC236}">
                <a16:creationId xmlns:a16="http://schemas.microsoft.com/office/drawing/2014/main" id="{B8B3D805-BA03-C98E-E01B-D09A4EE7B12A}"/>
              </a:ext>
            </a:extLst>
          </p:cNvPr>
          <p:cNvSpPr/>
          <p:nvPr/>
        </p:nvSpPr>
        <p:spPr>
          <a:xfrm rot="10646673">
            <a:off x="-649431" y="5149761"/>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Marco 6">
            <a:extLst>
              <a:ext uri="{FF2B5EF4-FFF2-40B4-BE49-F238E27FC236}">
                <a16:creationId xmlns:a16="http://schemas.microsoft.com/office/drawing/2014/main" id="{3393C719-FE86-45DB-8220-B3DF1F0574E4}"/>
              </a:ext>
            </a:extLst>
          </p:cNvPr>
          <p:cNvSpPr/>
          <p:nvPr/>
        </p:nvSpPr>
        <p:spPr>
          <a:xfrm rot="14378614">
            <a:off x="-529330" y="1279233"/>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CuadroTexto 7">
            <a:extLst>
              <a:ext uri="{FF2B5EF4-FFF2-40B4-BE49-F238E27FC236}">
                <a16:creationId xmlns:a16="http://schemas.microsoft.com/office/drawing/2014/main" id="{3D51A1F3-73C9-7ECD-46E1-BD91127E285F}"/>
              </a:ext>
            </a:extLst>
          </p:cNvPr>
          <p:cNvSpPr txBox="1"/>
          <p:nvPr/>
        </p:nvSpPr>
        <p:spPr>
          <a:xfrm>
            <a:off x="1071727" y="883075"/>
            <a:ext cx="5174815" cy="461665"/>
          </a:xfrm>
          <a:prstGeom prst="rect">
            <a:avLst/>
          </a:prstGeom>
          <a:noFill/>
        </p:spPr>
        <p:txBody>
          <a:bodyPr wrap="none" rtlCol="0">
            <a:spAutoFit/>
          </a:bodyPr>
          <a:lstStyle/>
          <a:p>
            <a:pPr algn="just"/>
            <a:r>
              <a:rPr lang="es-MX" sz="2400" dirty="0">
                <a:solidFill>
                  <a:srgbClr val="EB9734"/>
                </a:solidFill>
                <a:latin typeface="Raleway Black" pitchFamily="2" charset="0"/>
                <a:ea typeface="Open Sans SemiBold" panose="020B0706030804020204" pitchFamily="34" charset="0"/>
                <a:cs typeface="Open Sans SemiBold" panose="020B0706030804020204" pitchFamily="34" charset="0"/>
              </a:rPr>
              <a:t>Codificación y el bloque residual</a:t>
            </a:r>
          </a:p>
        </p:txBody>
      </p:sp>
      <p:sp>
        <p:nvSpPr>
          <p:cNvPr id="9" name="CuadroTexto 8">
            <a:extLst>
              <a:ext uri="{FF2B5EF4-FFF2-40B4-BE49-F238E27FC236}">
                <a16:creationId xmlns:a16="http://schemas.microsoft.com/office/drawing/2014/main" id="{FE758036-6642-41CF-BF8E-F4EE9CD303AD}"/>
              </a:ext>
            </a:extLst>
          </p:cNvPr>
          <p:cNvSpPr txBox="1"/>
          <p:nvPr/>
        </p:nvSpPr>
        <p:spPr>
          <a:xfrm>
            <a:off x="622744" y="1347937"/>
            <a:ext cx="10946510" cy="1477328"/>
          </a:xfrm>
          <a:prstGeom prst="rect">
            <a:avLst/>
          </a:prstGeom>
          <a:noFill/>
        </p:spPr>
        <p:txBody>
          <a:bodyPr wrap="square" rtlCol="0">
            <a:spAutoFit/>
          </a:bodyPr>
          <a:lstStyle/>
          <a:p>
            <a:pPr algn="just"/>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A este bloque se llevan tanto la entrada como la salida del bloque atencional, y esto se hace porque la red es muy profunda y si tan solo se enviara la salida la información progresivamente se degradaría y esto dificultaría el entrenamiento y desempeño de la red. Esta etapa toma los dos datos, los suma y luego los normaliza para que tengan la escala adecuada requerida por el siguiente bloque:</a:t>
            </a:r>
          </a:p>
        </p:txBody>
      </p:sp>
      <p:pic>
        <p:nvPicPr>
          <p:cNvPr id="10" name="Imagen 9">
            <a:extLst>
              <a:ext uri="{FF2B5EF4-FFF2-40B4-BE49-F238E27FC236}">
                <a16:creationId xmlns:a16="http://schemas.microsoft.com/office/drawing/2014/main" id="{BF6DAB78-5C1F-35EB-33AB-A0DE05C6FACD}"/>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260459" y="2943329"/>
            <a:ext cx="5671079" cy="3619538"/>
          </a:xfrm>
          <a:prstGeom prst="rect">
            <a:avLst/>
          </a:prstGeom>
          <a:noFill/>
          <a:ln>
            <a:noFill/>
          </a:ln>
        </p:spPr>
      </p:pic>
    </p:spTree>
    <p:extLst>
      <p:ext uri="{BB962C8B-B14F-4D97-AF65-F5344CB8AC3E}">
        <p14:creationId xmlns:p14="http://schemas.microsoft.com/office/powerpoint/2010/main" val="363383839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CuadroTexto 26">
            <a:extLst>
              <a:ext uri="{FF2B5EF4-FFF2-40B4-BE49-F238E27FC236}">
                <a16:creationId xmlns:a16="http://schemas.microsoft.com/office/drawing/2014/main" id="{87B13D7A-39B9-23F1-8BBE-7195185A6185}"/>
              </a:ext>
            </a:extLst>
          </p:cNvPr>
          <p:cNvSpPr txBox="1"/>
          <p:nvPr/>
        </p:nvSpPr>
        <p:spPr>
          <a:xfrm>
            <a:off x="3108643" y="343050"/>
            <a:ext cx="5974713" cy="523220"/>
          </a:xfrm>
          <a:prstGeom prst="rect">
            <a:avLst/>
          </a:prstGeom>
          <a:noFill/>
        </p:spPr>
        <p:txBody>
          <a:bodyPr wrap="none" rtlCol="0">
            <a:spAutoFit/>
          </a:bodyPr>
          <a:lstStyle/>
          <a:p>
            <a:r>
              <a:rPr lang="es-CO" sz="2800" dirty="0">
                <a:solidFill>
                  <a:srgbClr val="EB9734"/>
                </a:solidFill>
                <a:latin typeface="Raleway Black" pitchFamily="2" charset="0"/>
              </a:rPr>
              <a:t>MARCO TEÓRICO DEL CONTEXTO</a:t>
            </a:r>
            <a:endParaRPr lang="en-US" sz="2800" dirty="0">
              <a:solidFill>
                <a:srgbClr val="EB9734"/>
              </a:solidFill>
              <a:latin typeface="Raleway Black" pitchFamily="2" charset="0"/>
            </a:endParaRPr>
          </a:p>
        </p:txBody>
      </p:sp>
      <p:pic>
        <p:nvPicPr>
          <p:cNvPr id="19" name="Imagen 18">
            <a:extLst>
              <a:ext uri="{FF2B5EF4-FFF2-40B4-BE49-F238E27FC236}">
                <a16:creationId xmlns:a16="http://schemas.microsoft.com/office/drawing/2014/main" id="{9CFCF00A-BC29-624E-C884-59E3760894F7}"/>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20" name="CuadroTexto 19">
            <a:extLst>
              <a:ext uri="{FF2B5EF4-FFF2-40B4-BE49-F238E27FC236}">
                <a16:creationId xmlns:a16="http://schemas.microsoft.com/office/drawing/2014/main" id="{862420DE-757B-6285-AF97-EA1907B94B71}"/>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 name="Marco 1">
            <a:extLst>
              <a:ext uri="{FF2B5EF4-FFF2-40B4-BE49-F238E27FC236}">
                <a16:creationId xmlns:a16="http://schemas.microsoft.com/office/drawing/2014/main" id="{5D4D7C5F-06D1-62DB-9343-B07E1EA05D99}"/>
              </a:ext>
            </a:extLst>
          </p:cNvPr>
          <p:cNvSpPr/>
          <p:nvPr/>
        </p:nvSpPr>
        <p:spPr>
          <a:xfrm rot="8561659">
            <a:off x="10155834" y="5811445"/>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Marco 2">
            <a:extLst>
              <a:ext uri="{FF2B5EF4-FFF2-40B4-BE49-F238E27FC236}">
                <a16:creationId xmlns:a16="http://schemas.microsoft.com/office/drawing/2014/main" id="{0D2211A2-FE16-6804-B97B-18D83D4741E2}"/>
              </a:ext>
            </a:extLst>
          </p:cNvPr>
          <p:cNvSpPr/>
          <p:nvPr/>
        </p:nvSpPr>
        <p:spPr>
          <a:xfrm rot="6213016">
            <a:off x="11092448" y="5149760"/>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Marco 3">
            <a:extLst>
              <a:ext uri="{FF2B5EF4-FFF2-40B4-BE49-F238E27FC236}">
                <a16:creationId xmlns:a16="http://schemas.microsoft.com/office/drawing/2014/main" id="{F3AF34A3-B019-932B-2E4C-56148C89CF02}"/>
              </a:ext>
            </a:extLst>
          </p:cNvPr>
          <p:cNvSpPr/>
          <p:nvPr/>
        </p:nvSpPr>
        <p:spPr>
          <a:xfrm rot="8409895">
            <a:off x="378569" y="6052124"/>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Marco 4">
            <a:extLst>
              <a:ext uri="{FF2B5EF4-FFF2-40B4-BE49-F238E27FC236}">
                <a16:creationId xmlns:a16="http://schemas.microsoft.com/office/drawing/2014/main" id="{200A66D6-3519-314A-51EE-763DF2500C1D}"/>
              </a:ext>
            </a:extLst>
          </p:cNvPr>
          <p:cNvSpPr/>
          <p:nvPr/>
        </p:nvSpPr>
        <p:spPr>
          <a:xfrm rot="1712911">
            <a:off x="10897715" y="-28698"/>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Marco 5">
            <a:extLst>
              <a:ext uri="{FF2B5EF4-FFF2-40B4-BE49-F238E27FC236}">
                <a16:creationId xmlns:a16="http://schemas.microsoft.com/office/drawing/2014/main" id="{B8B3D805-BA03-C98E-E01B-D09A4EE7B12A}"/>
              </a:ext>
            </a:extLst>
          </p:cNvPr>
          <p:cNvSpPr/>
          <p:nvPr/>
        </p:nvSpPr>
        <p:spPr>
          <a:xfrm rot="10646673">
            <a:off x="-649431" y="5149761"/>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Marco 6">
            <a:extLst>
              <a:ext uri="{FF2B5EF4-FFF2-40B4-BE49-F238E27FC236}">
                <a16:creationId xmlns:a16="http://schemas.microsoft.com/office/drawing/2014/main" id="{3393C719-FE86-45DB-8220-B3DF1F0574E4}"/>
              </a:ext>
            </a:extLst>
          </p:cNvPr>
          <p:cNvSpPr/>
          <p:nvPr/>
        </p:nvSpPr>
        <p:spPr>
          <a:xfrm rot="14378614">
            <a:off x="-529330" y="1279233"/>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CuadroTexto 7">
            <a:extLst>
              <a:ext uri="{FF2B5EF4-FFF2-40B4-BE49-F238E27FC236}">
                <a16:creationId xmlns:a16="http://schemas.microsoft.com/office/drawing/2014/main" id="{3D51A1F3-73C9-7ECD-46E1-BD91127E285F}"/>
              </a:ext>
            </a:extLst>
          </p:cNvPr>
          <p:cNvSpPr txBox="1"/>
          <p:nvPr/>
        </p:nvSpPr>
        <p:spPr>
          <a:xfrm>
            <a:off x="677025" y="900388"/>
            <a:ext cx="7641836" cy="461665"/>
          </a:xfrm>
          <a:prstGeom prst="rect">
            <a:avLst/>
          </a:prstGeom>
          <a:noFill/>
        </p:spPr>
        <p:txBody>
          <a:bodyPr wrap="none" rtlCol="0">
            <a:spAutoFit/>
          </a:bodyPr>
          <a:lstStyle/>
          <a:p>
            <a:pPr algn="just"/>
            <a:r>
              <a:rPr lang="es-MX" sz="2400" dirty="0">
                <a:solidFill>
                  <a:srgbClr val="EB9734"/>
                </a:solidFill>
                <a:latin typeface="Raleway Black" pitchFamily="2" charset="0"/>
                <a:ea typeface="Open Sans SemiBold" panose="020B0706030804020204" pitchFamily="34" charset="0"/>
                <a:cs typeface="Open Sans SemiBold" panose="020B0706030804020204" pitchFamily="34" charset="0"/>
              </a:rPr>
              <a:t>Codificación: red neuronal y otro bloque residual</a:t>
            </a:r>
          </a:p>
        </p:txBody>
      </p:sp>
      <p:sp>
        <p:nvSpPr>
          <p:cNvPr id="9" name="CuadroTexto 8">
            <a:extLst>
              <a:ext uri="{FF2B5EF4-FFF2-40B4-BE49-F238E27FC236}">
                <a16:creationId xmlns:a16="http://schemas.microsoft.com/office/drawing/2014/main" id="{FE758036-6642-41CF-BF8E-F4EE9CD303AD}"/>
              </a:ext>
            </a:extLst>
          </p:cNvPr>
          <p:cNvSpPr txBox="1"/>
          <p:nvPr/>
        </p:nvSpPr>
        <p:spPr>
          <a:xfrm>
            <a:off x="568465" y="1374408"/>
            <a:ext cx="11137224" cy="1477328"/>
          </a:xfrm>
          <a:prstGeom prst="rect">
            <a:avLst/>
          </a:prstGeom>
          <a:noFill/>
        </p:spPr>
        <p:txBody>
          <a:bodyPr wrap="square" rtlCol="0">
            <a:spAutoFit/>
          </a:bodyPr>
          <a:lstStyle/>
          <a:p>
            <a:pPr algn="just"/>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Después de esto tenemos una red neuronal seguida por un bloque residual. La red neuronal procesa en paralelo todos los vectores de la secuencia, tomando la información atencional de las capas anteriores y consolidándola en una única representación. La entrada y la salida de esta red neuronal son luego llevadas a un bloque residual que tiene exactamente las mismas características del bloque anterior: una suma seguida por una normalización de los datos.</a:t>
            </a:r>
          </a:p>
        </p:txBody>
      </p:sp>
      <p:pic>
        <p:nvPicPr>
          <p:cNvPr id="11" name="Imagen 10">
            <a:extLst>
              <a:ext uri="{FF2B5EF4-FFF2-40B4-BE49-F238E27FC236}">
                <a16:creationId xmlns:a16="http://schemas.microsoft.com/office/drawing/2014/main" id="{721B8A73-45B7-C578-1BEE-02B23BA6C7C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696564" y="2998516"/>
            <a:ext cx="2642173" cy="3746978"/>
          </a:xfrm>
          <a:prstGeom prst="rect">
            <a:avLst/>
          </a:prstGeom>
          <a:noFill/>
          <a:ln>
            <a:noFill/>
          </a:ln>
        </p:spPr>
      </p:pic>
    </p:spTree>
    <p:extLst>
      <p:ext uri="{BB962C8B-B14F-4D97-AF65-F5344CB8AC3E}">
        <p14:creationId xmlns:p14="http://schemas.microsoft.com/office/powerpoint/2010/main" val="333280481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CuadroTexto 26">
            <a:extLst>
              <a:ext uri="{FF2B5EF4-FFF2-40B4-BE49-F238E27FC236}">
                <a16:creationId xmlns:a16="http://schemas.microsoft.com/office/drawing/2014/main" id="{87B13D7A-39B9-23F1-8BBE-7195185A6185}"/>
              </a:ext>
            </a:extLst>
          </p:cNvPr>
          <p:cNvSpPr txBox="1"/>
          <p:nvPr/>
        </p:nvSpPr>
        <p:spPr>
          <a:xfrm>
            <a:off x="3108643" y="343050"/>
            <a:ext cx="5974713" cy="523220"/>
          </a:xfrm>
          <a:prstGeom prst="rect">
            <a:avLst/>
          </a:prstGeom>
          <a:noFill/>
        </p:spPr>
        <p:txBody>
          <a:bodyPr wrap="none" rtlCol="0">
            <a:spAutoFit/>
          </a:bodyPr>
          <a:lstStyle/>
          <a:p>
            <a:r>
              <a:rPr lang="es-CO" sz="2800" dirty="0">
                <a:solidFill>
                  <a:srgbClr val="EB9734"/>
                </a:solidFill>
                <a:latin typeface="Raleway Black" pitchFamily="2" charset="0"/>
              </a:rPr>
              <a:t>MARCO TEÓRICO DEL CONTEXTO</a:t>
            </a:r>
            <a:endParaRPr lang="en-US" sz="2800" dirty="0">
              <a:solidFill>
                <a:srgbClr val="EB9734"/>
              </a:solidFill>
              <a:latin typeface="Raleway Black" pitchFamily="2" charset="0"/>
            </a:endParaRPr>
          </a:p>
        </p:txBody>
      </p:sp>
      <p:pic>
        <p:nvPicPr>
          <p:cNvPr id="19" name="Imagen 18">
            <a:extLst>
              <a:ext uri="{FF2B5EF4-FFF2-40B4-BE49-F238E27FC236}">
                <a16:creationId xmlns:a16="http://schemas.microsoft.com/office/drawing/2014/main" id="{9CFCF00A-BC29-624E-C884-59E3760894F7}"/>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20" name="CuadroTexto 19">
            <a:extLst>
              <a:ext uri="{FF2B5EF4-FFF2-40B4-BE49-F238E27FC236}">
                <a16:creationId xmlns:a16="http://schemas.microsoft.com/office/drawing/2014/main" id="{862420DE-757B-6285-AF97-EA1907B94B71}"/>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 name="Marco 1">
            <a:extLst>
              <a:ext uri="{FF2B5EF4-FFF2-40B4-BE49-F238E27FC236}">
                <a16:creationId xmlns:a16="http://schemas.microsoft.com/office/drawing/2014/main" id="{5D4D7C5F-06D1-62DB-9343-B07E1EA05D99}"/>
              </a:ext>
            </a:extLst>
          </p:cNvPr>
          <p:cNvSpPr/>
          <p:nvPr/>
        </p:nvSpPr>
        <p:spPr>
          <a:xfrm rot="8561659">
            <a:off x="10155834" y="5811445"/>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Marco 2">
            <a:extLst>
              <a:ext uri="{FF2B5EF4-FFF2-40B4-BE49-F238E27FC236}">
                <a16:creationId xmlns:a16="http://schemas.microsoft.com/office/drawing/2014/main" id="{0D2211A2-FE16-6804-B97B-18D83D4741E2}"/>
              </a:ext>
            </a:extLst>
          </p:cNvPr>
          <p:cNvSpPr/>
          <p:nvPr/>
        </p:nvSpPr>
        <p:spPr>
          <a:xfrm rot="6213016">
            <a:off x="11092448" y="5149760"/>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Marco 3">
            <a:extLst>
              <a:ext uri="{FF2B5EF4-FFF2-40B4-BE49-F238E27FC236}">
                <a16:creationId xmlns:a16="http://schemas.microsoft.com/office/drawing/2014/main" id="{F3AF34A3-B019-932B-2E4C-56148C89CF02}"/>
              </a:ext>
            </a:extLst>
          </p:cNvPr>
          <p:cNvSpPr/>
          <p:nvPr/>
        </p:nvSpPr>
        <p:spPr>
          <a:xfrm rot="8409895">
            <a:off x="378569" y="6052124"/>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Marco 4">
            <a:extLst>
              <a:ext uri="{FF2B5EF4-FFF2-40B4-BE49-F238E27FC236}">
                <a16:creationId xmlns:a16="http://schemas.microsoft.com/office/drawing/2014/main" id="{200A66D6-3519-314A-51EE-763DF2500C1D}"/>
              </a:ext>
            </a:extLst>
          </p:cNvPr>
          <p:cNvSpPr/>
          <p:nvPr/>
        </p:nvSpPr>
        <p:spPr>
          <a:xfrm rot="1712911">
            <a:off x="10897715" y="-28698"/>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Marco 5">
            <a:extLst>
              <a:ext uri="{FF2B5EF4-FFF2-40B4-BE49-F238E27FC236}">
                <a16:creationId xmlns:a16="http://schemas.microsoft.com/office/drawing/2014/main" id="{B8B3D805-BA03-C98E-E01B-D09A4EE7B12A}"/>
              </a:ext>
            </a:extLst>
          </p:cNvPr>
          <p:cNvSpPr/>
          <p:nvPr/>
        </p:nvSpPr>
        <p:spPr>
          <a:xfrm rot="10646673">
            <a:off x="-649431" y="5149761"/>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Marco 6">
            <a:extLst>
              <a:ext uri="{FF2B5EF4-FFF2-40B4-BE49-F238E27FC236}">
                <a16:creationId xmlns:a16="http://schemas.microsoft.com/office/drawing/2014/main" id="{3393C719-FE86-45DB-8220-B3DF1F0574E4}"/>
              </a:ext>
            </a:extLst>
          </p:cNvPr>
          <p:cNvSpPr/>
          <p:nvPr/>
        </p:nvSpPr>
        <p:spPr>
          <a:xfrm rot="14378614">
            <a:off x="-529330" y="1279233"/>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CuadroTexto 7">
            <a:extLst>
              <a:ext uri="{FF2B5EF4-FFF2-40B4-BE49-F238E27FC236}">
                <a16:creationId xmlns:a16="http://schemas.microsoft.com/office/drawing/2014/main" id="{3D51A1F3-73C9-7ECD-46E1-BD91127E285F}"/>
              </a:ext>
            </a:extLst>
          </p:cNvPr>
          <p:cNvSpPr txBox="1"/>
          <p:nvPr/>
        </p:nvSpPr>
        <p:spPr>
          <a:xfrm>
            <a:off x="677025" y="900388"/>
            <a:ext cx="4509568" cy="461665"/>
          </a:xfrm>
          <a:prstGeom prst="rect">
            <a:avLst/>
          </a:prstGeom>
          <a:noFill/>
        </p:spPr>
        <p:txBody>
          <a:bodyPr wrap="none" rtlCol="0">
            <a:spAutoFit/>
          </a:bodyPr>
          <a:lstStyle/>
          <a:p>
            <a:pPr algn="just"/>
            <a:r>
              <a:rPr lang="es-MX" sz="2400" dirty="0">
                <a:solidFill>
                  <a:srgbClr val="EB9734"/>
                </a:solidFill>
                <a:latin typeface="Raleway Black" pitchFamily="2" charset="0"/>
                <a:ea typeface="Open Sans SemiBold" panose="020B0706030804020204" pitchFamily="34" charset="0"/>
                <a:cs typeface="Open Sans SemiBold" panose="020B0706030804020204" pitchFamily="34" charset="0"/>
              </a:rPr>
              <a:t>Codificación: resultado final</a:t>
            </a:r>
          </a:p>
        </p:txBody>
      </p:sp>
      <p:sp>
        <p:nvSpPr>
          <p:cNvPr id="9" name="CuadroTexto 8">
            <a:extLst>
              <a:ext uri="{FF2B5EF4-FFF2-40B4-BE49-F238E27FC236}">
                <a16:creationId xmlns:a16="http://schemas.microsoft.com/office/drawing/2014/main" id="{FE758036-6642-41CF-BF8E-F4EE9CD303AD}"/>
              </a:ext>
            </a:extLst>
          </p:cNvPr>
          <p:cNvSpPr txBox="1"/>
          <p:nvPr/>
        </p:nvSpPr>
        <p:spPr>
          <a:xfrm>
            <a:off x="568465" y="1374408"/>
            <a:ext cx="11137224" cy="923330"/>
          </a:xfrm>
          <a:prstGeom prst="rect">
            <a:avLst/>
          </a:prstGeom>
          <a:noFill/>
        </p:spPr>
        <p:txBody>
          <a:bodyPr wrap="square" rtlCol="0">
            <a:spAutoFit/>
          </a:bodyPr>
          <a:lstStyle/>
          <a:p>
            <a:pPr algn="just"/>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Este bloque toma los tokens de entrada, los procesa en paralelo y entrega a la salida una representación que contiene información atencional sobre las diferentes relaciones entre palabras o grupos de palabras de la secuencia, importantes al momento de la traducción:</a:t>
            </a:r>
          </a:p>
        </p:txBody>
      </p:sp>
      <p:pic>
        <p:nvPicPr>
          <p:cNvPr id="10" name="Imagen 9">
            <a:extLst>
              <a:ext uri="{FF2B5EF4-FFF2-40B4-BE49-F238E27FC236}">
                <a16:creationId xmlns:a16="http://schemas.microsoft.com/office/drawing/2014/main" id="{FCDF3AC0-5E3E-00E9-1954-02779FC17CE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276568" y="2614023"/>
            <a:ext cx="3097878" cy="3592027"/>
          </a:xfrm>
          <a:prstGeom prst="rect">
            <a:avLst/>
          </a:prstGeom>
          <a:noFill/>
          <a:ln>
            <a:noFill/>
          </a:ln>
        </p:spPr>
      </p:pic>
    </p:spTree>
    <p:extLst>
      <p:ext uri="{BB962C8B-B14F-4D97-AF65-F5344CB8AC3E}">
        <p14:creationId xmlns:p14="http://schemas.microsoft.com/office/powerpoint/2010/main" val="291646201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CuadroTexto 26">
            <a:extLst>
              <a:ext uri="{FF2B5EF4-FFF2-40B4-BE49-F238E27FC236}">
                <a16:creationId xmlns:a16="http://schemas.microsoft.com/office/drawing/2014/main" id="{87B13D7A-39B9-23F1-8BBE-7195185A6185}"/>
              </a:ext>
            </a:extLst>
          </p:cNvPr>
          <p:cNvSpPr txBox="1"/>
          <p:nvPr/>
        </p:nvSpPr>
        <p:spPr>
          <a:xfrm>
            <a:off x="3108643" y="343050"/>
            <a:ext cx="5974713" cy="523220"/>
          </a:xfrm>
          <a:prstGeom prst="rect">
            <a:avLst/>
          </a:prstGeom>
          <a:noFill/>
        </p:spPr>
        <p:txBody>
          <a:bodyPr wrap="none" rtlCol="0">
            <a:spAutoFit/>
          </a:bodyPr>
          <a:lstStyle/>
          <a:p>
            <a:r>
              <a:rPr lang="es-CO" sz="2800" dirty="0">
                <a:solidFill>
                  <a:srgbClr val="EB9734"/>
                </a:solidFill>
                <a:latin typeface="Raleway Black" pitchFamily="2" charset="0"/>
              </a:rPr>
              <a:t>MARCO TEÓRICO DEL CONTEXTO</a:t>
            </a:r>
            <a:endParaRPr lang="en-US" sz="2800" dirty="0">
              <a:solidFill>
                <a:srgbClr val="EB9734"/>
              </a:solidFill>
              <a:latin typeface="Raleway Black" pitchFamily="2" charset="0"/>
            </a:endParaRPr>
          </a:p>
        </p:txBody>
      </p:sp>
      <p:pic>
        <p:nvPicPr>
          <p:cNvPr id="19" name="Imagen 18">
            <a:extLst>
              <a:ext uri="{FF2B5EF4-FFF2-40B4-BE49-F238E27FC236}">
                <a16:creationId xmlns:a16="http://schemas.microsoft.com/office/drawing/2014/main" id="{9CFCF00A-BC29-624E-C884-59E3760894F7}"/>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20" name="CuadroTexto 19">
            <a:extLst>
              <a:ext uri="{FF2B5EF4-FFF2-40B4-BE49-F238E27FC236}">
                <a16:creationId xmlns:a16="http://schemas.microsoft.com/office/drawing/2014/main" id="{862420DE-757B-6285-AF97-EA1907B94B71}"/>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 name="Marco 1">
            <a:extLst>
              <a:ext uri="{FF2B5EF4-FFF2-40B4-BE49-F238E27FC236}">
                <a16:creationId xmlns:a16="http://schemas.microsoft.com/office/drawing/2014/main" id="{5D4D7C5F-06D1-62DB-9343-B07E1EA05D99}"/>
              </a:ext>
            </a:extLst>
          </p:cNvPr>
          <p:cNvSpPr/>
          <p:nvPr/>
        </p:nvSpPr>
        <p:spPr>
          <a:xfrm rot="8561659">
            <a:off x="10155834" y="5811445"/>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Marco 2">
            <a:extLst>
              <a:ext uri="{FF2B5EF4-FFF2-40B4-BE49-F238E27FC236}">
                <a16:creationId xmlns:a16="http://schemas.microsoft.com/office/drawing/2014/main" id="{0D2211A2-FE16-6804-B97B-18D83D4741E2}"/>
              </a:ext>
            </a:extLst>
          </p:cNvPr>
          <p:cNvSpPr/>
          <p:nvPr/>
        </p:nvSpPr>
        <p:spPr>
          <a:xfrm rot="6213016">
            <a:off x="11092448" y="5149760"/>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Marco 3">
            <a:extLst>
              <a:ext uri="{FF2B5EF4-FFF2-40B4-BE49-F238E27FC236}">
                <a16:creationId xmlns:a16="http://schemas.microsoft.com/office/drawing/2014/main" id="{F3AF34A3-B019-932B-2E4C-56148C89CF02}"/>
              </a:ext>
            </a:extLst>
          </p:cNvPr>
          <p:cNvSpPr/>
          <p:nvPr/>
        </p:nvSpPr>
        <p:spPr>
          <a:xfrm rot="8409895">
            <a:off x="378569" y="6052124"/>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Marco 4">
            <a:extLst>
              <a:ext uri="{FF2B5EF4-FFF2-40B4-BE49-F238E27FC236}">
                <a16:creationId xmlns:a16="http://schemas.microsoft.com/office/drawing/2014/main" id="{200A66D6-3519-314A-51EE-763DF2500C1D}"/>
              </a:ext>
            </a:extLst>
          </p:cNvPr>
          <p:cNvSpPr/>
          <p:nvPr/>
        </p:nvSpPr>
        <p:spPr>
          <a:xfrm rot="1712911">
            <a:off x="10897715" y="-28698"/>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Marco 5">
            <a:extLst>
              <a:ext uri="{FF2B5EF4-FFF2-40B4-BE49-F238E27FC236}">
                <a16:creationId xmlns:a16="http://schemas.microsoft.com/office/drawing/2014/main" id="{B8B3D805-BA03-C98E-E01B-D09A4EE7B12A}"/>
              </a:ext>
            </a:extLst>
          </p:cNvPr>
          <p:cNvSpPr/>
          <p:nvPr/>
        </p:nvSpPr>
        <p:spPr>
          <a:xfrm rot="10646673">
            <a:off x="-649431" y="5149761"/>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Marco 6">
            <a:extLst>
              <a:ext uri="{FF2B5EF4-FFF2-40B4-BE49-F238E27FC236}">
                <a16:creationId xmlns:a16="http://schemas.microsoft.com/office/drawing/2014/main" id="{3393C719-FE86-45DB-8220-B3DF1F0574E4}"/>
              </a:ext>
            </a:extLst>
          </p:cNvPr>
          <p:cNvSpPr/>
          <p:nvPr/>
        </p:nvSpPr>
        <p:spPr>
          <a:xfrm rot="14378614">
            <a:off x="-529330" y="1279233"/>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CuadroTexto 7">
            <a:extLst>
              <a:ext uri="{FF2B5EF4-FFF2-40B4-BE49-F238E27FC236}">
                <a16:creationId xmlns:a16="http://schemas.microsoft.com/office/drawing/2014/main" id="{3D51A1F3-73C9-7ECD-46E1-BD91127E285F}"/>
              </a:ext>
            </a:extLst>
          </p:cNvPr>
          <p:cNvSpPr txBox="1"/>
          <p:nvPr/>
        </p:nvSpPr>
        <p:spPr>
          <a:xfrm>
            <a:off x="677025" y="900388"/>
            <a:ext cx="4509568" cy="461665"/>
          </a:xfrm>
          <a:prstGeom prst="rect">
            <a:avLst/>
          </a:prstGeom>
          <a:noFill/>
        </p:spPr>
        <p:txBody>
          <a:bodyPr wrap="none" rtlCol="0">
            <a:spAutoFit/>
          </a:bodyPr>
          <a:lstStyle/>
          <a:p>
            <a:pPr algn="just"/>
            <a:r>
              <a:rPr lang="es-MX" sz="2400" dirty="0">
                <a:solidFill>
                  <a:srgbClr val="EB9734"/>
                </a:solidFill>
                <a:latin typeface="Raleway Black" pitchFamily="2" charset="0"/>
                <a:ea typeface="Open Sans SemiBold" panose="020B0706030804020204" pitchFamily="34" charset="0"/>
                <a:cs typeface="Open Sans SemiBold" panose="020B0706030804020204" pitchFamily="34" charset="0"/>
              </a:rPr>
              <a:t>Codificación: resultado final</a:t>
            </a:r>
          </a:p>
        </p:txBody>
      </p:sp>
      <p:sp>
        <p:nvSpPr>
          <p:cNvPr id="9" name="CuadroTexto 8">
            <a:extLst>
              <a:ext uri="{FF2B5EF4-FFF2-40B4-BE49-F238E27FC236}">
                <a16:creationId xmlns:a16="http://schemas.microsoft.com/office/drawing/2014/main" id="{FE758036-6642-41CF-BF8E-F4EE9CD303AD}"/>
              </a:ext>
            </a:extLst>
          </p:cNvPr>
          <p:cNvSpPr txBox="1"/>
          <p:nvPr/>
        </p:nvSpPr>
        <p:spPr>
          <a:xfrm>
            <a:off x="568465" y="1374408"/>
            <a:ext cx="11137224" cy="646331"/>
          </a:xfrm>
          <a:prstGeom prst="rect">
            <a:avLst/>
          </a:prstGeom>
          <a:noFill/>
        </p:spPr>
        <p:txBody>
          <a:bodyPr wrap="square" rtlCol="0">
            <a:spAutoFit/>
          </a:bodyPr>
          <a:lstStyle/>
          <a:p>
            <a:pPr algn="just"/>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Y este proceso se repite para los codificadores restantes, que son idénticos en estructura al codificador que acabamos de analizar.</a:t>
            </a:r>
          </a:p>
        </p:txBody>
      </p:sp>
      <p:pic>
        <p:nvPicPr>
          <p:cNvPr id="12" name="Imagen 11">
            <a:extLst>
              <a:ext uri="{FF2B5EF4-FFF2-40B4-BE49-F238E27FC236}">
                <a16:creationId xmlns:a16="http://schemas.microsoft.com/office/drawing/2014/main" id="{1B892F21-E51A-5BC3-9EA8-DCF7CFFE99E4}"/>
              </a:ext>
            </a:extLst>
          </p:cNvPr>
          <p:cNvPicPr>
            <a:picLocks noChangeAspect="1"/>
          </p:cNvPicPr>
          <p:nvPr/>
        </p:nvPicPr>
        <p:blipFill>
          <a:blip r:embed="rId4"/>
          <a:stretch>
            <a:fillRect/>
          </a:stretch>
        </p:blipFill>
        <p:spPr>
          <a:xfrm>
            <a:off x="4278390" y="2552963"/>
            <a:ext cx="3265410" cy="3681008"/>
          </a:xfrm>
          <a:prstGeom prst="rect">
            <a:avLst/>
          </a:prstGeom>
        </p:spPr>
      </p:pic>
    </p:spTree>
    <p:extLst>
      <p:ext uri="{BB962C8B-B14F-4D97-AF65-F5344CB8AC3E}">
        <p14:creationId xmlns:p14="http://schemas.microsoft.com/office/powerpoint/2010/main" val="46737539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o 5">
            <a:extLst>
              <a:ext uri="{FF2B5EF4-FFF2-40B4-BE49-F238E27FC236}">
                <a16:creationId xmlns:a16="http://schemas.microsoft.com/office/drawing/2014/main" id="{A6325750-8222-65DA-24A4-28CE5B3365AE}"/>
              </a:ext>
            </a:extLst>
          </p:cNvPr>
          <p:cNvSpPr/>
          <p:nvPr/>
        </p:nvSpPr>
        <p:spPr>
          <a:xfrm rot="18695745">
            <a:off x="1073149" y="-3313074"/>
            <a:ext cx="2688817" cy="2799422"/>
          </a:xfrm>
          <a:prstGeom prst="frame">
            <a:avLst>
              <a:gd name="adj1" fmla="val 17453"/>
            </a:avLst>
          </a:prstGeom>
          <a:noFill/>
          <a:ln w="12700">
            <a:solidFill>
              <a:schemeClr val="bg1">
                <a:alpha val="56000"/>
              </a:schemeClr>
            </a:solidFill>
          </a:ln>
          <a:effectLst>
            <a:glow rad="228600">
              <a:srgbClr val="00F1FF"/>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Marco 6">
            <a:extLst>
              <a:ext uri="{FF2B5EF4-FFF2-40B4-BE49-F238E27FC236}">
                <a16:creationId xmlns:a16="http://schemas.microsoft.com/office/drawing/2014/main" id="{DED5D3D2-CF7B-CF94-F27F-DFF8CC012AE1}"/>
              </a:ext>
            </a:extLst>
          </p:cNvPr>
          <p:cNvSpPr/>
          <p:nvPr/>
        </p:nvSpPr>
        <p:spPr>
          <a:xfrm rot="19996613">
            <a:off x="1628583" y="6890347"/>
            <a:ext cx="2316595" cy="2174662"/>
          </a:xfrm>
          <a:prstGeom prst="frame">
            <a:avLst>
              <a:gd name="adj1" fmla="val 31126"/>
            </a:avLst>
          </a:prstGeom>
          <a:noFill/>
          <a:ln w="12700">
            <a:solidFill>
              <a:schemeClr val="bg1">
                <a:alpha val="56000"/>
              </a:schemeClr>
            </a:solidFill>
          </a:ln>
          <a:effectLst>
            <a:glow rad="228600">
              <a:srgbClr val="E10DFF"/>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Marco 7">
            <a:extLst>
              <a:ext uri="{FF2B5EF4-FFF2-40B4-BE49-F238E27FC236}">
                <a16:creationId xmlns:a16="http://schemas.microsoft.com/office/drawing/2014/main" id="{4CC59E32-888E-E818-D715-A0D4183F521C}"/>
              </a:ext>
            </a:extLst>
          </p:cNvPr>
          <p:cNvSpPr/>
          <p:nvPr/>
        </p:nvSpPr>
        <p:spPr>
          <a:xfrm rot="5944558" flipH="1" flipV="1">
            <a:off x="-2174762" y="2343768"/>
            <a:ext cx="1963784" cy="1666032"/>
          </a:xfrm>
          <a:prstGeom prst="frame">
            <a:avLst>
              <a:gd name="adj1" fmla="val 50000"/>
            </a:avLst>
          </a:prstGeom>
          <a:noFill/>
          <a:ln w="12700">
            <a:solidFill>
              <a:schemeClr val="bg1">
                <a:alpha val="56000"/>
              </a:schemeClr>
            </a:solidFill>
          </a:ln>
          <a:effectLst>
            <a:glow rad="228600">
              <a:srgbClr val="E7AD2A"/>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CuadroTexto 8">
            <a:extLst>
              <a:ext uri="{FF2B5EF4-FFF2-40B4-BE49-F238E27FC236}">
                <a16:creationId xmlns:a16="http://schemas.microsoft.com/office/drawing/2014/main" id="{6000D7A3-C136-915E-B6EE-13E2200E6F0C}"/>
              </a:ext>
            </a:extLst>
          </p:cNvPr>
          <p:cNvSpPr txBox="1"/>
          <p:nvPr/>
        </p:nvSpPr>
        <p:spPr>
          <a:xfrm>
            <a:off x="12409403" y="4870207"/>
            <a:ext cx="3977371" cy="707886"/>
          </a:xfrm>
          <a:prstGeom prst="rect">
            <a:avLst/>
          </a:prstGeom>
          <a:noFill/>
        </p:spPr>
        <p:txBody>
          <a:bodyPr wrap="none" rtlCol="0">
            <a:spAutoFit/>
          </a:bodyPr>
          <a:lstStyle/>
          <a:p>
            <a:r>
              <a:rPr lang="es-CO" sz="4000" dirty="0">
                <a:solidFill>
                  <a:srgbClr val="00F1FF"/>
                </a:solidFill>
                <a:latin typeface="Raleway Black" pitchFamily="2" charset="0"/>
                <a:ea typeface="Open Sans SemiBold" panose="020B0706030804020204" pitchFamily="34" charset="0"/>
                <a:cs typeface="Open Sans SemiBold" panose="020B0706030804020204" pitchFamily="34" charset="0"/>
              </a:rPr>
              <a:t>Información 01</a:t>
            </a:r>
            <a:endParaRPr lang="en-US" sz="4000" dirty="0">
              <a:solidFill>
                <a:srgbClr val="00F1FF"/>
              </a:solidFill>
              <a:latin typeface="Raleway Black" pitchFamily="2" charset="0"/>
              <a:ea typeface="Open Sans SemiBold" panose="020B0706030804020204" pitchFamily="34" charset="0"/>
              <a:cs typeface="Open Sans SemiBold" panose="020B0706030804020204" pitchFamily="34" charset="0"/>
            </a:endParaRPr>
          </a:p>
        </p:txBody>
      </p:sp>
      <p:sp>
        <p:nvSpPr>
          <p:cNvPr id="10" name="CuadroTexto 9">
            <a:extLst>
              <a:ext uri="{FF2B5EF4-FFF2-40B4-BE49-F238E27FC236}">
                <a16:creationId xmlns:a16="http://schemas.microsoft.com/office/drawing/2014/main" id="{1C0856B9-1A77-C2D5-189E-F947E4B9F0AC}"/>
              </a:ext>
            </a:extLst>
          </p:cNvPr>
          <p:cNvSpPr txBox="1"/>
          <p:nvPr/>
        </p:nvSpPr>
        <p:spPr>
          <a:xfrm>
            <a:off x="13514202" y="3523118"/>
            <a:ext cx="4004622" cy="707886"/>
          </a:xfrm>
          <a:prstGeom prst="rect">
            <a:avLst/>
          </a:prstGeom>
          <a:noFill/>
        </p:spPr>
        <p:txBody>
          <a:bodyPr wrap="none" rtlCol="0">
            <a:spAutoFit/>
          </a:bodyPr>
          <a:lstStyle/>
          <a:p>
            <a:r>
              <a:rPr lang="es-CO" sz="4000" dirty="0">
                <a:solidFill>
                  <a:srgbClr val="F03CED"/>
                </a:solidFill>
                <a:latin typeface="Raleway Black" pitchFamily="2" charset="0"/>
                <a:ea typeface="Open Sans SemiBold" panose="020B0706030804020204" pitchFamily="34" charset="0"/>
                <a:cs typeface="Open Sans SemiBold" panose="020B0706030804020204" pitchFamily="34" charset="0"/>
              </a:rPr>
              <a:t>Información 02</a:t>
            </a:r>
            <a:endParaRPr lang="en-US" sz="4000" dirty="0">
              <a:solidFill>
                <a:srgbClr val="F03CED"/>
              </a:solidFill>
              <a:latin typeface="Raleway Black" pitchFamily="2" charset="0"/>
              <a:ea typeface="Open Sans SemiBold" panose="020B0706030804020204" pitchFamily="34" charset="0"/>
              <a:cs typeface="Open Sans SemiBold" panose="020B0706030804020204" pitchFamily="34" charset="0"/>
            </a:endParaRPr>
          </a:p>
        </p:txBody>
      </p:sp>
      <p:sp>
        <p:nvSpPr>
          <p:cNvPr id="11" name="CuadroTexto 10">
            <a:extLst>
              <a:ext uri="{FF2B5EF4-FFF2-40B4-BE49-F238E27FC236}">
                <a16:creationId xmlns:a16="http://schemas.microsoft.com/office/drawing/2014/main" id="{7AC3BBA7-30F1-130A-AA16-8F17A62A42A8}"/>
              </a:ext>
            </a:extLst>
          </p:cNvPr>
          <p:cNvSpPr txBox="1"/>
          <p:nvPr/>
        </p:nvSpPr>
        <p:spPr>
          <a:xfrm>
            <a:off x="14334939" y="2133012"/>
            <a:ext cx="3995004" cy="707886"/>
          </a:xfrm>
          <a:prstGeom prst="rect">
            <a:avLst/>
          </a:prstGeom>
          <a:noFill/>
        </p:spPr>
        <p:txBody>
          <a:bodyPr wrap="none" rtlCol="0">
            <a:spAutoFit/>
          </a:bodyPr>
          <a:lstStyle/>
          <a:p>
            <a:r>
              <a:rPr lang="es-CO" sz="4000" b="1" dirty="0">
                <a:solidFill>
                  <a:srgbClr val="FFFF00"/>
                </a:solidFill>
                <a:latin typeface="Raleway Black" pitchFamily="2" charset="0"/>
                <a:ea typeface="Open Sans SemiBold" panose="020B0706030804020204" pitchFamily="34" charset="0"/>
                <a:cs typeface="Open Sans SemiBold" panose="020B0706030804020204" pitchFamily="34" charset="0"/>
              </a:rPr>
              <a:t>Información 03</a:t>
            </a:r>
            <a:endParaRPr lang="en-US" sz="4000" b="1" dirty="0">
              <a:solidFill>
                <a:srgbClr val="FFFF00"/>
              </a:solidFill>
              <a:latin typeface="Raleway Black" pitchFamily="2" charset="0"/>
              <a:ea typeface="Open Sans SemiBold" panose="020B0706030804020204" pitchFamily="34" charset="0"/>
              <a:cs typeface="Open Sans SemiBold" panose="020B0706030804020204" pitchFamily="34" charset="0"/>
            </a:endParaRPr>
          </a:p>
        </p:txBody>
      </p:sp>
      <p:sp>
        <p:nvSpPr>
          <p:cNvPr id="12" name="CuadroTexto 11">
            <a:extLst>
              <a:ext uri="{FF2B5EF4-FFF2-40B4-BE49-F238E27FC236}">
                <a16:creationId xmlns:a16="http://schemas.microsoft.com/office/drawing/2014/main" id="{C45266AA-5C4A-16DB-0FB4-056116179EA1}"/>
              </a:ext>
            </a:extLst>
          </p:cNvPr>
          <p:cNvSpPr txBox="1"/>
          <p:nvPr/>
        </p:nvSpPr>
        <p:spPr>
          <a:xfrm>
            <a:off x="12409403" y="5393427"/>
            <a:ext cx="3969373" cy="1569660"/>
          </a:xfrm>
          <a:prstGeom prst="rect">
            <a:avLst/>
          </a:prstGeom>
          <a:noFill/>
        </p:spPr>
        <p:txBody>
          <a:bodyPr wrap="square" rtlCol="0">
            <a:spAutoFit/>
          </a:bodyPr>
          <a:lstStyle>
            <a:defPPr>
              <a:defRPr lang="en-US"/>
            </a:defPPr>
            <a:lvl1pPr algn="just">
              <a:defRPr sz="1600">
                <a:solidFill>
                  <a:schemeClr val="tx1">
                    <a:lumMod val="50000"/>
                    <a:lumOff val="50000"/>
                  </a:schemeClr>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r>
              <a:rPr lang="es-CO" sz="2400" dirty="0">
                <a:solidFill>
                  <a:schemeClr val="bg1"/>
                </a:solidFill>
              </a:rPr>
              <a:t>Lorem ipsum dolor sit amet, consectetuer adipiscing elit. Maecenas porttitor congue massa. </a:t>
            </a:r>
            <a:endParaRPr lang="en-US" sz="2400" dirty="0">
              <a:solidFill>
                <a:schemeClr val="bg1"/>
              </a:solidFill>
            </a:endParaRPr>
          </a:p>
        </p:txBody>
      </p:sp>
      <p:sp>
        <p:nvSpPr>
          <p:cNvPr id="13" name="CuadroTexto 12">
            <a:extLst>
              <a:ext uri="{FF2B5EF4-FFF2-40B4-BE49-F238E27FC236}">
                <a16:creationId xmlns:a16="http://schemas.microsoft.com/office/drawing/2014/main" id="{1A7145C2-5DEB-EDEA-35DE-C5F2857B5A81}"/>
              </a:ext>
            </a:extLst>
          </p:cNvPr>
          <p:cNvSpPr txBox="1"/>
          <p:nvPr/>
        </p:nvSpPr>
        <p:spPr>
          <a:xfrm>
            <a:off x="13514203" y="4024211"/>
            <a:ext cx="4051656" cy="1569660"/>
          </a:xfrm>
          <a:prstGeom prst="rect">
            <a:avLst/>
          </a:prstGeom>
          <a:noFill/>
        </p:spPr>
        <p:txBody>
          <a:bodyPr wrap="square" rtlCol="0">
            <a:spAutoFit/>
          </a:bodyPr>
          <a:lstStyle>
            <a:defPPr>
              <a:defRPr lang="en-US"/>
            </a:defPPr>
            <a:lvl1pPr algn="just">
              <a:defRPr sz="1600">
                <a:solidFill>
                  <a:schemeClr val="tx1">
                    <a:lumMod val="50000"/>
                    <a:lumOff val="50000"/>
                  </a:schemeClr>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r>
              <a:rPr lang="es-CO" sz="2400" dirty="0">
                <a:solidFill>
                  <a:schemeClr val="bg1"/>
                </a:solidFill>
              </a:rPr>
              <a:t>Lorem ipsum dolor sit amet, consectetuer adipiscing elit. Maecenas porttitor congue massa. </a:t>
            </a:r>
            <a:endParaRPr lang="en-US" sz="2400" dirty="0">
              <a:solidFill>
                <a:schemeClr val="bg1"/>
              </a:solidFill>
            </a:endParaRPr>
          </a:p>
        </p:txBody>
      </p:sp>
      <p:sp>
        <p:nvSpPr>
          <p:cNvPr id="14" name="CuadroTexto 13">
            <a:extLst>
              <a:ext uri="{FF2B5EF4-FFF2-40B4-BE49-F238E27FC236}">
                <a16:creationId xmlns:a16="http://schemas.microsoft.com/office/drawing/2014/main" id="{8CFE7A4D-2064-A12D-BD6E-44E81092CBC8}"/>
              </a:ext>
            </a:extLst>
          </p:cNvPr>
          <p:cNvSpPr txBox="1"/>
          <p:nvPr/>
        </p:nvSpPr>
        <p:spPr>
          <a:xfrm>
            <a:off x="14359829" y="2598003"/>
            <a:ext cx="4150909" cy="1569660"/>
          </a:xfrm>
          <a:prstGeom prst="rect">
            <a:avLst/>
          </a:prstGeom>
          <a:noFill/>
        </p:spPr>
        <p:txBody>
          <a:bodyPr wrap="square" rtlCol="0">
            <a:spAutoFit/>
          </a:bodyPr>
          <a:lstStyle/>
          <a:p>
            <a:pPr algn="just"/>
            <a:r>
              <a:rPr lang="es-CO" sz="2400" dirty="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rPr>
              <a:t>Lorem ipsum dolor sit amet, consectetuer adipiscing elit. Maecenas porttitor congue massa. </a:t>
            </a:r>
            <a:endParaRPr lang="en-US" sz="2400" dirty="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grpSp>
        <p:nvGrpSpPr>
          <p:cNvPr id="15" name="Grupo 14">
            <a:extLst>
              <a:ext uri="{FF2B5EF4-FFF2-40B4-BE49-F238E27FC236}">
                <a16:creationId xmlns:a16="http://schemas.microsoft.com/office/drawing/2014/main" id="{973DBB14-65D7-BC6A-2530-31F7B7F02396}"/>
              </a:ext>
            </a:extLst>
          </p:cNvPr>
          <p:cNvGrpSpPr/>
          <p:nvPr/>
        </p:nvGrpSpPr>
        <p:grpSpPr>
          <a:xfrm rot="17832459">
            <a:off x="-1520900" y="1613970"/>
            <a:ext cx="1645920" cy="533400"/>
            <a:chOff x="6096000" y="3017520"/>
            <a:chExt cx="1645920" cy="533400"/>
          </a:xfrm>
          <a:effectLst>
            <a:glow rad="228600">
              <a:schemeClr val="accent4">
                <a:satMod val="175000"/>
                <a:alpha val="40000"/>
              </a:schemeClr>
            </a:glow>
          </a:effectLst>
        </p:grpSpPr>
        <p:cxnSp>
          <p:nvCxnSpPr>
            <p:cNvPr id="16" name="Conector recto 15">
              <a:extLst>
                <a:ext uri="{FF2B5EF4-FFF2-40B4-BE49-F238E27FC236}">
                  <a16:creationId xmlns:a16="http://schemas.microsoft.com/office/drawing/2014/main" id="{2A22A933-1640-11CA-4331-31E7D1010D0B}"/>
                </a:ext>
              </a:extLst>
            </p:cNvPr>
            <p:cNvCxnSpPr>
              <a:cxnSpLocks/>
            </p:cNvCxnSpPr>
            <p:nvPr/>
          </p:nvCxnSpPr>
          <p:spPr>
            <a:xfrm>
              <a:off x="6096000" y="3550920"/>
              <a:ext cx="716280" cy="0"/>
            </a:xfrm>
            <a:prstGeom prst="line">
              <a:avLst/>
            </a:prstGeom>
            <a:ln w="28575">
              <a:solidFill>
                <a:schemeClr val="bg1"/>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17" name="Conector recto 16">
              <a:extLst>
                <a:ext uri="{FF2B5EF4-FFF2-40B4-BE49-F238E27FC236}">
                  <a16:creationId xmlns:a16="http://schemas.microsoft.com/office/drawing/2014/main" id="{F5A5B847-5FCE-4082-83B6-DFD34DFD7C3D}"/>
                </a:ext>
              </a:extLst>
            </p:cNvPr>
            <p:cNvCxnSpPr>
              <a:cxnSpLocks/>
            </p:cNvCxnSpPr>
            <p:nvPr/>
          </p:nvCxnSpPr>
          <p:spPr>
            <a:xfrm flipV="1">
              <a:off x="6812280" y="3017520"/>
              <a:ext cx="259080" cy="533400"/>
            </a:xfrm>
            <a:prstGeom prst="line">
              <a:avLst/>
            </a:prstGeom>
            <a:ln w="28575">
              <a:solidFill>
                <a:schemeClr val="bg1"/>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18" name="Conector recto 17">
              <a:extLst>
                <a:ext uri="{FF2B5EF4-FFF2-40B4-BE49-F238E27FC236}">
                  <a16:creationId xmlns:a16="http://schemas.microsoft.com/office/drawing/2014/main" id="{911699F8-65B8-D502-3474-C6500CA6418C}"/>
                </a:ext>
              </a:extLst>
            </p:cNvPr>
            <p:cNvCxnSpPr>
              <a:cxnSpLocks/>
            </p:cNvCxnSpPr>
            <p:nvPr/>
          </p:nvCxnSpPr>
          <p:spPr>
            <a:xfrm>
              <a:off x="7071360" y="3017520"/>
              <a:ext cx="670560" cy="0"/>
            </a:xfrm>
            <a:prstGeom prst="line">
              <a:avLst/>
            </a:prstGeom>
            <a:ln w="28575">
              <a:solidFill>
                <a:schemeClr val="bg1"/>
              </a:solidFill>
              <a:headEnd type="oval"/>
              <a:tailEnd type="oval"/>
            </a:ln>
          </p:spPr>
          <p:style>
            <a:lnRef idx="1">
              <a:schemeClr val="accent2"/>
            </a:lnRef>
            <a:fillRef idx="0">
              <a:schemeClr val="accent2"/>
            </a:fillRef>
            <a:effectRef idx="0">
              <a:schemeClr val="accent2"/>
            </a:effectRef>
            <a:fontRef idx="minor">
              <a:schemeClr val="tx1"/>
            </a:fontRef>
          </p:style>
        </p:cxnSp>
      </p:grpSp>
      <p:grpSp>
        <p:nvGrpSpPr>
          <p:cNvPr id="19" name="Grupo 18">
            <a:extLst>
              <a:ext uri="{FF2B5EF4-FFF2-40B4-BE49-F238E27FC236}">
                <a16:creationId xmlns:a16="http://schemas.microsoft.com/office/drawing/2014/main" id="{41D7AAFB-C444-D693-E951-333C5A9AFD3A}"/>
              </a:ext>
            </a:extLst>
          </p:cNvPr>
          <p:cNvGrpSpPr/>
          <p:nvPr/>
        </p:nvGrpSpPr>
        <p:grpSpPr>
          <a:xfrm rot="6651366">
            <a:off x="-1833149" y="3333298"/>
            <a:ext cx="2348819" cy="533400"/>
            <a:chOff x="5651178" y="3017520"/>
            <a:chExt cx="2348819" cy="533400"/>
          </a:xfrm>
          <a:effectLst>
            <a:glow rad="127000">
              <a:srgbClr val="E10DFF"/>
            </a:glow>
          </a:effectLst>
        </p:grpSpPr>
        <p:cxnSp>
          <p:nvCxnSpPr>
            <p:cNvPr id="20" name="Conector recto 19">
              <a:extLst>
                <a:ext uri="{FF2B5EF4-FFF2-40B4-BE49-F238E27FC236}">
                  <a16:creationId xmlns:a16="http://schemas.microsoft.com/office/drawing/2014/main" id="{00417A29-1A8F-E2F9-ECB6-9875AC7ADD2C}"/>
                </a:ext>
              </a:extLst>
            </p:cNvPr>
            <p:cNvCxnSpPr>
              <a:cxnSpLocks/>
            </p:cNvCxnSpPr>
            <p:nvPr/>
          </p:nvCxnSpPr>
          <p:spPr>
            <a:xfrm>
              <a:off x="5651178" y="3550920"/>
              <a:ext cx="1161102" cy="0"/>
            </a:xfrm>
            <a:prstGeom prst="line">
              <a:avLst/>
            </a:prstGeom>
            <a:ln w="28575">
              <a:solidFill>
                <a:schemeClr val="bg1"/>
              </a:solidFill>
              <a:headEnd type="oval"/>
            </a:ln>
          </p:spPr>
          <p:style>
            <a:lnRef idx="1">
              <a:schemeClr val="accent2"/>
            </a:lnRef>
            <a:fillRef idx="0">
              <a:schemeClr val="accent2"/>
            </a:fillRef>
            <a:effectRef idx="0">
              <a:schemeClr val="accent2"/>
            </a:effectRef>
            <a:fontRef idx="minor">
              <a:schemeClr val="tx1"/>
            </a:fontRef>
          </p:style>
        </p:cxnSp>
        <p:cxnSp>
          <p:nvCxnSpPr>
            <p:cNvPr id="21" name="Conector recto 20">
              <a:extLst>
                <a:ext uri="{FF2B5EF4-FFF2-40B4-BE49-F238E27FC236}">
                  <a16:creationId xmlns:a16="http://schemas.microsoft.com/office/drawing/2014/main" id="{2CBB25C7-463F-8B81-4A5A-8852C7B667C9}"/>
                </a:ext>
              </a:extLst>
            </p:cNvPr>
            <p:cNvCxnSpPr>
              <a:cxnSpLocks/>
            </p:cNvCxnSpPr>
            <p:nvPr/>
          </p:nvCxnSpPr>
          <p:spPr>
            <a:xfrm flipV="1">
              <a:off x="6812280" y="3017520"/>
              <a:ext cx="259080" cy="533400"/>
            </a:xfrm>
            <a:prstGeom prst="line">
              <a:avLst/>
            </a:prstGeom>
            <a:ln w="28575">
              <a:solidFill>
                <a:schemeClr val="bg1"/>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22" name="Conector recto 21">
              <a:extLst>
                <a:ext uri="{FF2B5EF4-FFF2-40B4-BE49-F238E27FC236}">
                  <a16:creationId xmlns:a16="http://schemas.microsoft.com/office/drawing/2014/main" id="{94ED5E5A-F27C-76C2-FBB9-42155D65AE9E}"/>
                </a:ext>
              </a:extLst>
            </p:cNvPr>
            <p:cNvCxnSpPr>
              <a:cxnSpLocks/>
            </p:cNvCxnSpPr>
            <p:nvPr/>
          </p:nvCxnSpPr>
          <p:spPr>
            <a:xfrm>
              <a:off x="7071360" y="3017520"/>
              <a:ext cx="928637" cy="0"/>
            </a:xfrm>
            <a:prstGeom prst="line">
              <a:avLst/>
            </a:prstGeom>
            <a:ln w="28575">
              <a:solidFill>
                <a:schemeClr val="bg1"/>
              </a:solidFill>
              <a:tailEnd type="oval"/>
            </a:ln>
          </p:spPr>
          <p:style>
            <a:lnRef idx="1">
              <a:schemeClr val="accent2"/>
            </a:lnRef>
            <a:fillRef idx="0">
              <a:schemeClr val="accent2"/>
            </a:fillRef>
            <a:effectRef idx="0">
              <a:schemeClr val="accent2"/>
            </a:effectRef>
            <a:fontRef idx="minor">
              <a:schemeClr val="tx1"/>
            </a:fontRef>
          </p:style>
        </p:cxnSp>
      </p:grpSp>
      <p:grpSp>
        <p:nvGrpSpPr>
          <p:cNvPr id="23" name="Grupo 22">
            <a:extLst>
              <a:ext uri="{FF2B5EF4-FFF2-40B4-BE49-F238E27FC236}">
                <a16:creationId xmlns:a16="http://schemas.microsoft.com/office/drawing/2014/main" id="{7406EA65-FE68-247B-0429-F10B545CBD7F}"/>
              </a:ext>
            </a:extLst>
          </p:cNvPr>
          <p:cNvGrpSpPr/>
          <p:nvPr/>
        </p:nvGrpSpPr>
        <p:grpSpPr>
          <a:xfrm rot="5400000">
            <a:off x="-2013007" y="5469764"/>
            <a:ext cx="2879148" cy="533400"/>
            <a:chOff x="5120849" y="3017520"/>
            <a:chExt cx="2879148" cy="533400"/>
          </a:xfrm>
          <a:effectLst>
            <a:glow rad="228600">
              <a:srgbClr val="00F1FF">
                <a:alpha val="40000"/>
              </a:srgbClr>
            </a:glow>
          </a:effectLst>
        </p:grpSpPr>
        <p:cxnSp>
          <p:nvCxnSpPr>
            <p:cNvPr id="24" name="Conector recto 23">
              <a:extLst>
                <a:ext uri="{FF2B5EF4-FFF2-40B4-BE49-F238E27FC236}">
                  <a16:creationId xmlns:a16="http://schemas.microsoft.com/office/drawing/2014/main" id="{E2072E24-3E13-53C9-4124-8735E9B3540A}"/>
                </a:ext>
              </a:extLst>
            </p:cNvPr>
            <p:cNvCxnSpPr>
              <a:cxnSpLocks/>
            </p:cNvCxnSpPr>
            <p:nvPr/>
          </p:nvCxnSpPr>
          <p:spPr>
            <a:xfrm>
              <a:off x="5120849" y="3550920"/>
              <a:ext cx="1691431" cy="0"/>
            </a:xfrm>
            <a:prstGeom prst="line">
              <a:avLst/>
            </a:prstGeom>
            <a:ln w="28575">
              <a:solidFill>
                <a:schemeClr val="bg1"/>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25" name="Conector recto 24">
              <a:extLst>
                <a:ext uri="{FF2B5EF4-FFF2-40B4-BE49-F238E27FC236}">
                  <a16:creationId xmlns:a16="http://schemas.microsoft.com/office/drawing/2014/main" id="{6571AFCD-BC3C-5B8C-7590-748045A44C0B}"/>
                </a:ext>
              </a:extLst>
            </p:cNvPr>
            <p:cNvCxnSpPr>
              <a:cxnSpLocks/>
            </p:cNvCxnSpPr>
            <p:nvPr/>
          </p:nvCxnSpPr>
          <p:spPr>
            <a:xfrm flipV="1">
              <a:off x="6812280" y="3017520"/>
              <a:ext cx="259080" cy="533400"/>
            </a:xfrm>
            <a:prstGeom prst="line">
              <a:avLst/>
            </a:prstGeom>
            <a:ln w="28575">
              <a:solidFill>
                <a:schemeClr val="bg1"/>
              </a:solidFill>
              <a:tailEnd type="oval"/>
            </a:ln>
          </p:spPr>
          <p:style>
            <a:lnRef idx="1">
              <a:schemeClr val="accent2"/>
            </a:lnRef>
            <a:fillRef idx="0">
              <a:schemeClr val="accent2"/>
            </a:fillRef>
            <a:effectRef idx="0">
              <a:schemeClr val="accent2"/>
            </a:effectRef>
            <a:fontRef idx="minor">
              <a:schemeClr val="tx1"/>
            </a:fontRef>
          </p:style>
        </p:cxnSp>
        <p:cxnSp>
          <p:nvCxnSpPr>
            <p:cNvPr id="26" name="Conector recto 25">
              <a:extLst>
                <a:ext uri="{FF2B5EF4-FFF2-40B4-BE49-F238E27FC236}">
                  <a16:creationId xmlns:a16="http://schemas.microsoft.com/office/drawing/2014/main" id="{BDAE3A95-6881-70A1-11C6-965A495D1899}"/>
                </a:ext>
              </a:extLst>
            </p:cNvPr>
            <p:cNvCxnSpPr>
              <a:cxnSpLocks/>
            </p:cNvCxnSpPr>
            <p:nvPr/>
          </p:nvCxnSpPr>
          <p:spPr>
            <a:xfrm>
              <a:off x="7071360" y="3017520"/>
              <a:ext cx="928637" cy="0"/>
            </a:xfrm>
            <a:prstGeom prst="line">
              <a:avLst/>
            </a:prstGeom>
            <a:ln w="28575">
              <a:solidFill>
                <a:schemeClr val="bg1"/>
              </a:solidFill>
              <a:tailEnd type="oval"/>
            </a:ln>
          </p:spPr>
          <p:style>
            <a:lnRef idx="1">
              <a:schemeClr val="accent2"/>
            </a:lnRef>
            <a:fillRef idx="0">
              <a:schemeClr val="accent2"/>
            </a:fillRef>
            <a:effectRef idx="0">
              <a:schemeClr val="accent2"/>
            </a:effectRef>
            <a:fontRef idx="minor">
              <a:schemeClr val="tx1"/>
            </a:fontRef>
          </p:style>
        </p:cxnSp>
      </p:grpSp>
      <p:sp>
        <p:nvSpPr>
          <p:cNvPr id="27" name="CuadroTexto 26">
            <a:extLst>
              <a:ext uri="{FF2B5EF4-FFF2-40B4-BE49-F238E27FC236}">
                <a16:creationId xmlns:a16="http://schemas.microsoft.com/office/drawing/2014/main" id="{F4980541-A99B-E1FD-BCFC-A60BA2097147}"/>
              </a:ext>
            </a:extLst>
          </p:cNvPr>
          <p:cNvSpPr txBox="1"/>
          <p:nvPr/>
        </p:nvSpPr>
        <p:spPr>
          <a:xfrm>
            <a:off x="4543222" y="-709683"/>
            <a:ext cx="2483372" cy="338554"/>
          </a:xfrm>
          <a:prstGeom prst="rect">
            <a:avLst/>
          </a:prstGeom>
          <a:noFill/>
          <a:effectLst>
            <a:glow rad="228600">
              <a:srgbClr val="00F1FF">
                <a:alpha val="40000"/>
              </a:srgbClr>
            </a:glow>
          </a:effectLst>
        </p:spPr>
        <p:txBody>
          <a:bodyPr wrap="none" rtlCol="0">
            <a:spAutoFit/>
          </a:bodyPr>
          <a:lstStyle/>
          <a:p>
            <a:r>
              <a:rPr lang="es-CO" sz="1600" dirty="0">
                <a:solidFill>
                  <a:schemeClr val="bg1"/>
                </a:solidFill>
                <a:latin typeface="Raleway Black" pitchFamily="2" charset="0"/>
              </a:rPr>
              <a:t>INFOGRAFIA</a:t>
            </a:r>
            <a:r>
              <a:rPr lang="es-CO" sz="1600" dirty="0">
                <a:latin typeface="Raleway Black" pitchFamily="2" charset="0"/>
              </a:rPr>
              <a:t> </a:t>
            </a:r>
            <a:r>
              <a:rPr lang="es-CO" sz="1600" dirty="0">
                <a:solidFill>
                  <a:srgbClr val="00F1FF"/>
                </a:solidFill>
                <a:latin typeface="Raleway Black" pitchFamily="2" charset="0"/>
              </a:rPr>
              <a:t>3 NIVELES</a:t>
            </a:r>
            <a:endParaRPr lang="en-US" sz="1600" dirty="0">
              <a:solidFill>
                <a:srgbClr val="00F1FF"/>
              </a:solidFill>
              <a:latin typeface="Raleway Black" pitchFamily="2" charset="0"/>
            </a:endParaRPr>
          </a:p>
        </p:txBody>
      </p:sp>
      <p:sp>
        <p:nvSpPr>
          <p:cNvPr id="28" name="CuadroTexto 27">
            <a:extLst>
              <a:ext uri="{FF2B5EF4-FFF2-40B4-BE49-F238E27FC236}">
                <a16:creationId xmlns:a16="http://schemas.microsoft.com/office/drawing/2014/main" id="{2FE935DD-CA9B-4670-B07D-795FF99D9332}"/>
              </a:ext>
            </a:extLst>
          </p:cNvPr>
          <p:cNvSpPr txBox="1"/>
          <p:nvPr/>
        </p:nvSpPr>
        <p:spPr>
          <a:xfrm>
            <a:off x="5433339" y="-336943"/>
            <a:ext cx="1184940" cy="307777"/>
          </a:xfrm>
          <a:prstGeom prst="rect">
            <a:avLst/>
          </a:prstGeom>
          <a:noFill/>
        </p:spPr>
        <p:txBody>
          <a:bodyPr wrap="none" rtlCol="0">
            <a:spAutoFit/>
          </a:bodyPr>
          <a:lstStyle/>
          <a:p>
            <a:r>
              <a:rPr lang="es-CO" sz="1400" dirty="0">
                <a:solidFill>
                  <a:srgbClr val="F03CED"/>
                </a:solidFill>
                <a:latin typeface="Open Sans SemiBold" panose="020B0706030804020204" pitchFamily="34" charset="0"/>
                <a:ea typeface="Open Sans SemiBold" panose="020B0706030804020204" pitchFamily="34" charset="0"/>
                <a:cs typeface="Open Sans SemiBold" panose="020B0706030804020204" pitchFamily="34" charset="0"/>
              </a:rPr>
              <a:t>PowerPoint</a:t>
            </a:r>
            <a:endParaRPr lang="en-US" sz="1400" dirty="0">
              <a:solidFill>
                <a:srgbClr val="F03CED"/>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pic>
        <p:nvPicPr>
          <p:cNvPr id="3" name="Imagen 2">
            <a:extLst>
              <a:ext uri="{FF2B5EF4-FFF2-40B4-BE49-F238E27FC236}">
                <a16:creationId xmlns:a16="http://schemas.microsoft.com/office/drawing/2014/main" id="{8D3667A9-A011-DAE7-444D-EA99F3DD97BE}"/>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4" name="CuadroTexto 3">
            <a:extLst>
              <a:ext uri="{FF2B5EF4-FFF2-40B4-BE49-F238E27FC236}">
                <a16:creationId xmlns:a16="http://schemas.microsoft.com/office/drawing/2014/main" id="{84349706-DE84-F8D4-AB5D-4C96B460565D}"/>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9" name="CuadroTexto 28">
            <a:extLst>
              <a:ext uri="{FF2B5EF4-FFF2-40B4-BE49-F238E27FC236}">
                <a16:creationId xmlns:a16="http://schemas.microsoft.com/office/drawing/2014/main" id="{20BCAB0B-5AD1-0328-D445-92127DD69211}"/>
              </a:ext>
            </a:extLst>
          </p:cNvPr>
          <p:cNvSpPr txBox="1"/>
          <p:nvPr/>
        </p:nvSpPr>
        <p:spPr>
          <a:xfrm>
            <a:off x="3897804" y="2902198"/>
            <a:ext cx="5127861" cy="707886"/>
          </a:xfrm>
          <a:prstGeom prst="rect">
            <a:avLst/>
          </a:prstGeom>
          <a:noFill/>
        </p:spPr>
        <p:txBody>
          <a:bodyPr wrap="square">
            <a:spAutoFit/>
          </a:bodyPr>
          <a:lstStyle/>
          <a:p>
            <a:r>
              <a:rPr lang="es-CO" sz="4000" dirty="0">
                <a:solidFill>
                  <a:srgbClr val="00F1FF"/>
                </a:solidFill>
                <a:latin typeface="Raleway Black" pitchFamily="2" charset="0"/>
              </a:rPr>
              <a:t>ANTECEDENTES</a:t>
            </a:r>
            <a:endParaRPr lang="en-US" sz="4000" dirty="0">
              <a:solidFill>
                <a:srgbClr val="00F1FF"/>
              </a:solidFill>
              <a:latin typeface="Raleway Black" pitchFamily="2" charset="0"/>
            </a:endParaRPr>
          </a:p>
        </p:txBody>
      </p:sp>
    </p:spTree>
    <p:extLst>
      <p:ext uri="{BB962C8B-B14F-4D97-AF65-F5344CB8AC3E}">
        <p14:creationId xmlns:p14="http://schemas.microsoft.com/office/powerpoint/2010/main" val="338609818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CuadroTexto 26">
            <a:extLst>
              <a:ext uri="{FF2B5EF4-FFF2-40B4-BE49-F238E27FC236}">
                <a16:creationId xmlns:a16="http://schemas.microsoft.com/office/drawing/2014/main" id="{87B13D7A-39B9-23F1-8BBE-7195185A6185}"/>
              </a:ext>
            </a:extLst>
          </p:cNvPr>
          <p:cNvSpPr txBox="1"/>
          <p:nvPr/>
        </p:nvSpPr>
        <p:spPr>
          <a:xfrm>
            <a:off x="3108643" y="343050"/>
            <a:ext cx="5974713" cy="523220"/>
          </a:xfrm>
          <a:prstGeom prst="rect">
            <a:avLst/>
          </a:prstGeom>
          <a:noFill/>
        </p:spPr>
        <p:txBody>
          <a:bodyPr wrap="none" rtlCol="0">
            <a:spAutoFit/>
          </a:bodyPr>
          <a:lstStyle/>
          <a:p>
            <a:r>
              <a:rPr lang="es-CO" sz="2800" dirty="0">
                <a:solidFill>
                  <a:srgbClr val="EB9734"/>
                </a:solidFill>
                <a:latin typeface="Raleway Black" pitchFamily="2" charset="0"/>
              </a:rPr>
              <a:t>MARCO TEÓRICO DEL CONTEXTO</a:t>
            </a:r>
            <a:endParaRPr lang="en-US" sz="2800" dirty="0">
              <a:solidFill>
                <a:srgbClr val="EB9734"/>
              </a:solidFill>
              <a:latin typeface="Raleway Black" pitchFamily="2" charset="0"/>
            </a:endParaRPr>
          </a:p>
        </p:txBody>
      </p:sp>
      <p:pic>
        <p:nvPicPr>
          <p:cNvPr id="19" name="Imagen 18">
            <a:extLst>
              <a:ext uri="{FF2B5EF4-FFF2-40B4-BE49-F238E27FC236}">
                <a16:creationId xmlns:a16="http://schemas.microsoft.com/office/drawing/2014/main" id="{9CFCF00A-BC29-624E-C884-59E3760894F7}"/>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20" name="CuadroTexto 19">
            <a:extLst>
              <a:ext uri="{FF2B5EF4-FFF2-40B4-BE49-F238E27FC236}">
                <a16:creationId xmlns:a16="http://schemas.microsoft.com/office/drawing/2014/main" id="{862420DE-757B-6285-AF97-EA1907B94B71}"/>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 name="Marco 1">
            <a:extLst>
              <a:ext uri="{FF2B5EF4-FFF2-40B4-BE49-F238E27FC236}">
                <a16:creationId xmlns:a16="http://schemas.microsoft.com/office/drawing/2014/main" id="{5D4D7C5F-06D1-62DB-9343-B07E1EA05D99}"/>
              </a:ext>
            </a:extLst>
          </p:cNvPr>
          <p:cNvSpPr/>
          <p:nvPr/>
        </p:nvSpPr>
        <p:spPr>
          <a:xfrm rot="8561659">
            <a:off x="10155834" y="5811445"/>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Marco 2">
            <a:extLst>
              <a:ext uri="{FF2B5EF4-FFF2-40B4-BE49-F238E27FC236}">
                <a16:creationId xmlns:a16="http://schemas.microsoft.com/office/drawing/2014/main" id="{0D2211A2-FE16-6804-B97B-18D83D4741E2}"/>
              </a:ext>
            </a:extLst>
          </p:cNvPr>
          <p:cNvSpPr/>
          <p:nvPr/>
        </p:nvSpPr>
        <p:spPr>
          <a:xfrm rot="6213016">
            <a:off x="11092448" y="5149760"/>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Marco 3">
            <a:extLst>
              <a:ext uri="{FF2B5EF4-FFF2-40B4-BE49-F238E27FC236}">
                <a16:creationId xmlns:a16="http://schemas.microsoft.com/office/drawing/2014/main" id="{F3AF34A3-B019-932B-2E4C-56148C89CF02}"/>
              </a:ext>
            </a:extLst>
          </p:cNvPr>
          <p:cNvSpPr/>
          <p:nvPr/>
        </p:nvSpPr>
        <p:spPr>
          <a:xfrm rot="8409895">
            <a:off x="378569" y="6052124"/>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Marco 4">
            <a:extLst>
              <a:ext uri="{FF2B5EF4-FFF2-40B4-BE49-F238E27FC236}">
                <a16:creationId xmlns:a16="http://schemas.microsoft.com/office/drawing/2014/main" id="{200A66D6-3519-314A-51EE-763DF2500C1D}"/>
              </a:ext>
            </a:extLst>
          </p:cNvPr>
          <p:cNvSpPr/>
          <p:nvPr/>
        </p:nvSpPr>
        <p:spPr>
          <a:xfrm rot="1712911">
            <a:off x="10897715" y="-28698"/>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Marco 5">
            <a:extLst>
              <a:ext uri="{FF2B5EF4-FFF2-40B4-BE49-F238E27FC236}">
                <a16:creationId xmlns:a16="http://schemas.microsoft.com/office/drawing/2014/main" id="{B8B3D805-BA03-C98E-E01B-D09A4EE7B12A}"/>
              </a:ext>
            </a:extLst>
          </p:cNvPr>
          <p:cNvSpPr/>
          <p:nvPr/>
        </p:nvSpPr>
        <p:spPr>
          <a:xfrm rot="10646673">
            <a:off x="-649431" y="5149761"/>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Marco 6">
            <a:extLst>
              <a:ext uri="{FF2B5EF4-FFF2-40B4-BE49-F238E27FC236}">
                <a16:creationId xmlns:a16="http://schemas.microsoft.com/office/drawing/2014/main" id="{3393C719-FE86-45DB-8220-B3DF1F0574E4}"/>
              </a:ext>
            </a:extLst>
          </p:cNvPr>
          <p:cNvSpPr/>
          <p:nvPr/>
        </p:nvSpPr>
        <p:spPr>
          <a:xfrm rot="14378614">
            <a:off x="-529330" y="1279233"/>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CuadroTexto 7">
            <a:extLst>
              <a:ext uri="{FF2B5EF4-FFF2-40B4-BE49-F238E27FC236}">
                <a16:creationId xmlns:a16="http://schemas.microsoft.com/office/drawing/2014/main" id="{3D51A1F3-73C9-7ECD-46E1-BD91127E285F}"/>
              </a:ext>
            </a:extLst>
          </p:cNvPr>
          <p:cNvSpPr txBox="1"/>
          <p:nvPr/>
        </p:nvSpPr>
        <p:spPr>
          <a:xfrm>
            <a:off x="568465" y="900388"/>
            <a:ext cx="2472152" cy="461665"/>
          </a:xfrm>
          <a:prstGeom prst="rect">
            <a:avLst/>
          </a:prstGeom>
          <a:noFill/>
        </p:spPr>
        <p:txBody>
          <a:bodyPr wrap="none" rtlCol="0">
            <a:spAutoFit/>
          </a:bodyPr>
          <a:lstStyle/>
          <a:p>
            <a:pPr algn="just"/>
            <a:r>
              <a:rPr lang="es-MX" sz="2400" dirty="0">
                <a:solidFill>
                  <a:srgbClr val="EB9734"/>
                </a:solidFill>
                <a:latin typeface="Raleway Black" pitchFamily="2" charset="0"/>
                <a:ea typeface="Open Sans SemiBold" panose="020B0706030804020204" pitchFamily="34" charset="0"/>
                <a:cs typeface="Open Sans SemiBold" panose="020B0706030804020204" pitchFamily="34" charset="0"/>
              </a:rPr>
              <a:t>Decodificación</a:t>
            </a:r>
          </a:p>
        </p:txBody>
      </p:sp>
      <p:sp>
        <p:nvSpPr>
          <p:cNvPr id="9" name="CuadroTexto 8">
            <a:extLst>
              <a:ext uri="{FF2B5EF4-FFF2-40B4-BE49-F238E27FC236}">
                <a16:creationId xmlns:a16="http://schemas.microsoft.com/office/drawing/2014/main" id="{FE758036-6642-41CF-BF8E-F4EE9CD303AD}"/>
              </a:ext>
            </a:extLst>
          </p:cNvPr>
          <p:cNvSpPr txBox="1"/>
          <p:nvPr/>
        </p:nvSpPr>
        <p:spPr>
          <a:xfrm>
            <a:off x="568465" y="1374408"/>
            <a:ext cx="11137224" cy="646331"/>
          </a:xfrm>
          <a:prstGeom prst="rect">
            <a:avLst/>
          </a:prstGeom>
          <a:noFill/>
        </p:spPr>
        <p:txBody>
          <a:bodyPr wrap="square" rtlCol="0">
            <a:spAutoFit/>
          </a:bodyPr>
          <a:lstStyle/>
          <a:p>
            <a:pPr algn="just"/>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Ahora nos enfocamos el segundo bloque importante de la red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transformer</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que se encarga de hacer la traducción:</a:t>
            </a:r>
          </a:p>
        </p:txBody>
      </p:sp>
      <p:pic>
        <p:nvPicPr>
          <p:cNvPr id="10" name="Imagen 9">
            <a:extLst>
              <a:ext uri="{FF2B5EF4-FFF2-40B4-BE49-F238E27FC236}">
                <a16:creationId xmlns:a16="http://schemas.microsoft.com/office/drawing/2014/main" id="{AC71E91B-844C-44D6-19BC-8B5A90AF0BE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130278" y="2081052"/>
            <a:ext cx="3440416" cy="4602136"/>
          </a:xfrm>
          <a:prstGeom prst="rect">
            <a:avLst/>
          </a:prstGeom>
          <a:noFill/>
          <a:ln>
            <a:noFill/>
          </a:ln>
        </p:spPr>
      </p:pic>
    </p:spTree>
    <p:extLst>
      <p:ext uri="{BB962C8B-B14F-4D97-AF65-F5344CB8AC3E}">
        <p14:creationId xmlns:p14="http://schemas.microsoft.com/office/powerpoint/2010/main" val="160127084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CuadroTexto 26">
            <a:extLst>
              <a:ext uri="{FF2B5EF4-FFF2-40B4-BE49-F238E27FC236}">
                <a16:creationId xmlns:a16="http://schemas.microsoft.com/office/drawing/2014/main" id="{87B13D7A-39B9-23F1-8BBE-7195185A6185}"/>
              </a:ext>
            </a:extLst>
          </p:cNvPr>
          <p:cNvSpPr txBox="1"/>
          <p:nvPr/>
        </p:nvSpPr>
        <p:spPr>
          <a:xfrm>
            <a:off x="3108643" y="343050"/>
            <a:ext cx="5974713" cy="523220"/>
          </a:xfrm>
          <a:prstGeom prst="rect">
            <a:avLst/>
          </a:prstGeom>
          <a:noFill/>
        </p:spPr>
        <p:txBody>
          <a:bodyPr wrap="none" rtlCol="0">
            <a:spAutoFit/>
          </a:bodyPr>
          <a:lstStyle/>
          <a:p>
            <a:r>
              <a:rPr lang="es-CO" sz="2800" dirty="0">
                <a:solidFill>
                  <a:srgbClr val="EB9734"/>
                </a:solidFill>
                <a:latin typeface="Raleway Black" pitchFamily="2" charset="0"/>
              </a:rPr>
              <a:t>MARCO TEÓRICO DEL CONTEXTO</a:t>
            </a:r>
            <a:endParaRPr lang="en-US" sz="2800" dirty="0">
              <a:solidFill>
                <a:srgbClr val="EB9734"/>
              </a:solidFill>
              <a:latin typeface="Raleway Black" pitchFamily="2" charset="0"/>
            </a:endParaRPr>
          </a:p>
        </p:txBody>
      </p:sp>
      <p:pic>
        <p:nvPicPr>
          <p:cNvPr id="19" name="Imagen 18">
            <a:extLst>
              <a:ext uri="{FF2B5EF4-FFF2-40B4-BE49-F238E27FC236}">
                <a16:creationId xmlns:a16="http://schemas.microsoft.com/office/drawing/2014/main" id="{9CFCF00A-BC29-624E-C884-59E3760894F7}"/>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20" name="CuadroTexto 19">
            <a:extLst>
              <a:ext uri="{FF2B5EF4-FFF2-40B4-BE49-F238E27FC236}">
                <a16:creationId xmlns:a16="http://schemas.microsoft.com/office/drawing/2014/main" id="{862420DE-757B-6285-AF97-EA1907B94B71}"/>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 name="Marco 1">
            <a:extLst>
              <a:ext uri="{FF2B5EF4-FFF2-40B4-BE49-F238E27FC236}">
                <a16:creationId xmlns:a16="http://schemas.microsoft.com/office/drawing/2014/main" id="{5D4D7C5F-06D1-62DB-9343-B07E1EA05D99}"/>
              </a:ext>
            </a:extLst>
          </p:cNvPr>
          <p:cNvSpPr/>
          <p:nvPr/>
        </p:nvSpPr>
        <p:spPr>
          <a:xfrm rot="8561659">
            <a:off x="10155834" y="5811445"/>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Marco 2">
            <a:extLst>
              <a:ext uri="{FF2B5EF4-FFF2-40B4-BE49-F238E27FC236}">
                <a16:creationId xmlns:a16="http://schemas.microsoft.com/office/drawing/2014/main" id="{0D2211A2-FE16-6804-B97B-18D83D4741E2}"/>
              </a:ext>
            </a:extLst>
          </p:cNvPr>
          <p:cNvSpPr/>
          <p:nvPr/>
        </p:nvSpPr>
        <p:spPr>
          <a:xfrm rot="6213016">
            <a:off x="11092448" y="5149760"/>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Marco 3">
            <a:extLst>
              <a:ext uri="{FF2B5EF4-FFF2-40B4-BE49-F238E27FC236}">
                <a16:creationId xmlns:a16="http://schemas.microsoft.com/office/drawing/2014/main" id="{F3AF34A3-B019-932B-2E4C-56148C89CF02}"/>
              </a:ext>
            </a:extLst>
          </p:cNvPr>
          <p:cNvSpPr/>
          <p:nvPr/>
        </p:nvSpPr>
        <p:spPr>
          <a:xfrm rot="8409895">
            <a:off x="378569" y="6052124"/>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Marco 4">
            <a:extLst>
              <a:ext uri="{FF2B5EF4-FFF2-40B4-BE49-F238E27FC236}">
                <a16:creationId xmlns:a16="http://schemas.microsoft.com/office/drawing/2014/main" id="{200A66D6-3519-314A-51EE-763DF2500C1D}"/>
              </a:ext>
            </a:extLst>
          </p:cNvPr>
          <p:cNvSpPr/>
          <p:nvPr/>
        </p:nvSpPr>
        <p:spPr>
          <a:xfrm rot="1712911">
            <a:off x="10897715" y="-28698"/>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Marco 5">
            <a:extLst>
              <a:ext uri="{FF2B5EF4-FFF2-40B4-BE49-F238E27FC236}">
                <a16:creationId xmlns:a16="http://schemas.microsoft.com/office/drawing/2014/main" id="{B8B3D805-BA03-C98E-E01B-D09A4EE7B12A}"/>
              </a:ext>
            </a:extLst>
          </p:cNvPr>
          <p:cNvSpPr/>
          <p:nvPr/>
        </p:nvSpPr>
        <p:spPr>
          <a:xfrm rot="10646673">
            <a:off x="-649431" y="5149761"/>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Marco 6">
            <a:extLst>
              <a:ext uri="{FF2B5EF4-FFF2-40B4-BE49-F238E27FC236}">
                <a16:creationId xmlns:a16="http://schemas.microsoft.com/office/drawing/2014/main" id="{3393C719-FE86-45DB-8220-B3DF1F0574E4}"/>
              </a:ext>
            </a:extLst>
          </p:cNvPr>
          <p:cNvSpPr/>
          <p:nvPr/>
        </p:nvSpPr>
        <p:spPr>
          <a:xfrm rot="14378614">
            <a:off x="-529330" y="1279233"/>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CuadroTexto 7">
            <a:extLst>
              <a:ext uri="{FF2B5EF4-FFF2-40B4-BE49-F238E27FC236}">
                <a16:creationId xmlns:a16="http://schemas.microsoft.com/office/drawing/2014/main" id="{3D51A1F3-73C9-7ECD-46E1-BD91127E285F}"/>
              </a:ext>
            </a:extLst>
          </p:cNvPr>
          <p:cNvSpPr txBox="1"/>
          <p:nvPr/>
        </p:nvSpPr>
        <p:spPr>
          <a:xfrm>
            <a:off x="568465" y="900388"/>
            <a:ext cx="2472152" cy="461665"/>
          </a:xfrm>
          <a:prstGeom prst="rect">
            <a:avLst/>
          </a:prstGeom>
          <a:noFill/>
        </p:spPr>
        <p:txBody>
          <a:bodyPr wrap="none" rtlCol="0">
            <a:spAutoFit/>
          </a:bodyPr>
          <a:lstStyle/>
          <a:p>
            <a:pPr algn="just"/>
            <a:r>
              <a:rPr lang="es-MX" sz="2400" dirty="0">
                <a:solidFill>
                  <a:srgbClr val="EB9734"/>
                </a:solidFill>
                <a:latin typeface="Raleway Black" pitchFamily="2" charset="0"/>
                <a:ea typeface="Open Sans SemiBold" panose="020B0706030804020204" pitchFamily="34" charset="0"/>
                <a:cs typeface="Open Sans SemiBold" panose="020B0706030804020204" pitchFamily="34" charset="0"/>
              </a:rPr>
              <a:t>Decodificación</a:t>
            </a:r>
          </a:p>
        </p:txBody>
      </p:sp>
      <p:sp>
        <p:nvSpPr>
          <p:cNvPr id="9" name="CuadroTexto 8">
            <a:extLst>
              <a:ext uri="{FF2B5EF4-FFF2-40B4-BE49-F238E27FC236}">
                <a16:creationId xmlns:a16="http://schemas.microsoft.com/office/drawing/2014/main" id="{FE758036-6642-41CF-BF8E-F4EE9CD303AD}"/>
              </a:ext>
            </a:extLst>
          </p:cNvPr>
          <p:cNvSpPr txBox="1"/>
          <p:nvPr/>
        </p:nvSpPr>
        <p:spPr>
          <a:xfrm>
            <a:off x="527387" y="1613067"/>
            <a:ext cx="11137224" cy="3139321"/>
          </a:xfrm>
          <a:prstGeom prst="rect">
            <a:avLst/>
          </a:prstGeom>
          <a:noFill/>
        </p:spPr>
        <p:txBody>
          <a:bodyPr wrap="square" rtlCol="0">
            <a:spAutoFit/>
          </a:bodyPr>
          <a:lstStyle/>
          <a:p>
            <a:pPr algn="just"/>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En primer lugar, tenemos los bloques de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embedding</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de salida y un codificador posicional, que cumplen exactamente la misma función de los bloques que vimos en la etapa de codificación. Luego viene el decodificador, que es muy similar al bloque de codificación: en total cuenta con 6 decodificadores, cada uno de ellos conectado al codificador, lo que permite conocer la información atencional de la entrada, en el idioma original, para poder realizar la traducción. Cada decodificador es similar a los bloques de codificación que vimos anteriormente: cuenta con bloques atencionales, residuales y redes neuronales que tienen la misma estructura de los codificadores. Sin embargo, tienen un bloque atencional de enmascaramiento y un bloque residual adicionales. Luego viene una capa lineal que, junto con la capa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softmax</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permite generar una a una las palabras de la secuencia de salida. Veamos entonces cómo funciona paso a paso la decodificación.</a:t>
            </a:r>
          </a:p>
        </p:txBody>
      </p:sp>
    </p:spTree>
    <p:extLst>
      <p:ext uri="{BB962C8B-B14F-4D97-AF65-F5344CB8AC3E}">
        <p14:creationId xmlns:p14="http://schemas.microsoft.com/office/powerpoint/2010/main" val="403883604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CuadroTexto 26">
            <a:extLst>
              <a:ext uri="{FF2B5EF4-FFF2-40B4-BE49-F238E27FC236}">
                <a16:creationId xmlns:a16="http://schemas.microsoft.com/office/drawing/2014/main" id="{87B13D7A-39B9-23F1-8BBE-7195185A6185}"/>
              </a:ext>
            </a:extLst>
          </p:cNvPr>
          <p:cNvSpPr txBox="1"/>
          <p:nvPr/>
        </p:nvSpPr>
        <p:spPr>
          <a:xfrm>
            <a:off x="3108643" y="343050"/>
            <a:ext cx="5974713" cy="523220"/>
          </a:xfrm>
          <a:prstGeom prst="rect">
            <a:avLst/>
          </a:prstGeom>
          <a:noFill/>
        </p:spPr>
        <p:txBody>
          <a:bodyPr wrap="none" rtlCol="0">
            <a:spAutoFit/>
          </a:bodyPr>
          <a:lstStyle/>
          <a:p>
            <a:r>
              <a:rPr lang="es-CO" sz="2800" dirty="0">
                <a:solidFill>
                  <a:srgbClr val="EB9734"/>
                </a:solidFill>
                <a:latin typeface="Raleway Black" pitchFamily="2" charset="0"/>
              </a:rPr>
              <a:t>MARCO TEÓRICO DEL CONTEXTO</a:t>
            </a:r>
            <a:endParaRPr lang="en-US" sz="2800" dirty="0">
              <a:solidFill>
                <a:srgbClr val="EB9734"/>
              </a:solidFill>
              <a:latin typeface="Raleway Black" pitchFamily="2" charset="0"/>
            </a:endParaRPr>
          </a:p>
        </p:txBody>
      </p:sp>
      <p:pic>
        <p:nvPicPr>
          <p:cNvPr id="19" name="Imagen 18">
            <a:extLst>
              <a:ext uri="{FF2B5EF4-FFF2-40B4-BE49-F238E27FC236}">
                <a16:creationId xmlns:a16="http://schemas.microsoft.com/office/drawing/2014/main" id="{9CFCF00A-BC29-624E-C884-59E3760894F7}"/>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20" name="CuadroTexto 19">
            <a:extLst>
              <a:ext uri="{FF2B5EF4-FFF2-40B4-BE49-F238E27FC236}">
                <a16:creationId xmlns:a16="http://schemas.microsoft.com/office/drawing/2014/main" id="{862420DE-757B-6285-AF97-EA1907B94B71}"/>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 name="Marco 1">
            <a:extLst>
              <a:ext uri="{FF2B5EF4-FFF2-40B4-BE49-F238E27FC236}">
                <a16:creationId xmlns:a16="http://schemas.microsoft.com/office/drawing/2014/main" id="{5D4D7C5F-06D1-62DB-9343-B07E1EA05D99}"/>
              </a:ext>
            </a:extLst>
          </p:cNvPr>
          <p:cNvSpPr/>
          <p:nvPr/>
        </p:nvSpPr>
        <p:spPr>
          <a:xfrm rot="8561659">
            <a:off x="10155834" y="5811445"/>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Marco 2">
            <a:extLst>
              <a:ext uri="{FF2B5EF4-FFF2-40B4-BE49-F238E27FC236}">
                <a16:creationId xmlns:a16="http://schemas.microsoft.com/office/drawing/2014/main" id="{0D2211A2-FE16-6804-B97B-18D83D4741E2}"/>
              </a:ext>
            </a:extLst>
          </p:cNvPr>
          <p:cNvSpPr/>
          <p:nvPr/>
        </p:nvSpPr>
        <p:spPr>
          <a:xfrm rot="6213016">
            <a:off x="11092448" y="5149760"/>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Marco 3">
            <a:extLst>
              <a:ext uri="{FF2B5EF4-FFF2-40B4-BE49-F238E27FC236}">
                <a16:creationId xmlns:a16="http://schemas.microsoft.com/office/drawing/2014/main" id="{F3AF34A3-B019-932B-2E4C-56148C89CF02}"/>
              </a:ext>
            </a:extLst>
          </p:cNvPr>
          <p:cNvSpPr/>
          <p:nvPr/>
        </p:nvSpPr>
        <p:spPr>
          <a:xfrm rot="8409895">
            <a:off x="378569" y="6052124"/>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Marco 4">
            <a:extLst>
              <a:ext uri="{FF2B5EF4-FFF2-40B4-BE49-F238E27FC236}">
                <a16:creationId xmlns:a16="http://schemas.microsoft.com/office/drawing/2014/main" id="{200A66D6-3519-314A-51EE-763DF2500C1D}"/>
              </a:ext>
            </a:extLst>
          </p:cNvPr>
          <p:cNvSpPr/>
          <p:nvPr/>
        </p:nvSpPr>
        <p:spPr>
          <a:xfrm rot="1712911">
            <a:off x="10897715" y="-28698"/>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Marco 5">
            <a:extLst>
              <a:ext uri="{FF2B5EF4-FFF2-40B4-BE49-F238E27FC236}">
                <a16:creationId xmlns:a16="http://schemas.microsoft.com/office/drawing/2014/main" id="{B8B3D805-BA03-C98E-E01B-D09A4EE7B12A}"/>
              </a:ext>
            </a:extLst>
          </p:cNvPr>
          <p:cNvSpPr/>
          <p:nvPr/>
        </p:nvSpPr>
        <p:spPr>
          <a:xfrm rot="10646673">
            <a:off x="-649431" y="5149761"/>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Marco 6">
            <a:extLst>
              <a:ext uri="{FF2B5EF4-FFF2-40B4-BE49-F238E27FC236}">
                <a16:creationId xmlns:a16="http://schemas.microsoft.com/office/drawing/2014/main" id="{3393C719-FE86-45DB-8220-B3DF1F0574E4}"/>
              </a:ext>
            </a:extLst>
          </p:cNvPr>
          <p:cNvSpPr/>
          <p:nvPr/>
        </p:nvSpPr>
        <p:spPr>
          <a:xfrm rot="14378614">
            <a:off x="-529330" y="1279233"/>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CuadroTexto 7">
            <a:extLst>
              <a:ext uri="{FF2B5EF4-FFF2-40B4-BE49-F238E27FC236}">
                <a16:creationId xmlns:a16="http://schemas.microsoft.com/office/drawing/2014/main" id="{3D51A1F3-73C9-7ECD-46E1-BD91127E285F}"/>
              </a:ext>
            </a:extLst>
          </p:cNvPr>
          <p:cNvSpPr txBox="1"/>
          <p:nvPr/>
        </p:nvSpPr>
        <p:spPr>
          <a:xfrm>
            <a:off x="527387" y="919970"/>
            <a:ext cx="8863324" cy="461665"/>
          </a:xfrm>
          <a:prstGeom prst="rect">
            <a:avLst/>
          </a:prstGeom>
          <a:noFill/>
        </p:spPr>
        <p:txBody>
          <a:bodyPr wrap="none" rtlCol="0">
            <a:spAutoFit/>
          </a:bodyPr>
          <a:lstStyle/>
          <a:p>
            <a:pPr algn="just"/>
            <a:r>
              <a:rPr lang="es-MX" sz="2400" dirty="0">
                <a:solidFill>
                  <a:srgbClr val="EB9734"/>
                </a:solidFill>
                <a:latin typeface="Raleway Black" pitchFamily="2" charset="0"/>
                <a:ea typeface="Open Sans SemiBold" panose="020B0706030804020204" pitchFamily="34" charset="0"/>
                <a:cs typeface="Open Sans SemiBold" panose="020B0706030804020204" pitchFamily="34" charset="0"/>
              </a:rPr>
              <a:t>Decodificación: bloque atencional con enmascaramiento</a:t>
            </a:r>
          </a:p>
        </p:txBody>
      </p:sp>
      <p:sp>
        <p:nvSpPr>
          <p:cNvPr id="9" name="CuadroTexto 8">
            <a:extLst>
              <a:ext uri="{FF2B5EF4-FFF2-40B4-BE49-F238E27FC236}">
                <a16:creationId xmlns:a16="http://schemas.microsoft.com/office/drawing/2014/main" id="{FE758036-6642-41CF-BF8E-F4EE9CD303AD}"/>
              </a:ext>
            </a:extLst>
          </p:cNvPr>
          <p:cNvSpPr txBox="1"/>
          <p:nvPr/>
        </p:nvSpPr>
        <p:spPr>
          <a:xfrm>
            <a:off x="527387" y="1381635"/>
            <a:ext cx="11137224" cy="2862322"/>
          </a:xfrm>
          <a:prstGeom prst="rect">
            <a:avLst/>
          </a:prstGeom>
          <a:noFill/>
        </p:spPr>
        <p:txBody>
          <a:bodyPr wrap="square" rtlCol="0">
            <a:spAutoFit/>
          </a:bodyPr>
          <a:lstStyle/>
          <a:p>
            <a:pPr algn="just"/>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La traducción comienza con la palabra clave “inicio”, la cual es codificada con el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embedding</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y posicionalmente. Al ingresar al primer decodificador es procesada por el bloque atencional de enmascaramiento. Este bloque es prácticamente idéntico al bloque atencional visto anteriormente: codifica la relación entre diferentes elementos de la secuencia de salida, usando los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queries</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keys</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y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values</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pero con una diferencia importante: como se está generando cada palabra de manera secuencial, una a una, el decodificador debe prestar atención únicamente a la palabra generada actualmente y a las anteriores, no a las futuras. Por ejemplo, si en la secuencia traducida nos ubicamos en la palabra “la”, el decodificador debería tener acceso a esta palabra y a “amo”, pero no a palabras que aparecerán posteriormente en la secuencia (“comida” e “italiana”):</a:t>
            </a:r>
          </a:p>
        </p:txBody>
      </p:sp>
      <p:pic>
        <p:nvPicPr>
          <p:cNvPr id="10" name="Imagen 9">
            <a:extLst>
              <a:ext uri="{FF2B5EF4-FFF2-40B4-BE49-F238E27FC236}">
                <a16:creationId xmlns:a16="http://schemas.microsoft.com/office/drawing/2014/main" id="{324CC5EB-6D7E-D9A8-FCFA-7065ECAE00F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816488" y="4018003"/>
            <a:ext cx="2559024" cy="2668000"/>
          </a:xfrm>
          <a:prstGeom prst="rect">
            <a:avLst/>
          </a:prstGeom>
          <a:noFill/>
          <a:ln>
            <a:noFill/>
          </a:ln>
        </p:spPr>
      </p:pic>
    </p:spTree>
    <p:extLst>
      <p:ext uri="{BB962C8B-B14F-4D97-AF65-F5344CB8AC3E}">
        <p14:creationId xmlns:p14="http://schemas.microsoft.com/office/powerpoint/2010/main" val="139661903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CuadroTexto 26">
            <a:extLst>
              <a:ext uri="{FF2B5EF4-FFF2-40B4-BE49-F238E27FC236}">
                <a16:creationId xmlns:a16="http://schemas.microsoft.com/office/drawing/2014/main" id="{87B13D7A-39B9-23F1-8BBE-7195185A6185}"/>
              </a:ext>
            </a:extLst>
          </p:cNvPr>
          <p:cNvSpPr txBox="1"/>
          <p:nvPr/>
        </p:nvSpPr>
        <p:spPr>
          <a:xfrm>
            <a:off x="3108643" y="343050"/>
            <a:ext cx="5974713" cy="523220"/>
          </a:xfrm>
          <a:prstGeom prst="rect">
            <a:avLst/>
          </a:prstGeom>
          <a:noFill/>
        </p:spPr>
        <p:txBody>
          <a:bodyPr wrap="none" rtlCol="0">
            <a:spAutoFit/>
          </a:bodyPr>
          <a:lstStyle/>
          <a:p>
            <a:r>
              <a:rPr lang="es-CO" sz="2800" dirty="0">
                <a:solidFill>
                  <a:srgbClr val="EB9734"/>
                </a:solidFill>
                <a:latin typeface="Raleway Black" pitchFamily="2" charset="0"/>
              </a:rPr>
              <a:t>MARCO TEÓRICO DEL CONTEXTO</a:t>
            </a:r>
            <a:endParaRPr lang="en-US" sz="2800" dirty="0">
              <a:solidFill>
                <a:srgbClr val="EB9734"/>
              </a:solidFill>
              <a:latin typeface="Raleway Black" pitchFamily="2" charset="0"/>
            </a:endParaRPr>
          </a:p>
        </p:txBody>
      </p:sp>
      <p:pic>
        <p:nvPicPr>
          <p:cNvPr id="19" name="Imagen 18">
            <a:extLst>
              <a:ext uri="{FF2B5EF4-FFF2-40B4-BE49-F238E27FC236}">
                <a16:creationId xmlns:a16="http://schemas.microsoft.com/office/drawing/2014/main" id="{9CFCF00A-BC29-624E-C884-59E3760894F7}"/>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20" name="CuadroTexto 19">
            <a:extLst>
              <a:ext uri="{FF2B5EF4-FFF2-40B4-BE49-F238E27FC236}">
                <a16:creationId xmlns:a16="http://schemas.microsoft.com/office/drawing/2014/main" id="{862420DE-757B-6285-AF97-EA1907B94B71}"/>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 name="Marco 1">
            <a:extLst>
              <a:ext uri="{FF2B5EF4-FFF2-40B4-BE49-F238E27FC236}">
                <a16:creationId xmlns:a16="http://schemas.microsoft.com/office/drawing/2014/main" id="{5D4D7C5F-06D1-62DB-9343-B07E1EA05D99}"/>
              </a:ext>
            </a:extLst>
          </p:cNvPr>
          <p:cNvSpPr/>
          <p:nvPr/>
        </p:nvSpPr>
        <p:spPr>
          <a:xfrm rot="8561659">
            <a:off x="10155834" y="5811445"/>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Marco 2">
            <a:extLst>
              <a:ext uri="{FF2B5EF4-FFF2-40B4-BE49-F238E27FC236}">
                <a16:creationId xmlns:a16="http://schemas.microsoft.com/office/drawing/2014/main" id="{0D2211A2-FE16-6804-B97B-18D83D4741E2}"/>
              </a:ext>
            </a:extLst>
          </p:cNvPr>
          <p:cNvSpPr/>
          <p:nvPr/>
        </p:nvSpPr>
        <p:spPr>
          <a:xfrm rot="6213016">
            <a:off x="11092448" y="5149760"/>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Marco 3">
            <a:extLst>
              <a:ext uri="{FF2B5EF4-FFF2-40B4-BE49-F238E27FC236}">
                <a16:creationId xmlns:a16="http://schemas.microsoft.com/office/drawing/2014/main" id="{F3AF34A3-B019-932B-2E4C-56148C89CF02}"/>
              </a:ext>
            </a:extLst>
          </p:cNvPr>
          <p:cNvSpPr/>
          <p:nvPr/>
        </p:nvSpPr>
        <p:spPr>
          <a:xfrm rot="8409895">
            <a:off x="378569" y="6052124"/>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Marco 4">
            <a:extLst>
              <a:ext uri="{FF2B5EF4-FFF2-40B4-BE49-F238E27FC236}">
                <a16:creationId xmlns:a16="http://schemas.microsoft.com/office/drawing/2014/main" id="{200A66D6-3519-314A-51EE-763DF2500C1D}"/>
              </a:ext>
            </a:extLst>
          </p:cNvPr>
          <p:cNvSpPr/>
          <p:nvPr/>
        </p:nvSpPr>
        <p:spPr>
          <a:xfrm rot="1712911">
            <a:off x="10897715" y="-28698"/>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Marco 5">
            <a:extLst>
              <a:ext uri="{FF2B5EF4-FFF2-40B4-BE49-F238E27FC236}">
                <a16:creationId xmlns:a16="http://schemas.microsoft.com/office/drawing/2014/main" id="{B8B3D805-BA03-C98E-E01B-D09A4EE7B12A}"/>
              </a:ext>
            </a:extLst>
          </p:cNvPr>
          <p:cNvSpPr/>
          <p:nvPr/>
        </p:nvSpPr>
        <p:spPr>
          <a:xfrm rot="10646673">
            <a:off x="-649431" y="5149761"/>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Marco 6">
            <a:extLst>
              <a:ext uri="{FF2B5EF4-FFF2-40B4-BE49-F238E27FC236}">
                <a16:creationId xmlns:a16="http://schemas.microsoft.com/office/drawing/2014/main" id="{3393C719-FE86-45DB-8220-B3DF1F0574E4}"/>
              </a:ext>
            </a:extLst>
          </p:cNvPr>
          <p:cNvSpPr/>
          <p:nvPr/>
        </p:nvSpPr>
        <p:spPr>
          <a:xfrm rot="14378614">
            <a:off x="-529330" y="1279233"/>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CuadroTexto 7">
            <a:extLst>
              <a:ext uri="{FF2B5EF4-FFF2-40B4-BE49-F238E27FC236}">
                <a16:creationId xmlns:a16="http://schemas.microsoft.com/office/drawing/2014/main" id="{3D51A1F3-73C9-7ECD-46E1-BD91127E285F}"/>
              </a:ext>
            </a:extLst>
          </p:cNvPr>
          <p:cNvSpPr txBox="1"/>
          <p:nvPr/>
        </p:nvSpPr>
        <p:spPr>
          <a:xfrm>
            <a:off x="527387" y="919970"/>
            <a:ext cx="8863324" cy="461665"/>
          </a:xfrm>
          <a:prstGeom prst="rect">
            <a:avLst/>
          </a:prstGeom>
          <a:noFill/>
        </p:spPr>
        <p:txBody>
          <a:bodyPr wrap="none" rtlCol="0">
            <a:spAutoFit/>
          </a:bodyPr>
          <a:lstStyle/>
          <a:p>
            <a:pPr algn="just"/>
            <a:r>
              <a:rPr lang="es-MX" sz="2400" dirty="0">
                <a:solidFill>
                  <a:srgbClr val="EB9734"/>
                </a:solidFill>
                <a:latin typeface="Raleway Black" pitchFamily="2" charset="0"/>
                <a:ea typeface="Open Sans SemiBold" panose="020B0706030804020204" pitchFamily="34" charset="0"/>
                <a:cs typeface="Open Sans SemiBold" panose="020B0706030804020204" pitchFamily="34" charset="0"/>
              </a:rPr>
              <a:t>Decodificación: bloque atencional con enmascaramiento</a:t>
            </a:r>
          </a:p>
        </p:txBody>
      </p:sp>
      <p:sp>
        <p:nvSpPr>
          <p:cNvPr id="9" name="CuadroTexto 8">
            <a:extLst>
              <a:ext uri="{FF2B5EF4-FFF2-40B4-BE49-F238E27FC236}">
                <a16:creationId xmlns:a16="http://schemas.microsoft.com/office/drawing/2014/main" id="{FE758036-6642-41CF-BF8E-F4EE9CD303AD}"/>
              </a:ext>
            </a:extLst>
          </p:cNvPr>
          <p:cNvSpPr txBox="1"/>
          <p:nvPr/>
        </p:nvSpPr>
        <p:spPr>
          <a:xfrm>
            <a:off x="527387" y="1381635"/>
            <a:ext cx="11137224" cy="1200329"/>
          </a:xfrm>
          <a:prstGeom prst="rect">
            <a:avLst/>
          </a:prstGeom>
          <a:noFill/>
        </p:spPr>
        <p:txBody>
          <a:bodyPr wrap="square" rtlCol="0">
            <a:spAutoFit/>
          </a:bodyPr>
          <a:lstStyle/>
          <a:p>
            <a:pPr algn="just"/>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Así que para evitar esto se agrega un bloque que enmascara, es decir que simplemente hace cero, las palabras a las que durante la decodificación no se debe prestar atención, Al igual que con el codificador, en este caso también se emplean múltiples bloques atencionales para detectar relaciones a diferentes niveles.</a:t>
            </a:r>
          </a:p>
        </p:txBody>
      </p:sp>
      <p:pic>
        <p:nvPicPr>
          <p:cNvPr id="11" name="Imagen 10">
            <a:extLst>
              <a:ext uri="{FF2B5EF4-FFF2-40B4-BE49-F238E27FC236}">
                <a16:creationId xmlns:a16="http://schemas.microsoft.com/office/drawing/2014/main" id="{6E2A2E97-0284-A0F6-18F8-28DDED86106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275182" y="2931486"/>
            <a:ext cx="3641635" cy="3605393"/>
          </a:xfrm>
          <a:prstGeom prst="rect">
            <a:avLst/>
          </a:prstGeom>
          <a:noFill/>
          <a:ln>
            <a:noFill/>
          </a:ln>
        </p:spPr>
      </p:pic>
    </p:spTree>
    <p:extLst>
      <p:ext uri="{BB962C8B-B14F-4D97-AF65-F5344CB8AC3E}">
        <p14:creationId xmlns:p14="http://schemas.microsoft.com/office/powerpoint/2010/main" val="19066571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CuadroTexto 26">
            <a:extLst>
              <a:ext uri="{FF2B5EF4-FFF2-40B4-BE49-F238E27FC236}">
                <a16:creationId xmlns:a16="http://schemas.microsoft.com/office/drawing/2014/main" id="{87B13D7A-39B9-23F1-8BBE-7195185A6185}"/>
              </a:ext>
            </a:extLst>
          </p:cNvPr>
          <p:cNvSpPr txBox="1"/>
          <p:nvPr/>
        </p:nvSpPr>
        <p:spPr>
          <a:xfrm>
            <a:off x="3108643" y="343050"/>
            <a:ext cx="5974713" cy="523220"/>
          </a:xfrm>
          <a:prstGeom prst="rect">
            <a:avLst/>
          </a:prstGeom>
          <a:noFill/>
        </p:spPr>
        <p:txBody>
          <a:bodyPr wrap="none" rtlCol="0">
            <a:spAutoFit/>
          </a:bodyPr>
          <a:lstStyle/>
          <a:p>
            <a:r>
              <a:rPr lang="es-CO" sz="2800" dirty="0">
                <a:solidFill>
                  <a:srgbClr val="EB9734"/>
                </a:solidFill>
                <a:latin typeface="Raleway Black" pitchFamily="2" charset="0"/>
              </a:rPr>
              <a:t>MARCO TEÓRICO DEL CONTEXTO</a:t>
            </a:r>
            <a:endParaRPr lang="en-US" sz="2800" dirty="0">
              <a:solidFill>
                <a:srgbClr val="EB9734"/>
              </a:solidFill>
              <a:latin typeface="Raleway Black" pitchFamily="2" charset="0"/>
            </a:endParaRPr>
          </a:p>
        </p:txBody>
      </p:sp>
      <p:pic>
        <p:nvPicPr>
          <p:cNvPr id="19" name="Imagen 18">
            <a:extLst>
              <a:ext uri="{FF2B5EF4-FFF2-40B4-BE49-F238E27FC236}">
                <a16:creationId xmlns:a16="http://schemas.microsoft.com/office/drawing/2014/main" id="{9CFCF00A-BC29-624E-C884-59E3760894F7}"/>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20" name="CuadroTexto 19">
            <a:extLst>
              <a:ext uri="{FF2B5EF4-FFF2-40B4-BE49-F238E27FC236}">
                <a16:creationId xmlns:a16="http://schemas.microsoft.com/office/drawing/2014/main" id="{862420DE-757B-6285-AF97-EA1907B94B71}"/>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 name="Marco 1">
            <a:extLst>
              <a:ext uri="{FF2B5EF4-FFF2-40B4-BE49-F238E27FC236}">
                <a16:creationId xmlns:a16="http://schemas.microsoft.com/office/drawing/2014/main" id="{5D4D7C5F-06D1-62DB-9343-B07E1EA05D99}"/>
              </a:ext>
            </a:extLst>
          </p:cNvPr>
          <p:cNvSpPr/>
          <p:nvPr/>
        </p:nvSpPr>
        <p:spPr>
          <a:xfrm rot="8561659">
            <a:off x="10155834" y="5811445"/>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Marco 2">
            <a:extLst>
              <a:ext uri="{FF2B5EF4-FFF2-40B4-BE49-F238E27FC236}">
                <a16:creationId xmlns:a16="http://schemas.microsoft.com/office/drawing/2014/main" id="{0D2211A2-FE16-6804-B97B-18D83D4741E2}"/>
              </a:ext>
            </a:extLst>
          </p:cNvPr>
          <p:cNvSpPr/>
          <p:nvPr/>
        </p:nvSpPr>
        <p:spPr>
          <a:xfrm rot="6213016">
            <a:off x="11092448" y="5149760"/>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Marco 3">
            <a:extLst>
              <a:ext uri="{FF2B5EF4-FFF2-40B4-BE49-F238E27FC236}">
                <a16:creationId xmlns:a16="http://schemas.microsoft.com/office/drawing/2014/main" id="{F3AF34A3-B019-932B-2E4C-56148C89CF02}"/>
              </a:ext>
            </a:extLst>
          </p:cNvPr>
          <p:cNvSpPr/>
          <p:nvPr/>
        </p:nvSpPr>
        <p:spPr>
          <a:xfrm rot="8409895">
            <a:off x="378569" y="6052124"/>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Marco 4">
            <a:extLst>
              <a:ext uri="{FF2B5EF4-FFF2-40B4-BE49-F238E27FC236}">
                <a16:creationId xmlns:a16="http://schemas.microsoft.com/office/drawing/2014/main" id="{200A66D6-3519-314A-51EE-763DF2500C1D}"/>
              </a:ext>
            </a:extLst>
          </p:cNvPr>
          <p:cNvSpPr/>
          <p:nvPr/>
        </p:nvSpPr>
        <p:spPr>
          <a:xfrm rot="1712911">
            <a:off x="10897715" y="-28698"/>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Marco 5">
            <a:extLst>
              <a:ext uri="{FF2B5EF4-FFF2-40B4-BE49-F238E27FC236}">
                <a16:creationId xmlns:a16="http://schemas.microsoft.com/office/drawing/2014/main" id="{B8B3D805-BA03-C98E-E01B-D09A4EE7B12A}"/>
              </a:ext>
            </a:extLst>
          </p:cNvPr>
          <p:cNvSpPr/>
          <p:nvPr/>
        </p:nvSpPr>
        <p:spPr>
          <a:xfrm rot="10646673">
            <a:off x="-649431" y="5149761"/>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Marco 6">
            <a:extLst>
              <a:ext uri="{FF2B5EF4-FFF2-40B4-BE49-F238E27FC236}">
                <a16:creationId xmlns:a16="http://schemas.microsoft.com/office/drawing/2014/main" id="{3393C719-FE86-45DB-8220-B3DF1F0574E4}"/>
              </a:ext>
            </a:extLst>
          </p:cNvPr>
          <p:cNvSpPr/>
          <p:nvPr/>
        </p:nvSpPr>
        <p:spPr>
          <a:xfrm rot="14378614">
            <a:off x="-529330" y="1279233"/>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CuadroTexto 7">
            <a:extLst>
              <a:ext uri="{FF2B5EF4-FFF2-40B4-BE49-F238E27FC236}">
                <a16:creationId xmlns:a16="http://schemas.microsoft.com/office/drawing/2014/main" id="{3D51A1F3-73C9-7ECD-46E1-BD91127E285F}"/>
              </a:ext>
            </a:extLst>
          </p:cNvPr>
          <p:cNvSpPr txBox="1"/>
          <p:nvPr/>
        </p:nvSpPr>
        <p:spPr>
          <a:xfrm>
            <a:off x="561538" y="958982"/>
            <a:ext cx="5779146" cy="461665"/>
          </a:xfrm>
          <a:prstGeom prst="rect">
            <a:avLst/>
          </a:prstGeom>
          <a:noFill/>
        </p:spPr>
        <p:txBody>
          <a:bodyPr wrap="none" rtlCol="0">
            <a:spAutoFit/>
          </a:bodyPr>
          <a:lstStyle/>
          <a:p>
            <a:pPr algn="just"/>
            <a:r>
              <a:rPr lang="es-MX" sz="2400" dirty="0">
                <a:solidFill>
                  <a:srgbClr val="EB9734"/>
                </a:solidFill>
                <a:latin typeface="Raleway Black" pitchFamily="2" charset="0"/>
                <a:ea typeface="Open Sans SemiBold" panose="020B0706030804020204" pitchFamily="34" charset="0"/>
                <a:cs typeface="Open Sans SemiBold" panose="020B0706030804020204" pitchFamily="34" charset="0"/>
              </a:rPr>
              <a:t>Decodificación: el bloque atencional</a:t>
            </a:r>
          </a:p>
        </p:txBody>
      </p:sp>
      <p:sp>
        <p:nvSpPr>
          <p:cNvPr id="9" name="CuadroTexto 8">
            <a:extLst>
              <a:ext uri="{FF2B5EF4-FFF2-40B4-BE49-F238E27FC236}">
                <a16:creationId xmlns:a16="http://schemas.microsoft.com/office/drawing/2014/main" id="{FE758036-6642-41CF-BF8E-F4EE9CD303AD}"/>
              </a:ext>
            </a:extLst>
          </p:cNvPr>
          <p:cNvSpPr txBox="1"/>
          <p:nvPr/>
        </p:nvSpPr>
        <p:spPr>
          <a:xfrm>
            <a:off x="527387" y="1381635"/>
            <a:ext cx="11137224" cy="2339102"/>
          </a:xfrm>
          <a:prstGeom prst="rect">
            <a:avLst/>
          </a:prstGeom>
          <a:noFill/>
        </p:spPr>
        <p:txBody>
          <a:bodyPr wrap="square" rtlCol="0">
            <a:spAutoFit/>
          </a:bodyPr>
          <a:lstStyle/>
          <a:p>
            <a:pPr algn="just"/>
            <a:r>
              <a:rPr lang="es-MX" sz="1600" dirty="0">
                <a:solidFill>
                  <a:schemeClr val="bg1"/>
                </a:solidFill>
                <a:latin typeface="Raleway Black" pitchFamily="2" charset="0"/>
                <a:ea typeface="Open Sans SemiBold" panose="020B0706030804020204" pitchFamily="34" charset="0"/>
                <a:cs typeface="Open Sans SemiBold" panose="020B0706030804020204" pitchFamily="34" charset="0"/>
              </a:rPr>
              <a:t>Todos los bloques residuales, así como la red neuronal de este decodificador funcionan de forma idéntica a como ocurría en los codificadores. Así que nos enfocaremos ahora en el bloque atencional que en este caso tiene la misma estructura, pero un funcionamiento ligeramente diferente al del codificador. Este bloque enfoca su atención tanto en la secuencia original como en la de salida y para ello toma la salida del codificador y las lleva a las redes “</a:t>
            </a:r>
            <a:r>
              <a:rPr lang="es-MX" sz="1600" dirty="0" err="1">
                <a:solidFill>
                  <a:schemeClr val="bg1"/>
                </a:solidFill>
                <a:latin typeface="Raleway Black" pitchFamily="2" charset="0"/>
                <a:ea typeface="Open Sans SemiBold" panose="020B0706030804020204" pitchFamily="34" charset="0"/>
                <a:cs typeface="Open Sans SemiBold" panose="020B0706030804020204" pitchFamily="34" charset="0"/>
              </a:rPr>
              <a:t>queries</a:t>
            </a:r>
            <a:r>
              <a:rPr lang="es-MX" sz="1600" dirty="0">
                <a:solidFill>
                  <a:schemeClr val="bg1"/>
                </a:solidFill>
                <a:latin typeface="Raleway Black" pitchFamily="2" charset="0"/>
                <a:ea typeface="Open Sans SemiBold" panose="020B0706030804020204" pitchFamily="34" charset="0"/>
                <a:cs typeface="Open Sans SemiBold" panose="020B0706030804020204" pitchFamily="34" charset="0"/>
              </a:rPr>
              <a:t>” y “</a:t>
            </a:r>
            <a:r>
              <a:rPr lang="es-MX" sz="1600" dirty="0" err="1">
                <a:solidFill>
                  <a:schemeClr val="bg1"/>
                </a:solidFill>
                <a:latin typeface="Raleway Black" pitchFamily="2" charset="0"/>
                <a:ea typeface="Open Sans SemiBold" panose="020B0706030804020204" pitchFamily="34" charset="0"/>
                <a:cs typeface="Open Sans SemiBold" panose="020B0706030804020204" pitchFamily="34" charset="0"/>
              </a:rPr>
              <a:t>keys</a:t>
            </a:r>
            <a:r>
              <a:rPr lang="es-MX" sz="1600" dirty="0">
                <a:solidFill>
                  <a:schemeClr val="bg1"/>
                </a:solidFill>
                <a:latin typeface="Raleway Black" pitchFamily="2" charset="0"/>
                <a:ea typeface="Open Sans SemiBold" panose="020B0706030804020204" pitchFamily="34" charset="0"/>
                <a:cs typeface="Open Sans SemiBold" panose="020B0706030804020204" pitchFamily="34" charset="0"/>
              </a:rPr>
              <a:t>”, mientras que el nodo “</a:t>
            </a:r>
            <a:r>
              <a:rPr lang="es-MX" sz="1600" dirty="0" err="1">
                <a:solidFill>
                  <a:schemeClr val="bg1"/>
                </a:solidFill>
                <a:latin typeface="Raleway Black" pitchFamily="2" charset="0"/>
                <a:ea typeface="Open Sans SemiBold" panose="020B0706030804020204" pitchFamily="34" charset="0"/>
                <a:cs typeface="Open Sans SemiBold" panose="020B0706030804020204" pitchFamily="34" charset="0"/>
              </a:rPr>
              <a:t>values</a:t>
            </a:r>
            <a:r>
              <a:rPr lang="es-MX" sz="1600" dirty="0">
                <a:solidFill>
                  <a:schemeClr val="bg1"/>
                </a:solidFill>
                <a:latin typeface="Raleway Black" pitchFamily="2" charset="0"/>
                <a:ea typeface="Open Sans SemiBold" panose="020B0706030804020204" pitchFamily="34" charset="0"/>
                <a:cs typeface="Open Sans SemiBold" panose="020B0706030804020204" pitchFamily="34" charset="0"/>
              </a:rPr>
              <a:t>” usa como entrada el dato proveniente del bloque residual anterior. Es de esta manera como el codificador le indica al decodificador a qué elementos debe prestar más atención al momento de generar la secuencia de salida. De nuevo, se usan múltiples bloques atencionales de manera simultánea para codificar asociaciones a diferentes niveles</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a:t>
            </a:r>
          </a:p>
        </p:txBody>
      </p:sp>
      <p:pic>
        <p:nvPicPr>
          <p:cNvPr id="10" name="Imagen 9">
            <a:extLst>
              <a:ext uri="{FF2B5EF4-FFF2-40B4-BE49-F238E27FC236}">
                <a16:creationId xmlns:a16="http://schemas.microsoft.com/office/drawing/2014/main" id="{419CF798-CD20-42E6-E137-6D18C3106C64}"/>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310442" y="3429000"/>
            <a:ext cx="3571115" cy="3387104"/>
          </a:xfrm>
          <a:prstGeom prst="rect">
            <a:avLst/>
          </a:prstGeom>
          <a:noFill/>
          <a:ln>
            <a:noFill/>
          </a:ln>
        </p:spPr>
      </p:pic>
    </p:spTree>
    <p:extLst>
      <p:ext uri="{BB962C8B-B14F-4D97-AF65-F5344CB8AC3E}">
        <p14:creationId xmlns:p14="http://schemas.microsoft.com/office/powerpoint/2010/main" val="22690927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CuadroTexto 26">
            <a:extLst>
              <a:ext uri="{FF2B5EF4-FFF2-40B4-BE49-F238E27FC236}">
                <a16:creationId xmlns:a16="http://schemas.microsoft.com/office/drawing/2014/main" id="{87B13D7A-39B9-23F1-8BBE-7195185A6185}"/>
              </a:ext>
            </a:extLst>
          </p:cNvPr>
          <p:cNvSpPr txBox="1"/>
          <p:nvPr/>
        </p:nvSpPr>
        <p:spPr>
          <a:xfrm>
            <a:off x="3108643" y="343050"/>
            <a:ext cx="5974713" cy="523220"/>
          </a:xfrm>
          <a:prstGeom prst="rect">
            <a:avLst/>
          </a:prstGeom>
          <a:noFill/>
        </p:spPr>
        <p:txBody>
          <a:bodyPr wrap="none" rtlCol="0">
            <a:spAutoFit/>
          </a:bodyPr>
          <a:lstStyle/>
          <a:p>
            <a:r>
              <a:rPr lang="es-CO" sz="2800" dirty="0">
                <a:solidFill>
                  <a:srgbClr val="EB9734"/>
                </a:solidFill>
                <a:latin typeface="Raleway Black" pitchFamily="2" charset="0"/>
              </a:rPr>
              <a:t>MARCO TEÓRICO DEL CONTEXTO</a:t>
            </a:r>
            <a:endParaRPr lang="en-US" sz="2800" dirty="0">
              <a:solidFill>
                <a:srgbClr val="EB9734"/>
              </a:solidFill>
              <a:latin typeface="Raleway Black" pitchFamily="2" charset="0"/>
            </a:endParaRPr>
          </a:p>
        </p:txBody>
      </p:sp>
      <p:pic>
        <p:nvPicPr>
          <p:cNvPr id="19" name="Imagen 18">
            <a:extLst>
              <a:ext uri="{FF2B5EF4-FFF2-40B4-BE49-F238E27FC236}">
                <a16:creationId xmlns:a16="http://schemas.microsoft.com/office/drawing/2014/main" id="{9CFCF00A-BC29-624E-C884-59E3760894F7}"/>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20" name="CuadroTexto 19">
            <a:extLst>
              <a:ext uri="{FF2B5EF4-FFF2-40B4-BE49-F238E27FC236}">
                <a16:creationId xmlns:a16="http://schemas.microsoft.com/office/drawing/2014/main" id="{862420DE-757B-6285-AF97-EA1907B94B71}"/>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 name="Marco 1">
            <a:extLst>
              <a:ext uri="{FF2B5EF4-FFF2-40B4-BE49-F238E27FC236}">
                <a16:creationId xmlns:a16="http://schemas.microsoft.com/office/drawing/2014/main" id="{5D4D7C5F-06D1-62DB-9343-B07E1EA05D99}"/>
              </a:ext>
            </a:extLst>
          </p:cNvPr>
          <p:cNvSpPr/>
          <p:nvPr/>
        </p:nvSpPr>
        <p:spPr>
          <a:xfrm rot="8561659">
            <a:off x="10155834" y="5811445"/>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Marco 2">
            <a:extLst>
              <a:ext uri="{FF2B5EF4-FFF2-40B4-BE49-F238E27FC236}">
                <a16:creationId xmlns:a16="http://schemas.microsoft.com/office/drawing/2014/main" id="{0D2211A2-FE16-6804-B97B-18D83D4741E2}"/>
              </a:ext>
            </a:extLst>
          </p:cNvPr>
          <p:cNvSpPr/>
          <p:nvPr/>
        </p:nvSpPr>
        <p:spPr>
          <a:xfrm rot="6213016">
            <a:off x="11092448" y="5149760"/>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Marco 3">
            <a:extLst>
              <a:ext uri="{FF2B5EF4-FFF2-40B4-BE49-F238E27FC236}">
                <a16:creationId xmlns:a16="http://schemas.microsoft.com/office/drawing/2014/main" id="{F3AF34A3-B019-932B-2E4C-56148C89CF02}"/>
              </a:ext>
            </a:extLst>
          </p:cNvPr>
          <p:cNvSpPr/>
          <p:nvPr/>
        </p:nvSpPr>
        <p:spPr>
          <a:xfrm rot="8409895">
            <a:off x="378569" y="6052124"/>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Marco 4">
            <a:extLst>
              <a:ext uri="{FF2B5EF4-FFF2-40B4-BE49-F238E27FC236}">
                <a16:creationId xmlns:a16="http://schemas.microsoft.com/office/drawing/2014/main" id="{200A66D6-3519-314A-51EE-763DF2500C1D}"/>
              </a:ext>
            </a:extLst>
          </p:cNvPr>
          <p:cNvSpPr/>
          <p:nvPr/>
        </p:nvSpPr>
        <p:spPr>
          <a:xfrm rot="1712911">
            <a:off x="10897715" y="-28698"/>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Marco 5">
            <a:extLst>
              <a:ext uri="{FF2B5EF4-FFF2-40B4-BE49-F238E27FC236}">
                <a16:creationId xmlns:a16="http://schemas.microsoft.com/office/drawing/2014/main" id="{B8B3D805-BA03-C98E-E01B-D09A4EE7B12A}"/>
              </a:ext>
            </a:extLst>
          </p:cNvPr>
          <p:cNvSpPr/>
          <p:nvPr/>
        </p:nvSpPr>
        <p:spPr>
          <a:xfrm rot="10646673">
            <a:off x="-649431" y="5149761"/>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Marco 6">
            <a:extLst>
              <a:ext uri="{FF2B5EF4-FFF2-40B4-BE49-F238E27FC236}">
                <a16:creationId xmlns:a16="http://schemas.microsoft.com/office/drawing/2014/main" id="{3393C719-FE86-45DB-8220-B3DF1F0574E4}"/>
              </a:ext>
            </a:extLst>
          </p:cNvPr>
          <p:cNvSpPr/>
          <p:nvPr/>
        </p:nvSpPr>
        <p:spPr>
          <a:xfrm rot="14378614">
            <a:off x="-529330" y="1279233"/>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CuadroTexto 7">
            <a:extLst>
              <a:ext uri="{FF2B5EF4-FFF2-40B4-BE49-F238E27FC236}">
                <a16:creationId xmlns:a16="http://schemas.microsoft.com/office/drawing/2014/main" id="{3D51A1F3-73C9-7ECD-46E1-BD91127E285F}"/>
              </a:ext>
            </a:extLst>
          </p:cNvPr>
          <p:cNvSpPr txBox="1"/>
          <p:nvPr/>
        </p:nvSpPr>
        <p:spPr>
          <a:xfrm>
            <a:off x="574946" y="914195"/>
            <a:ext cx="9458038" cy="461665"/>
          </a:xfrm>
          <a:prstGeom prst="rect">
            <a:avLst/>
          </a:prstGeom>
          <a:noFill/>
        </p:spPr>
        <p:txBody>
          <a:bodyPr wrap="none" rtlCol="0">
            <a:spAutoFit/>
          </a:bodyPr>
          <a:lstStyle/>
          <a:p>
            <a:pPr algn="just"/>
            <a:r>
              <a:rPr lang="es-MX" sz="2400" dirty="0">
                <a:solidFill>
                  <a:srgbClr val="EB9734"/>
                </a:solidFill>
                <a:latin typeface="Raleway Black" pitchFamily="2" charset="0"/>
                <a:ea typeface="Open Sans SemiBold" panose="020B0706030804020204" pitchFamily="34" charset="0"/>
                <a:cs typeface="Open Sans SemiBold" panose="020B0706030804020204" pitchFamily="34" charset="0"/>
              </a:rPr>
              <a:t>Decodificación: múltiples decodificadores y etapas de salida</a:t>
            </a:r>
          </a:p>
        </p:txBody>
      </p:sp>
      <p:sp>
        <p:nvSpPr>
          <p:cNvPr id="9" name="CuadroTexto 8">
            <a:extLst>
              <a:ext uri="{FF2B5EF4-FFF2-40B4-BE49-F238E27FC236}">
                <a16:creationId xmlns:a16="http://schemas.microsoft.com/office/drawing/2014/main" id="{FE758036-6642-41CF-BF8E-F4EE9CD303AD}"/>
              </a:ext>
            </a:extLst>
          </p:cNvPr>
          <p:cNvSpPr txBox="1"/>
          <p:nvPr/>
        </p:nvSpPr>
        <p:spPr>
          <a:xfrm>
            <a:off x="527387" y="1381635"/>
            <a:ext cx="11137224" cy="646331"/>
          </a:xfrm>
          <a:prstGeom prst="rect">
            <a:avLst/>
          </a:prstGeom>
          <a:noFill/>
        </p:spPr>
        <p:txBody>
          <a:bodyPr wrap="square" rtlCol="0">
            <a:spAutoFit/>
          </a:bodyPr>
          <a:lstStyle/>
          <a:p>
            <a:pPr algn="just"/>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Este bloque se replica un total de seis veces, y al final genera un vector con cantidades numéricas, y lo único que falta es convertirlo, en una palabra:</a:t>
            </a:r>
          </a:p>
        </p:txBody>
      </p:sp>
      <p:pic>
        <p:nvPicPr>
          <p:cNvPr id="11" name="Imagen 10">
            <a:extLst>
              <a:ext uri="{FF2B5EF4-FFF2-40B4-BE49-F238E27FC236}">
                <a16:creationId xmlns:a16="http://schemas.microsoft.com/office/drawing/2014/main" id="{E55893E2-BB82-BE9A-A075-26D834DEB6EF}"/>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941672" y="2110725"/>
            <a:ext cx="4308656" cy="4404225"/>
          </a:xfrm>
          <a:prstGeom prst="rect">
            <a:avLst/>
          </a:prstGeom>
          <a:noFill/>
          <a:ln>
            <a:noFill/>
          </a:ln>
        </p:spPr>
      </p:pic>
    </p:spTree>
    <p:extLst>
      <p:ext uri="{BB962C8B-B14F-4D97-AF65-F5344CB8AC3E}">
        <p14:creationId xmlns:p14="http://schemas.microsoft.com/office/powerpoint/2010/main" val="193020236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CuadroTexto 26">
            <a:extLst>
              <a:ext uri="{FF2B5EF4-FFF2-40B4-BE49-F238E27FC236}">
                <a16:creationId xmlns:a16="http://schemas.microsoft.com/office/drawing/2014/main" id="{87B13D7A-39B9-23F1-8BBE-7195185A6185}"/>
              </a:ext>
            </a:extLst>
          </p:cNvPr>
          <p:cNvSpPr txBox="1"/>
          <p:nvPr/>
        </p:nvSpPr>
        <p:spPr>
          <a:xfrm>
            <a:off x="3108643" y="343050"/>
            <a:ext cx="5974713" cy="523220"/>
          </a:xfrm>
          <a:prstGeom prst="rect">
            <a:avLst/>
          </a:prstGeom>
          <a:noFill/>
        </p:spPr>
        <p:txBody>
          <a:bodyPr wrap="none" rtlCol="0">
            <a:spAutoFit/>
          </a:bodyPr>
          <a:lstStyle/>
          <a:p>
            <a:r>
              <a:rPr lang="es-CO" sz="2800" dirty="0">
                <a:solidFill>
                  <a:srgbClr val="EB9734"/>
                </a:solidFill>
                <a:latin typeface="Raleway Black" pitchFamily="2" charset="0"/>
              </a:rPr>
              <a:t>MARCO TEÓRICO DEL CONTEXTO</a:t>
            </a:r>
            <a:endParaRPr lang="en-US" sz="2800" dirty="0">
              <a:solidFill>
                <a:srgbClr val="EB9734"/>
              </a:solidFill>
              <a:latin typeface="Raleway Black" pitchFamily="2" charset="0"/>
            </a:endParaRPr>
          </a:p>
        </p:txBody>
      </p:sp>
      <p:pic>
        <p:nvPicPr>
          <p:cNvPr id="19" name="Imagen 18">
            <a:extLst>
              <a:ext uri="{FF2B5EF4-FFF2-40B4-BE49-F238E27FC236}">
                <a16:creationId xmlns:a16="http://schemas.microsoft.com/office/drawing/2014/main" id="{9CFCF00A-BC29-624E-C884-59E3760894F7}"/>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20" name="CuadroTexto 19">
            <a:extLst>
              <a:ext uri="{FF2B5EF4-FFF2-40B4-BE49-F238E27FC236}">
                <a16:creationId xmlns:a16="http://schemas.microsoft.com/office/drawing/2014/main" id="{862420DE-757B-6285-AF97-EA1907B94B71}"/>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 name="Marco 1">
            <a:extLst>
              <a:ext uri="{FF2B5EF4-FFF2-40B4-BE49-F238E27FC236}">
                <a16:creationId xmlns:a16="http://schemas.microsoft.com/office/drawing/2014/main" id="{5D4D7C5F-06D1-62DB-9343-B07E1EA05D99}"/>
              </a:ext>
            </a:extLst>
          </p:cNvPr>
          <p:cNvSpPr/>
          <p:nvPr/>
        </p:nvSpPr>
        <p:spPr>
          <a:xfrm rot="8561659">
            <a:off x="10155834" y="5811445"/>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Marco 2">
            <a:extLst>
              <a:ext uri="{FF2B5EF4-FFF2-40B4-BE49-F238E27FC236}">
                <a16:creationId xmlns:a16="http://schemas.microsoft.com/office/drawing/2014/main" id="{0D2211A2-FE16-6804-B97B-18D83D4741E2}"/>
              </a:ext>
            </a:extLst>
          </p:cNvPr>
          <p:cNvSpPr/>
          <p:nvPr/>
        </p:nvSpPr>
        <p:spPr>
          <a:xfrm rot="6213016">
            <a:off x="11092448" y="5149760"/>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Marco 3">
            <a:extLst>
              <a:ext uri="{FF2B5EF4-FFF2-40B4-BE49-F238E27FC236}">
                <a16:creationId xmlns:a16="http://schemas.microsoft.com/office/drawing/2014/main" id="{F3AF34A3-B019-932B-2E4C-56148C89CF02}"/>
              </a:ext>
            </a:extLst>
          </p:cNvPr>
          <p:cNvSpPr/>
          <p:nvPr/>
        </p:nvSpPr>
        <p:spPr>
          <a:xfrm rot="8409895">
            <a:off x="378569" y="6052124"/>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Marco 4">
            <a:extLst>
              <a:ext uri="{FF2B5EF4-FFF2-40B4-BE49-F238E27FC236}">
                <a16:creationId xmlns:a16="http://schemas.microsoft.com/office/drawing/2014/main" id="{200A66D6-3519-314A-51EE-763DF2500C1D}"/>
              </a:ext>
            </a:extLst>
          </p:cNvPr>
          <p:cNvSpPr/>
          <p:nvPr/>
        </p:nvSpPr>
        <p:spPr>
          <a:xfrm rot="1712911">
            <a:off x="10897715" y="-28698"/>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Marco 5">
            <a:extLst>
              <a:ext uri="{FF2B5EF4-FFF2-40B4-BE49-F238E27FC236}">
                <a16:creationId xmlns:a16="http://schemas.microsoft.com/office/drawing/2014/main" id="{B8B3D805-BA03-C98E-E01B-D09A4EE7B12A}"/>
              </a:ext>
            </a:extLst>
          </p:cNvPr>
          <p:cNvSpPr/>
          <p:nvPr/>
        </p:nvSpPr>
        <p:spPr>
          <a:xfrm rot="10646673">
            <a:off x="-649431" y="5149761"/>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Marco 6">
            <a:extLst>
              <a:ext uri="{FF2B5EF4-FFF2-40B4-BE49-F238E27FC236}">
                <a16:creationId xmlns:a16="http://schemas.microsoft.com/office/drawing/2014/main" id="{3393C719-FE86-45DB-8220-B3DF1F0574E4}"/>
              </a:ext>
            </a:extLst>
          </p:cNvPr>
          <p:cNvSpPr/>
          <p:nvPr/>
        </p:nvSpPr>
        <p:spPr>
          <a:xfrm rot="14378614">
            <a:off x="-529330" y="1279233"/>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CuadroTexto 7">
            <a:extLst>
              <a:ext uri="{FF2B5EF4-FFF2-40B4-BE49-F238E27FC236}">
                <a16:creationId xmlns:a16="http://schemas.microsoft.com/office/drawing/2014/main" id="{3D51A1F3-73C9-7ECD-46E1-BD91127E285F}"/>
              </a:ext>
            </a:extLst>
          </p:cNvPr>
          <p:cNvSpPr txBox="1"/>
          <p:nvPr/>
        </p:nvSpPr>
        <p:spPr>
          <a:xfrm>
            <a:off x="574946" y="914195"/>
            <a:ext cx="9458038" cy="461665"/>
          </a:xfrm>
          <a:prstGeom prst="rect">
            <a:avLst/>
          </a:prstGeom>
          <a:noFill/>
        </p:spPr>
        <p:txBody>
          <a:bodyPr wrap="none" rtlCol="0">
            <a:spAutoFit/>
          </a:bodyPr>
          <a:lstStyle/>
          <a:p>
            <a:pPr algn="just"/>
            <a:r>
              <a:rPr lang="es-MX" sz="2400" dirty="0">
                <a:solidFill>
                  <a:srgbClr val="EB9734"/>
                </a:solidFill>
                <a:latin typeface="Raleway Black" pitchFamily="2" charset="0"/>
                <a:ea typeface="Open Sans SemiBold" panose="020B0706030804020204" pitchFamily="34" charset="0"/>
                <a:cs typeface="Open Sans SemiBold" panose="020B0706030804020204" pitchFamily="34" charset="0"/>
              </a:rPr>
              <a:t>Decodificación: múltiples decodificadores y etapas de salida</a:t>
            </a:r>
          </a:p>
        </p:txBody>
      </p:sp>
      <p:sp>
        <p:nvSpPr>
          <p:cNvPr id="9" name="CuadroTexto 8">
            <a:extLst>
              <a:ext uri="{FF2B5EF4-FFF2-40B4-BE49-F238E27FC236}">
                <a16:creationId xmlns:a16="http://schemas.microsoft.com/office/drawing/2014/main" id="{FE758036-6642-41CF-BF8E-F4EE9CD303AD}"/>
              </a:ext>
            </a:extLst>
          </p:cNvPr>
          <p:cNvSpPr txBox="1"/>
          <p:nvPr/>
        </p:nvSpPr>
        <p:spPr>
          <a:xfrm>
            <a:off x="527387" y="1381635"/>
            <a:ext cx="11137224" cy="2308324"/>
          </a:xfrm>
          <a:prstGeom prst="rect">
            <a:avLst/>
          </a:prstGeom>
          <a:noFill/>
        </p:spPr>
        <p:txBody>
          <a:bodyPr wrap="square" rtlCol="0">
            <a:spAutoFit/>
          </a:bodyPr>
          <a:lstStyle/>
          <a:p>
            <a:pPr algn="just"/>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Para eso se usa en primer lugar la capa lineal, que es simplemente una red neuronal que toma el vector producido por el decodificador y lo transforma en un vector mucho más grande. Por ejemplo, si el traductor aprende 10000 palabras (es decir el tamaño del vocabulario), entonces el vector de salida de la capa lineal tendrá precisamente 10000 elementos. La capa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softmax</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toma cada elemento de este vector y lo convierte en una probabilidad, todas con valores positivos entre 0 y 1. La posición con la probabilidad más alta será seleccionada y la palabra asociada con dicha posición será precisamente la salida del modelo en ese instante de tiempo y el proceso se repite hasta generar la totalidad de la secuencia de salida.</a:t>
            </a:r>
          </a:p>
        </p:txBody>
      </p:sp>
      <p:pic>
        <p:nvPicPr>
          <p:cNvPr id="10" name="Imagen 9">
            <a:extLst>
              <a:ext uri="{FF2B5EF4-FFF2-40B4-BE49-F238E27FC236}">
                <a16:creationId xmlns:a16="http://schemas.microsoft.com/office/drawing/2014/main" id="{626ED7BF-0BF2-7864-D22A-5457AEC45AD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462921" y="3667398"/>
            <a:ext cx="3271564" cy="3018084"/>
          </a:xfrm>
          <a:prstGeom prst="rect">
            <a:avLst/>
          </a:prstGeom>
          <a:noFill/>
          <a:ln>
            <a:noFill/>
          </a:ln>
        </p:spPr>
      </p:pic>
    </p:spTree>
    <p:extLst>
      <p:ext uri="{BB962C8B-B14F-4D97-AF65-F5344CB8AC3E}">
        <p14:creationId xmlns:p14="http://schemas.microsoft.com/office/powerpoint/2010/main" val="53067982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CuadroTexto 26">
            <a:extLst>
              <a:ext uri="{FF2B5EF4-FFF2-40B4-BE49-F238E27FC236}">
                <a16:creationId xmlns:a16="http://schemas.microsoft.com/office/drawing/2014/main" id="{87B13D7A-39B9-23F1-8BBE-7195185A6185}"/>
              </a:ext>
            </a:extLst>
          </p:cNvPr>
          <p:cNvSpPr txBox="1"/>
          <p:nvPr/>
        </p:nvSpPr>
        <p:spPr>
          <a:xfrm>
            <a:off x="3108643" y="343050"/>
            <a:ext cx="5974713" cy="523220"/>
          </a:xfrm>
          <a:prstGeom prst="rect">
            <a:avLst/>
          </a:prstGeom>
          <a:noFill/>
        </p:spPr>
        <p:txBody>
          <a:bodyPr wrap="none" rtlCol="0">
            <a:spAutoFit/>
          </a:bodyPr>
          <a:lstStyle/>
          <a:p>
            <a:r>
              <a:rPr lang="es-CO" sz="2800" dirty="0">
                <a:solidFill>
                  <a:srgbClr val="EB9734"/>
                </a:solidFill>
                <a:latin typeface="Raleway Black" pitchFamily="2" charset="0"/>
              </a:rPr>
              <a:t>MARCO TEÓRICO DEL CONTEXTO</a:t>
            </a:r>
            <a:endParaRPr lang="en-US" sz="2800" dirty="0">
              <a:solidFill>
                <a:srgbClr val="EB9734"/>
              </a:solidFill>
              <a:latin typeface="Raleway Black" pitchFamily="2" charset="0"/>
            </a:endParaRPr>
          </a:p>
        </p:txBody>
      </p:sp>
      <p:pic>
        <p:nvPicPr>
          <p:cNvPr id="19" name="Imagen 18">
            <a:extLst>
              <a:ext uri="{FF2B5EF4-FFF2-40B4-BE49-F238E27FC236}">
                <a16:creationId xmlns:a16="http://schemas.microsoft.com/office/drawing/2014/main" id="{9CFCF00A-BC29-624E-C884-59E3760894F7}"/>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20" name="CuadroTexto 19">
            <a:extLst>
              <a:ext uri="{FF2B5EF4-FFF2-40B4-BE49-F238E27FC236}">
                <a16:creationId xmlns:a16="http://schemas.microsoft.com/office/drawing/2014/main" id="{862420DE-757B-6285-AF97-EA1907B94B71}"/>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 name="Marco 1">
            <a:extLst>
              <a:ext uri="{FF2B5EF4-FFF2-40B4-BE49-F238E27FC236}">
                <a16:creationId xmlns:a16="http://schemas.microsoft.com/office/drawing/2014/main" id="{5D4D7C5F-06D1-62DB-9343-B07E1EA05D99}"/>
              </a:ext>
            </a:extLst>
          </p:cNvPr>
          <p:cNvSpPr/>
          <p:nvPr/>
        </p:nvSpPr>
        <p:spPr>
          <a:xfrm rot="8561659">
            <a:off x="10155834" y="5811445"/>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Marco 2">
            <a:extLst>
              <a:ext uri="{FF2B5EF4-FFF2-40B4-BE49-F238E27FC236}">
                <a16:creationId xmlns:a16="http://schemas.microsoft.com/office/drawing/2014/main" id="{0D2211A2-FE16-6804-B97B-18D83D4741E2}"/>
              </a:ext>
            </a:extLst>
          </p:cNvPr>
          <p:cNvSpPr/>
          <p:nvPr/>
        </p:nvSpPr>
        <p:spPr>
          <a:xfrm rot="6213016">
            <a:off x="11235140" y="5119365"/>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Marco 3">
            <a:extLst>
              <a:ext uri="{FF2B5EF4-FFF2-40B4-BE49-F238E27FC236}">
                <a16:creationId xmlns:a16="http://schemas.microsoft.com/office/drawing/2014/main" id="{F3AF34A3-B019-932B-2E4C-56148C89CF02}"/>
              </a:ext>
            </a:extLst>
          </p:cNvPr>
          <p:cNvSpPr/>
          <p:nvPr/>
        </p:nvSpPr>
        <p:spPr>
          <a:xfrm rot="8409895">
            <a:off x="378569" y="6052124"/>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Marco 4">
            <a:extLst>
              <a:ext uri="{FF2B5EF4-FFF2-40B4-BE49-F238E27FC236}">
                <a16:creationId xmlns:a16="http://schemas.microsoft.com/office/drawing/2014/main" id="{200A66D6-3519-314A-51EE-763DF2500C1D}"/>
              </a:ext>
            </a:extLst>
          </p:cNvPr>
          <p:cNvSpPr/>
          <p:nvPr/>
        </p:nvSpPr>
        <p:spPr>
          <a:xfrm rot="1712911">
            <a:off x="10897715" y="-28698"/>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Marco 5">
            <a:extLst>
              <a:ext uri="{FF2B5EF4-FFF2-40B4-BE49-F238E27FC236}">
                <a16:creationId xmlns:a16="http://schemas.microsoft.com/office/drawing/2014/main" id="{B8B3D805-BA03-C98E-E01B-D09A4EE7B12A}"/>
              </a:ext>
            </a:extLst>
          </p:cNvPr>
          <p:cNvSpPr/>
          <p:nvPr/>
        </p:nvSpPr>
        <p:spPr>
          <a:xfrm rot="10646673">
            <a:off x="-649431" y="5149761"/>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Marco 6">
            <a:extLst>
              <a:ext uri="{FF2B5EF4-FFF2-40B4-BE49-F238E27FC236}">
                <a16:creationId xmlns:a16="http://schemas.microsoft.com/office/drawing/2014/main" id="{3393C719-FE86-45DB-8220-B3DF1F0574E4}"/>
              </a:ext>
            </a:extLst>
          </p:cNvPr>
          <p:cNvSpPr/>
          <p:nvPr/>
        </p:nvSpPr>
        <p:spPr>
          <a:xfrm rot="14378614">
            <a:off x="-529330" y="1279233"/>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CuadroTexto 7">
            <a:extLst>
              <a:ext uri="{FF2B5EF4-FFF2-40B4-BE49-F238E27FC236}">
                <a16:creationId xmlns:a16="http://schemas.microsoft.com/office/drawing/2014/main" id="{3D51A1F3-73C9-7ECD-46E1-BD91127E285F}"/>
              </a:ext>
            </a:extLst>
          </p:cNvPr>
          <p:cNvSpPr txBox="1"/>
          <p:nvPr/>
        </p:nvSpPr>
        <p:spPr>
          <a:xfrm>
            <a:off x="558315" y="873578"/>
            <a:ext cx="1374094" cy="461665"/>
          </a:xfrm>
          <a:prstGeom prst="rect">
            <a:avLst/>
          </a:prstGeom>
          <a:noFill/>
        </p:spPr>
        <p:txBody>
          <a:bodyPr wrap="none" rtlCol="0">
            <a:spAutoFit/>
          </a:bodyPr>
          <a:lstStyle/>
          <a:p>
            <a:pPr algn="just"/>
            <a:r>
              <a:rPr lang="es-MX" sz="2400" dirty="0" err="1">
                <a:solidFill>
                  <a:srgbClr val="EB9734"/>
                </a:solidFill>
                <a:latin typeface="Raleway Black" pitchFamily="2" charset="0"/>
                <a:ea typeface="Open Sans SemiBold" panose="020B0706030804020204" pitchFamily="34" charset="0"/>
                <a:cs typeface="Open Sans SemiBold" panose="020B0706030804020204" pitchFamily="34" charset="0"/>
              </a:rPr>
              <a:t>Dataset</a:t>
            </a:r>
            <a:endParaRPr lang="es-MX" sz="2400" dirty="0">
              <a:solidFill>
                <a:srgbClr val="EB9734"/>
              </a:solidFill>
              <a:latin typeface="Raleway Black" pitchFamily="2" charset="0"/>
              <a:ea typeface="Open Sans SemiBold" panose="020B0706030804020204" pitchFamily="34" charset="0"/>
              <a:cs typeface="Open Sans SemiBold" panose="020B0706030804020204" pitchFamily="34" charset="0"/>
            </a:endParaRPr>
          </a:p>
        </p:txBody>
      </p:sp>
      <p:sp>
        <p:nvSpPr>
          <p:cNvPr id="13" name="CuadroTexto 12">
            <a:extLst>
              <a:ext uri="{FF2B5EF4-FFF2-40B4-BE49-F238E27FC236}">
                <a16:creationId xmlns:a16="http://schemas.microsoft.com/office/drawing/2014/main" id="{377E108F-7A62-89DF-7ACE-5B816596A268}"/>
              </a:ext>
            </a:extLst>
          </p:cNvPr>
          <p:cNvSpPr txBox="1"/>
          <p:nvPr/>
        </p:nvSpPr>
        <p:spPr>
          <a:xfrm>
            <a:off x="527387" y="1381635"/>
            <a:ext cx="11137224" cy="4801314"/>
          </a:xfrm>
          <a:prstGeom prst="rect">
            <a:avLst/>
          </a:prstGeom>
          <a:noFill/>
        </p:spPr>
        <p:txBody>
          <a:bodyPr wrap="square" rtlCol="0">
            <a:spAutoFit/>
          </a:bodyPr>
          <a:lstStyle/>
          <a:p>
            <a:pPr algn="just"/>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Un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dataset</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es un conjunto de datos organizados de forma sistemática, que se utiliza generalmente para entrenar modelos de aprendizaje automático. Estos conjuntos de datos pueden contener una variedad de tipos de información, como textos, imágenes, audios, etc. El objetivo principal de un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dataset</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es proporcionar suficiente información al modelo para que aprenda patrones y pueda hacer predicciones o tomar decisiones.</a:t>
            </a:r>
          </a:p>
          <a:p>
            <a:pPr algn="just"/>
            <a:endParaRPr lang="es-MX" dirty="0">
              <a:solidFill>
                <a:schemeClr val="bg1"/>
              </a:solidFill>
              <a:latin typeface="Raleway Black" pitchFamily="2" charset="0"/>
              <a:ea typeface="Open Sans SemiBold" panose="020B0706030804020204" pitchFamily="34" charset="0"/>
              <a:cs typeface="Open Sans SemiBold" panose="020B0706030804020204" pitchFamily="34" charset="0"/>
            </a:endParaRPr>
          </a:p>
          <a:p>
            <a:pPr algn="just"/>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A continuación, se explica los pasos en los que se utiliza un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dataset</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en la arquitectura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Transformer</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a:t>
            </a:r>
          </a:p>
          <a:p>
            <a:pPr algn="just"/>
            <a:endParaRPr lang="es-MX" dirty="0">
              <a:solidFill>
                <a:schemeClr val="bg1"/>
              </a:solidFill>
              <a:latin typeface="Raleway Black" pitchFamily="2" charset="0"/>
              <a:ea typeface="Open Sans SemiBold" panose="020B0706030804020204" pitchFamily="34" charset="0"/>
              <a:cs typeface="Open Sans SemiBold" panose="020B0706030804020204" pitchFamily="34" charset="0"/>
            </a:endParaRPr>
          </a:p>
          <a:p>
            <a:pPr marL="285750" indent="-285750" algn="just">
              <a:buFont typeface="Arial" panose="020B0604020202020204" pitchFamily="34" charset="0"/>
              <a:buChar char="•"/>
            </a:pPr>
            <a:r>
              <a:rPr lang="es-MX" dirty="0">
                <a:solidFill>
                  <a:srgbClr val="EB9734"/>
                </a:solidFill>
                <a:latin typeface="Raleway Black" pitchFamily="2" charset="0"/>
                <a:ea typeface="Open Sans SemiBold" panose="020B0706030804020204" pitchFamily="34" charset="0"/>
                <a:cs typeface="Open Sans SemiBold" panose="020B0706030804020204" pitchFamily="34" charset="0"/>
              </a:rPr>
              <a:t>Preprocesamiento del </a:t>
            </a:r>
            <a:r>
              <a:rPr lang="es-MX" dirty="0" err="1">
                <a:solidFill>
                  <a:srgbClr val="EB9734"/>
                </a:solidFill>
                <a:latin typeface="Raleway Black" pitchFamily="2" charset="0"/>
                <a:ea typeface="Open Sans SemiBold" panose="020B0706030804020204" pitchFamily="34" charset="0"/>
                <a:cs typeface="Open Sans SemiBold" panose="020B0706030804020204" pitchFamily="34" charset="0"/>
              </a:rPr>
              <a:t>Dataset</a:t>
            </a:r>
            <a:r>
              <a:rPr lang="es-MX" dirty="0">
                <a:solidFill>
                  <a:srgbClr val="EB9734"/>
                </a:solidFill>
                <a:latin typeface="Raleway Black" pitchFamily="2" charset="0"/>
                <a:ea typeface="Open Sans SemiBold" panose="020B0706030804020204" pitchFamily="34" charset="0"/>
                <a:cs typeface="Open Sans SemiBold" panose="020B0706030804020204" pitchFamily="34" charset="0"/>
              </a:rPr>
              <a:t>:</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Antes de alimentar el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dataset</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al modelo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Transformer</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es necesario realizar un preprocesamiento.</a:t>
            </a:r>
          </a:p>
          <a:p>
            <a:pPr marL="285750" indent="-285750" algn="just">
              <a:buFont typeface="Arial" panose="020B0604020202020204" pitchFamily="34" charset="0"/>
              <a:buChar char="•"/>
            </a:pPr>
            <a:r>
              <a:rPr lang="es-MX" dirty="0">
                <a:solidFill>
                  <a:srgbClr val="EB9734"/>
                </a:solidFill>
                <a:latin typeface="Raleway Black" pitchFamily="2" charset="0"/>
                <a:ea typeface="Open Sans SemiBold" panose="020B0706030804020204" pitchFamily="34" charset="0"/>
                <a:cs typeface="Open Sans SemiBold" panose="020B0706030804020204" pitchFamily="34" charset="0"/>
              </a:rPr>
              <a:t>División del </a:t>
            </a:r>
            <a:r>
              <a:rPr lang="es-MX" dirty="0" err="1">
                <a:solidFill>
                  <a:srgbClr val="EB9734"/>
                </a:solidFill>
                <a:latin typeface="Raleway Black" pitchFamily="2" charset="0"/>
                <a:ea typeface="Open Sans SemiBold" panose="020B0706030804020204" pitchFamily="34" charset="0"/>
                <a:cs typeface="Open Sans SemiBold" panose="020B0706030804020204" pitchFamily="34" charset="0"/>
              </a:rPr>
              <a:t>Dataset</a:t>
            </a:r>
            <a:r>
              <a:rPr lang="es-MX" dirty="0">
                <a:solidFill>
                  <a:srgbClr val="EB9734"/>
                </a:solidFill>
                <a:latin typeface="Raleway Black" pitchFamily="2" charset="0"/>
                <a:ea typeface="Open Sans SemiBold" panose="020B0706030804020204" pitchFamily="34" charset="0"/>
                <a:cs typeface="Open Sans SemiBold" panose="020B0706030804020204" pitchFamily="34" charset="0"/>
              </a:rPr>
              <a:t>:</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El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dataset</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suele dividirse en conjuntos de entrenamiento, validación y prueba.</a:t>
            </a:r>
          </a:p>
          <a:p>
            <a:pPr marL="285750" indent="-285750" algn="just">
              <a:buFont typeface="Arial" panose="020B0604020202020204" pitchFamily="34" charset="0"/>
              <a:buChar char="•"/>
            </a:pPr>
            <a:r>
              <a:rPr lang="es-MX" dirty="0">
                <a:solidFill>
                  <a:srgbClr val="EB9734"/>
                </a:solidFill>
                <a:latin typeface="Raleway Black" pitchFamily="2" charset="0"/>
                <a:ea typeface="Open Sans SemiBold" panose="020B0706030804020204" pitchFamily="34" charset="0"/>
                <a:cs typeface="Open Sans SemiBold" panose="020B0706030804020204" pitchFamily="34" charset="0"/>
              </a:rPr>
              <a:t>Entrenamiento del Modelo:</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Una vez que el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dataset</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está preparado y dividido, se alimenta al modelo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Transformer</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durante el proceso de entrenamiento.</a:t>
            </a:r>
          </a:p>
          <a:p>
            <a:pPr marL="285750" indent="-285750" algn="just">
              <a:buFont typeface="Arial" panose="020B0604020202020204" pitchFamily="34" charset="0"/>
              <a:buChar char="•"/>
            </a:pPr>
            <a:r>
              <a:rPr lang="es-MX" dirty="0">
                <a:solidFill>
                  <a:srgbClr val="EB9734"/>
                </a:solidFill>
                <a:latin typeface="Raleway Black" pitchFamily="2" charset="0"/>
                <a:ea typeface="Open Sans SemiBold" panose="020B0706030804020204" pitchFamily="34" charset="0"/>
                <a:cs typeface="Open Sans SemiBold" panose="020B0706030804020204" pitchFamily="34" charset="0"/>
              </a:rPr>
              <a:t>Evaluación del Modelo:</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Una vez que el modelo ha sido entrenado, se evalúa su rendimiento utilizando el conjunto de prueba.</a:t>
            </a:r>
          </a:p>
        </p:txBody>
      </p:sp>
    </p:spTree>
    <p:extLst>
      <p:ext uri="{BB962C8B-B14F-4D97-AF65-F5344CB8AC3E}">
        <p14:creationId xmlns:p14="http://schemas.microsoft.com/office/powerpoint/2010/main" val="307932591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CuadroTexto 26">
            <a:extLst>
              <a:ext uri="{FF2B5EF4-FFF2-40B4-BE49-F238E27FC236}">
                <a16:creationId xmlns:a16="http://schemas.microsoft.com/office/drawing/2014/main" id="{87B13D7A-39B9-23F1-8BBE-7195185A6185}"/>
              </a:ext>
            </a:extLst>
          </p:cNvPr>
          <p:cNvSpPr txBox="1"/>
          <p:nvPr/>
        </p:nvSpPr>
        <p:spPr>
          <a:xfrm>
            <a:off x="3108643" y="343050"/>
            <a:ext cx="5974713" cy="523220"/>
          </a:xfrm>
          <a:prstGeom prst="rect">
            <a:avLst/>
          </a:prstGeom>
          <a:noFill/>
        </p:spPr>
        <p:txBody>
          <a:bodyPr wrap="none" rtlCol="0">
            <a:spAutoFit/>
          </a:bodyPr>
          <a:lstStyle/>
          <a:p>
            <a:r>
              <a:rPr lang="es-CO" sz="2800" dirty="0">
                <a:solidFill>
                  <a:srgbClr val="EB9734"/>
                </a:solidFill>
                <a:latin typeface="Raleway Black" pitchFamily="2" charset="0"/>
              </a:rPr>
              <a:t>MARCO TEÓRICO DEL CONTEXTO</a:t>
            </a:r>
            <a:endParaRPr lang="en-US" sz="2800" dirty="0">
              <a:solidFill>
                <a:srgbClr val="EB9734"/>
              </a:solidFill>
              <a:latin typeface="Raleway Black" pitchFamily="2" charset="0"/>
            </a:endParaRPr>
          </a:p>
        </p:txBody>
      </p:sp>
      <p:pic>
        <p:nvPicPr>
          <p:cNvPr id="19" name="Imagen 18">
            <a:extLst>
              <a:ext uri="{FF2B5EF4-FFF2-40B4-BE49-F238E27FC236}">
                <a16:creationId xmlns:a16="http://schemas.microsoft.com/office/drawing/2014/main" id="{9CFCF00A-BC29-624E-C884-59E3760894F7}"/>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20" name="CuadroTexto 19">
            <a:extLst>
              <a:ext uri="{FF2B5EF4-FFF2-40B4-BE49-F238E27FC236}">
                <a16:creationId xmlns:a16="http://schemas.microsoft.com/office/drawing/2014/main" id="{862420DE-757B-6285-AF97-EA1907B94B71}"/>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 name="Marco 1">
            <a:extLst>
              <a:ext uri="{FF2B5EF4-FFF2-40B4-BE49-F238E27FC236}">
                <a16:creationId xmlns:a16="http://schemas.microsoft.com/office/drawing/2014/main" id="{5D4D7C5F-06D1-62DB-9343-B07E1EA05D99}"/>
              </a:ext>
            </a:extLst>
          </p:cNvPr>
          <p:cNvSpPr/>
          <p:nvPr/>
        </p:nvSpPr>
        <p:spPr>
          <a:xfrm rot="8561659">
            <a:off x="10155834" y="5811445"/>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Marco 2">
            <a:extLst>
              <a:ext uri="{FF2B5EF4-FFF2-40B4-BE49-F238E27FC236}">
                <a16:creationId xmlns:a16="http://schemas.microsoft.com/office/drawing/2014/main" id="{0D2211A2-FE16-6804-B97B-18D83D4741E2}"/>
              </a:ext>
            </a:extLst>
          </p:cNvPr>
          <p:cNvSpPr/>
          <p:nvPr/>
        </p:nvSpPr>
        <p:spPr>
          <a:xfrm rot="6213016">
            <a:off x="11235140" y="5119365"/>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Marco 3">
            <a:extLst>
              <a:ext uri="{FF2B5EF4-FFF2-40B4-BE49-F238E27FC236}">
                <a16:creationId xmlns:a16="http://schemas.microsoft.com/office/drawing/2014/main" id="{F3AF34A3-B019-932B-2E4C-56148C89CF02}"/>
              </a:ext>
            </a:extLst>
          </p:cNvPr>
          <p:cNvSpPr/>
          <p:nvPr/>
        </p:nvSpPr>
        <p:spPr>
          <a:xfrm rot="8409895">
            <a:off x="378569" y="6052124"/>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Marco 4">
            <a:extLst>
              <a:ext uri="{FF2B5EF4-FFF2-40B4-BE49-F238E27FC236}">
                <a16:creationId xmlns:a16="http://schemas.microsoft.com/office/drawing/2014/main" id="{200A66D6-3519-314A-51EE-763DF2500C1D}"/>
              </a:ext>
            </a:extLst>
          </p:cNvPr>
          <p:cNvSpPr/>
          <p:nvPr/>
        </p:nvSpPr>
        <p:spPr>
          <a:xfrm rot="1712911">
            <a:off x="10897715" y="-28698"/>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Marco 5">
            <a:extLst>
              <a:ext uri="{FF2B5EF4-FFF2-40B4-BE49-F238E27FC236}">
                <a16:creationId xmlns:a16="http://schemas.microsoft.com/office/drawing/2014/main" id="{B8B3D805-BA03-C98E-E01B-D09A4EE7B12A}"/>
              </a:ext>
            </a:extLst>
          </p:cNvPr>
          <p:cNvSpPr/>
          <p:nvPr/>
        </p:nvSpPr>
        <p:spPr>
          <a:xfrm rot="10646673">
            <a:off x="-649431" y="5149761"/>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Marco 6">
            <a:extLst>
              <a:ext uri="{FF2B5EF4-FFF2-40B4-BE49-F238E27FC236}">
                <a16:creationId xmlns:a16="http://schemas.microsoft.com/office/drawing/2014/main" id="{3393C719-FE86-45DB-8220-B3DF1F0574E4}"/>
              </a:ext>
            </a:extLst>
          </p:cNvPr>
          <p:cNvSpPr/>
          <p:nvPr/>
        </p:nvSpPr>
        <p:spPr>
          <a:xfrm rot="14378614">
            <a:off x="-529330" y="1279233"/>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CuadroTexto 7">
            <a:extLst>
              <a:ext uri="{FF2B5EF4-FFF2-40B4-BE49-F238E27FC236}">
                <a16:creationId xmlns:a16="http://schemas.microsoft.com/office/drawing/2014/main" id="{3D51A1F3-73C9-7ECD-46E1-BD91127E285F}"/>
              </a:ext>
            </a:extLst>
          </p:cNvPr>
          <p:cNvSpPr txBox="1"/>
          <p:nvPr/>
        </p:nvSpPr>
        <p:spPr>
          <a:xfrm>
            <a:off x="561538" y="888948"/>
            <a:ext cx="5864106" cy="461665"/>
          </a:xfrm>
          <a:prstGeom prst="rect">
            <a:avLst/>
          </a:prstGeom>
          <a:noFill/>
        </p:spPr>
        <p:txBody>
          <a:bodyPr wrap="none" rtlCol="0">
            <a:spAutoFit/>
          </a:bodyPr>
          <a:lstStyle/>
          <a:p>
            <a:pPr algn="just"/>
            <a:r>
              <a:rPr lang="es-MX" sz="2400" dirty="0">
                <a:solidFill>
                  <a:srgbClr val="EB9734"/>
                </a:solidFill>
                <a:latin typeface="Raleway Black" pitchFamily="2" charset="0"/>
                <a:ea typeface="Open Sans SemiBold" panose="020B0706030804020204" pitchFamily="34" charset="0"/>
                <a:cs typeface="Open Sans SemiBold" panose="020B0706030804020204" pitchFamily="34" charset="0"/>
              </a:rPr>
              <a:t>Recolección de Datos para el </a:t>
            </a:r>
            <a:r>
              <a:rPr lang="es-MX" sz="2400" dirty="0" err="1">
                <a:solidFill>
                  <a:srgbClr val="EB9734"/>
                </a:solidFill>
                <a:latin typeface="Raleway Black" pitchFamily="2" charset="0"/>
                <a:ea typeface="Open Sans SemiBold" panose="020B0706030804020204" pitchFamily="34" charset="0"/>
                <a:cs typeface="Open Sans SemiBold" panose="020B0706030804020204" pitchFamily="34" charset="0"/>
              </a:rPr>
              <a:t>Dataset</a:t>
            </a:r>
            <a:endParaRPr lang="es-MX" sz="2400" dirty="0">
              <a:solidFill>
                <a:srgbClr val="EB9734"/>
              </a:solidFill>
              <a:latin typeface="Raleway Black" pitchFamily="2" charset="0"/>
              <a:ea typeface="Open Sans SemiBold" panose="020B0706030804020204" pitchFamily="34" charset="0"/>
              <a:cs typeface="Open Sans SemiBold" panose="020B0706030804020204" pitchFamily="34" charset="0"/>
            </a:endParaRPr>
          </a:p>
        </p:txBody>
      </p:sp>
      <p:sp>
        <p:nvSpPr>
          <p:cNvPr id="13" name="CuadroTexto 12">
            <a:extLst>
              <a:ext uri="{FF2B5EF4-FFF2-40B4-BE49-F238E27FC236}">
                <a16:creationId xmlns:a16="http://schemas.microsoft.com/office/drawing/2014/main" id="{377E108F-7A62-89DF-7ACE-5B816596A268}"/>
              </a:ext>
            </a:extLst>
          </p:cNvPr>
          <p:cNvSpPr txBox="1"/>
          <p:nvPr/>
        </p:nvSpPr>
        <p:spPr>
          <a:xfrm>
            <a:off x="527387" y="1381635"/>
            <a:ext cx="11137224" cy="3416320"/>
          </a:xfrm>
          <a:prstGeom prst="rect">
            <a:avLst/>
          </a:prstGeom>
          <a:noFill/>
        </p:spPr>
        <p:txBody>
          <a:bodyPr wrap="square" rtlCol="0">
            <a:spAutoFit/>
          </a:bodyPr>
          <a:lstStyle/>
          <a:p>
            <a:pPr algn="just"/>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En el proceso de recolección de datos para la creación de nuestro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dataset</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empleamos una variedad de generadores y recursos. La elección de estas herramientas se basó en la necesidad de obtener datos de alta calidad y diversidad que representaran de manera precisa el dominio o problema que queríamos abordar.</a:t>
            </a:r>
          </a:p>
          <a:p>
            <a:pPr algn="just"/>
            <a:endParaRPr lang="es-MX" dirty="0">
              <a:solidFill>
                <a:schemeClr val="bg1"/>
              </a:solidFill>
              <a:latin typeface="Raleway Black" pitchFamily="2" charset="0"/>
              <a:ea typeface="Open Sans SemiBold" panose="020B0706030804020204" pitchFamily="34" charset="0"/>
              <a:cs typeface="Open Sans SemiBold" panose="020B0706030804020204" pitchFamily="34" charset="0"/>
            </a:endParaRPr>
          </a:p>
          <a:p>
            <a:pPr algn="just"/>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Algunos de los generadores que se utilizó son:</a:t>
            </a:r>
          </a:p>
          <a:p>
            <a:pPr algn="just"/>
            <a:endParaRPr lang="es-MX" dirty="0">
              <a:solidFill>
                <a:schemeClr val="bg1"/>
              </a:solidFill>
              <a:latin typeface="Raleway Black" pitchFamily="2" charset="0"/>
              <a:ea typeface="Open Sans SemiBold" panose="020B0706030804020204" pitchFamily="34" charset="0"/>
              <a:cs typeface="Open Sans SemiBold" panose="020B0706030804020204" pitchFamily="34" charset="0"/>
            </a:endParaRPr>
          </a:p>
          <a:p>
            <a:pPr marL="3486150" lvl="7" indent="-285750" algn="just">
              <a:buFont typeface="Arial" panose="020B0604020202020204" pitchFamily="34" charset="0"/>
              <a:buChar char="•"/>
            </a:pPr>
            <a:r>
              <a:rPr lang="es-MX" dirty="0" err="1">
                <a:solidFill>
                  <a:srgbClr val="EB9734"/>
                </a:solidFill>
                <a:latin typeface="Raleway Black" pitchFamily="2" charset="0"/>
                <a:ea typeface="Open Sans SemiBold" panose="020B0706030804020204" pitchFamily="34" charset="0"/>
                <a:cs typeface="Open Sans SemiBold" panose="020B0706030804020204" pitchFamily="34" charset="0"/>
              </a:rPr>
              <a:t>Css</a:t>
            </a:r>
            <a:r>
              <a:rPr lang="es-MX" dirty="0">
                <a:solidFill>
                  <a:srgbClr val="EB9734"/>
                </a:solidFill>
                <a:latin typeface="Raleway Black" pitchFamily="2" charset="0"/>
                <a:ea typeface="Open Sans SemiBold" panose="020B0706030804020204" pitchFamily="34" charset="0"/>
                <a:cs typeface="Open Sans SemiBold" panose="020B0706030804020204" pitchFamily="34" charset="0"/>
              </a:rPr>
              <a:t> </a:t>
            </a:r>
            <a:r>
              <a:rPr lang="es-MX" dirty="0" err="1">
                <a:solidFill>
                  <a:srgbClr val="EB9734"/>
                </a:solidFill>
                <a:latin typeface="Raleway Black" pitchFamily="2" charset="0"/>
                <a:ea typeface="Open Sans SemiBold" panose="020B0706030804020204" pitchFamily="34" charset="0"/>
                <a:cs typeface="Open Sans SemiBold" panose="020B0706030804020204" pitchFamily="34" charset="0"/>
              </a:rPr>
              <a:t>Grid</a:t>
            </a:r>
            <a:r>
              <a:rPr lang="es-MX" dirty="0">
                <a:solidFill>
                  <a:srgbClr val="EB9734"/>
                </a:solidFill>
                <a:latin typeface="Raleway Black" pitchFamily="2" charset="0"/>
                <a:ea typeface="Open Sans SemiBold" panose="020B0706030804020204" pitchFamily="34" charset="0"/>
                <a:cs typeface="Open Sans SemiBold" panose="020B0706030804020204" pitchFamily="34" charset="0"/>
              </a:rPr>
              <a:t> </a:t>
            </a:r>
            <a:r>
              <a:rPr lang="es-MX" dirty="0" err="1">
                <a:solidFill>
                  <a:srgbClr val="EB9734"/>
                </a:solidFill>
                <a:latin typeface="Raleway Black" pitchFamily="2" charset="0"/>
                <a:ea typeface="Open Sans SemiBold" panose="020B0706030804020204" pitchFamily="34" charset="0"/>
                <a:cs typeface="Open Sans SemiBold" panose="020B0706030804020204" pitchFamily="34" charset="0"/>
              </a:rPr>
              <a:t>Generator</a:t>
            </a:r>
            <a:endParaRPr lang="es-MX" dirty="0">
              <a:solidFill>
                <a:schemeClr val="bg1"/>
              </a:solidFill>
              <a:latin typeface="Raleway Black" pitchFamily="2" charset="0"/>
              <a:ea typeface="Open Sans SemiBold" panose="020B0706030804020204" pitchFamily="34" charset="0"/>
              <a:cs typeface="Open Sans SemiBold" panose="020B0706030804020204" pitchFamily="34" charset="0"/>
            </a:endParaRPr>
          </a:p>
          <a:p>
            <a:pPr marL="3486150" lvl="7" indent="-285750" algn="just">
              <a:buFont typeface="Arial" panose="020B0604020202020204" pitchFamily="34" charset="0"/>
              <a:buChar char="•"/>
            </a:pPr>
            <a:r>
              <a:rPr lang="es-MX" dirty="0">
                <a:solidFill>
                  <a:srgbClr val="EB9734"/>
                </a:solidFill>
                <a:latin typeface="Raleway Black" pitchFamily="2" charset="0"/>
                <a:ea typeface="Open Sans SemiBold" panose="020B0706030804020204" pitchFamily="34" charset="0"/>
                <a:cs typeface="Open Sans SemiBold" panose="020B0706030804020204" pitchFamily="34" charset="0"/>
              </a:rPr>
              <a:t>Ultimate CSS </a:t>
            </a:r>
            <a:r>
              <a:rPr lang="es-MX" dirty="0" err="1">
                <a:solidFill>
                  <a:srgbClr val="EB9734"/>
                </a:solidFill>
                <a:latin typeface="Raleway Black" pitchFamily="2" charset="0"/>
                <a:ea typeface="Open Sans SemiBold" panose="020B0706030804020204" pitchFamily="34" charset="0"/>
                <a:cs typeface="Open Sans SemiBold" panose="020B0706030804020204" pitchFamily="34" charset="0"/>
              </a:rPr>
              <a:t>Gradient</a:t>
            </a:r>
            <a:r>
              <a:rPr lang="es-MX" dirty="0">
                <a:solidFill>
                  <a:srgbClr val="EB9734"/>
                </a:solidFill>
                <a:latin typeface="Raleway Black" pitchFamily="2" charset="0"/>
                <a:ea typeface="Open Sans SemiBold" panose="020B0706030804020204" pitchFamily="34" charset="0"/>
                <a:cs typeface="Open Sans SemiBold" panose="020B0706030804020204" pitchFamily="34" charset="0"/>
              </a:rPr>
              <a:t> </a:t>
            </a:r>
            <a:r>
              <a:rPr lang="es-MX" dirty="0" err="1">
                <a:solidFill>
                  <a:srgbClr val="EB9734"/>
                </a:solidFill>
                <a:latin typeface="Raleway Black" pitchFamily="2" charset="0"/>
                <a:ea typeface="Open Sans SemiBold" panose="020B0706030804020204" pitchFamily="34" charset="0"/>
                <a:cs typeface="Open Sans SemiBold" panose="020B0706030804020204" pitchFamily="34" charset="0"/>
              </a:rPr>
              <a:t>Generator</a:t>
            </a:r>
            <a:endParaRPr lang="es-MX" dirty="0">
              <a:solidFill>
                <a:srgbClr val="EB9734"/>
              </a:solidFill>
              <a:latin typeface="Raleway Black" pitchFamily="2" charset="0"/>
              <a:ea typeface="Open Sans SemiBold" panose="020B0706030804020204" pitchFamily="34" charset="0"/>
              <a:cs typeface="Open Sans SemiBold" panose="020B0706030804020204" pitchFamily="34" charset="0"/>
            </a:endParaRPr>
          </a:p>
          <a:p>
            <a:pPr marL="3486150" lvl="7" indent="-285750" algn="just">
              <a:buFont typeface="Arial" panose="020B0604020202020204" pitchFamily="34" charset="0"/>
              <a:buChar char="•"/>
            </a:pPr>
            <a:r>
              <a:rPr lang="es-MX" dirty="0">
                <a:solidFill>
                  <a:srgbClr val="EB9734"/>
                </a:solidFill>
                <a:latin typeface="Raleway Black" pitchFamily="2" charset="0"/>
                <a:ea typeface="Open Sans SemiBold" panose="020B0706030804020204" pitchFamily="34" charset="0"/>
                <a:cs typeface="Open Sans SemiBold" panose="020B0706030804020204" pitchFamily="34" charset="0"/>
              </a:rPr>
              <a:t>CSS </a:t>
            </a:r>
            <a:r>
              <a:rPr lang="es-MX" dirty="0" err="1">
                <a:solidFill>
                  <a:srgbClr val="EB9734"/>
                </a:solidFill>
                <a:latin typeface="Raleway Black" pitchFamily="2" charset="0"/>
                <a:ea typeface="Open Sans SemiBold" panose="020B0706030804020204" pitchFamily="34" charset="0"/>
                <a:cs typeface="Open Sans SemiBold" panose="020B0706030804020204" pitchFamily="34" charset="0"/>
              </a:rPr>
              <a:t>Code</a:t>
            </a:r>
            <a:r>
              <a:rPr lang="es-MX" dirty="0">
                <a:solidFill>
                  <a:srgbClr val="EB9734"/>
                </a:solidFill>
                <a:latin typeface="Raleway Black" pitchFamily="2" charset="0"/>
                <a:ea typeface="Open Sans SemiBold" panose="020B0706030804020204" pitchFamily="34" charset="0"/>
                <a:cs typeface="Open Sans SemiBold" panose="020B0706030804020204" pitchFamily="34" charset="0"/>
              </a:rPr>
              <a:t> </a:t>
            </a:r>
            <a:r>
              <a:rPr lang="es-MX" dirty="0" err="1">
                <a:solidFill>
                  <a:srgbClr val="EB9734"/>
                </a:solidFill>
                <a:latin typeface="Raleway Black" pitchFamily="2" charset="0"/>
                <a:ea typeface="Open Sans SemiBold" panose="020B0706030804020204" pitchFamily="34" charset="0"/>
                <a:cs typeface="Open Sans SemiBold" panose="020B0706030804020204" pitchFamily="34" charset="0"/>
              </a:rPr>
              <a:t>Generators</a:t>
            </a:r>
            <a:endParaRPr lang="es-MX" dirty="0">
              <a:solidFill>
                <a:srgbClr val="EB9734"/>
              </a:solidFill>
              <a:latin typeface="Raleway Black" pitchFamily="2" charset="0"/>
              <a:ea typeface="Open Sans SemiBold" panose="020B0706030804020204" pitchFamily="34" charset="0"/>
              <a:cs typeface="Open Sans SemiBold" panose="020B0706030804020204" pitchFamily="34" charset="0"/>
            </a:endParaRPr>
          </a:p>
          <a:p>
            <a:pPr marL="3486150" lvl="7" indent="-285750" algn="just">
              <a:buFont typeface="Arial" panose="020B0604020202020204" pitchFamily="34" charset="0"/>
              <a:buChar char="•"/>
            </a:pPr>
            <a:r>
              <a:rPr lang="es-MX" dirty="0" err="1">
                <a:solidFill>
                  <a:srgbClr val="EB9734"/>
                </a:solidFill>
                <a:latin typeface="Raleway Black" pitchFamily="2" charset="0"/>
                <a:ea typeface="Open Sans SemiBold" panose="020B0706030804020204" pitchFamily="34" charset="0"/>
                <a:cs typeface="Open Sans SemiBold" panose="020B0706030804020204" pitchFamily="34" charset="0"/>
              </a:rPr>
              <a:t>The</a:t>
            </a:r>
            <a:r>
              <a:rPr lang="es-MX" dirty="0">
                <a:solidFill>
                  <a:srgbClr val="EB9734"/>
                </a:solidFill>
                <a:latin typeface="Raleway Black" pitchFamily="2" charset="0"/>
                <a:ea typeface="Open Sans SemiBold" panose="020B0706030804020204" pitchFamily="34" charset="0"/>
                <a:cs typeface="Open Sans SemiBold" panose="020B0706030804020204" pitchFamily="34" charset="0"/>
              </a:rPr>
              <a:t> Ultimate CSS </a:t>
            </a:r>
            <a:r>
              <a:rPr lang="es-MX" dirty="0" err="1">
                <a:solidFill>
                  <a:srgbClr val="EB9734"/>
                </a:solidFill>
                <a:latin typeface="Raleway Black" pitchFamily="2" charset="0"/>
                <a:ea typeface="Open Sans SemiBold" panose="020B0706030804020204" pitchFamily="34" charset="0"/>
                <a:cs typeface="Open Sans SemiBold" panose="020B0706030804020204" pitchFamily="34" charset="0"/>
              </a:rPr>
              <a:t>Generator</a:t>
            </a:r>
            <a:endParaRPr lang="es-MX" dirty="0">
              <a:solidFill>
                <a:srgbClr val="EB9734"/>
              </a:solidFill>
              <a:latin typeface="Raleway Black" pitchFamily="2" charset="0"/>
              <a:ea typeface="Open Sans SemiBold" panose="020B0706030804020204" pitchFamily="34" charset="0"/>
              <a:cs typeface="Open Sans SemiBold" panose="020B0706030804020204" pitchFamily="34" charset="0"/>
            </a:endParaRPr>
          </a:p>
          <a:p>
            <a:pPr marL="3486150" lvl="7" indent="-285750" algn="just">
              <a:buFont typeface="Arial" panose="020B0604020202020204" pitchFamily="34" charset="0"/>
              <a:buChar char="•"/>
            </a:pPr>
            <a:r>
              <a:rPr lang="es-MX" dirty="0" err="1">
                <a:solidFill>
                  <a:srgbClr val="EB9734"/>
                </a:solidFill>
                <a:latin typeface="Raleway Black" pitchFamily="2" charset="0"/>
                <a:ea typeface="Open Sans SemiBold" panose="020B0706030804020204" pitchFamily="34" charset="0"/>
                <a:cs typeface="Open Sans SemiBold" panose="020B0706030804020204" pitchFamily="34" charset="0"/>
              </a:rPr>
              <a:t>EnjoyCSS</a:t>
            </a:r>
            <a:endParaRPr lang="es-MX" dirty="0">
              <a:solidFill>
                <a:srgbClr val="EB9734"/>
              </a:solidFill>
              <a:latin typeface="Raleway Black" pitchFamily="2" charset="0"/>
              <a:ea typeface="Open Sans SemiBold" panose="020B0706030804020204" pitchFamily="34" charset="0"/>
              <a:cs typeface="Open Sans SemiBold" panose="020B0706030804020204" pitchFamily="34" charset="0"/>
            </a:endParaRPr>
          </a:p>
        </p:txBody>
      </p:sp>
    </p:spTree>
    <p:extLst>
      <p:ext uri="{BB962C8B-B14F-4D97-AF65-F5344CB8AC3E}">
        <p14:creationId xmlns:p14="http://schemas.microsoft.com/office/powerpoint/2010/main" val="281256338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CuadroTexto 26">
            <a:extLst>
              <a:ext uri="{FF2B5EF4-FFF2-40B4-BE49-F238E27FC236}">
                <a16:creationId xmlns:a16="http://schemas.microsoft.com/office/drawing/2014/main" id="{87B13D7A-39B9-23F1-8BBE-7195185A6185}"/>
              </a:ext>
            </a:extLst>
          </p:cNvPr>
          <p:cNvSpPr txBox="1"/>
          <p:nvPr/>
        </p:nvSpPr>
        <p:spPr>
          <a:xfrm>
            <a:off x="3108643" y="343050"/>
            <a:ext cx="5974713" cy="523220"/>
          </a:xfrm>
          <a:prstGeom prst="rect">
            <a:avLst/>
          </a:prstGeom>
          <a:noFill/>
        </p:spPr>
        <p:txBody>
          <a:bodyPr wrap="none" rtlCol="0">
            <a:spAutoFit/>
          </a:bodyPr>
          <a:lstStyle/>
          <a:p>
            <a:r>
              <a:rPr lang="es-CO" sz="2800" dirty="0">
                <a:solidFill>
                  <a:srgbClr val="EB9734"/>
                </a:solidFill>
                <a:latin typeface="Raleway Black" pitchFamily="2" charset="0"/>
              </a:rPr>
              <a:t>MARCO TEÓRICO DEL CONTEXTO</a:t>
            </a:r>
            <a:endParaRPr lang="en-US" sz="2800" dirty="0">
              <a:solidFill>
                <a:srgbClr val="EB9734"/>
              </a:solidFill>
              <a:latin typeface="Raleway Black" pitchFamily="2" charset="0"/>
            </a:endParaRPr>
          </a:p>
        </p:txBody>
      </p:sp>
      <p:pic>
        <p:nvPicPr>
          <p:cNvPr id="19" name="Imagen 18">
            <a:extLst>
              <a:ext uri="{FF2B5EF4-FFF2-40B4-BE49-F238E27FC236}">
                <a16:creationId xmlns:a16="http://schemas.microsoft.com/office/drawing/2014/main" id="{9CFCF00A-BC29-624E-C884-59E3760894F7}"/>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20" name="CuadroTexto 19">
            <a:extLst>
              <a:ext uri="{FF2B5EF4-FFF2-40B4-BE49-F238E27FC236}">
                <a16:creationId xmlns:a16="http://schemas.microsoft.com/office/drawing/2014/main" id="{862420DE-757B-6285-AF97-EA1907B94B71}"/>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 name="Marco 1">
            <a:extLst>
              <a:ext uri="{FF2B5EF4-FFF2-40B4-BE49-F238E27FC236}">
                <a16:creationId xmlns:a16="http://schemas.microsoft.com/office/drawing/2014/main" id="{5D4D7C5F-06D1-62DB-9343-B07E1EA05D99}"/>
              </a:ext>
            </a:extLst>
          </p:cNvPr>
          <p:cNvSpPr/>
          <p:nvPr/>
        </p:nvSpPr>
        <p:spPr>
          <a:xfrm rot="8561659">
            <a:off x="10155834" y="5811445"/>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Marco 2">
            <a:extLst>
              <a:ext uri="{FF2B5EF4-FFF2-40B4-BE49-F238E27FC236}">
                <a16:creationId xmlns:a16="http://schemas.microsoft.com/office/drawing/2014/main" id="{0D2211A2-FE16-6804-B97B-18D83D4741E2}"/>
              </a:ext>
            </a:extLst>
          </p:cNvPr>
          <p:cNvSpPr/>
          <p:nvPr/>
        </p:nvSpPr>
        <p:spPr>
          <a:xfrm rot="6213016">
            <a:off x="11235140" y="5119365"/>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Marco 3">
            <a:extLst>
              <a:ext uri="{FF2B5EF4-FFF2-40B4-BE49-F238E27FC236}">
                <a16:creationId xmlns:a16="http://schemas.microsoft.com/office/drawing/2014/main" id="{F3AF34A3-B019-932B-2E4C-56148C89CF02}"/>
              </a:ext>
            </a:extLst>
          </p:cNvPr>
          <p:cNvSpPr/>
          <p:nvPr/>
        </p:nvSpPr>
        <p:spPr>
          <a:xfrm rot="8409895">
            <a:off x="378569" y="6052124"/>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Marco 4">
            <a:extLst>
              <a:ext uri="{FF2B5EF4-FFF2-40B4-BE49-F238E27FC236}">
                <a16:creationId xmlns:a16="http://schemas.microsoft.com/office/drawing/2014/main" id="{200A66D6-3519-314A-51EE-763DF2500C1D}"/>
              </a:ext>
            </a:extLst>
          </p:cNvPr>
          <p:cNvSpPr/>
          <p:nvPr/>
        </p:nvSpPr>
        <p:spPr>
          <a:xfrm rot="1712911">
            <a:off x="10897715" y="-28698"/>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Marco 5">
            <a:extLst>
              <a:ext uri="{FF2B5EF4-FFF2-40B4-BE49-F238E27FC236}">
                <a16:creationId xmlns:a16="http://schemas.microsoft.com/office/drawing/2014/main" id="{B8B3D805-BA03-C98E-E01B-D09A4EE7B12A}"/>
              </a:ext>
            </a:extLst>
          </p:cNvPr>
          <p:cNvSpPr/>
          <p:nvPr/>
        </p:nvSpPr>
        <p:spPr>
          <a:xfrm rot="10646673">
            <a:off x="-649431" y="5149761"/>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Marco 6">
            <a:extLst>
              <a:ext uri="{FF2B5EF4-FFF2-40B4-BE49-F238E27FC236}">
                <a16:creationId xmlns:a16="http://schemas.microsoft.com/office/drawing/2014/main" id="{3393C719-FE86-45DB-8220-B3DF1F0574E4}"/>
              </a:ext>
            </a:extLst>
          </p:cNvPr>
          <p:cNvSpPr/>
          <p:nvPr/>
        </p:nvSpPr>
        <p:spPr>
          <a:xfrm rot="14378614">
            <a:off x="-529330" y="1279233"/>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CuadroTexto 7">
            <a:extLst>
              <a:ext uri="{FF2B5EF4-FFF2-40B4-BE49-F238E27FC236}">
                <a16:creationId xmlns:a16="http://schemas.microsoft.com/office/drawing/2014/main" id="{3D51A1F3-73C9-7ECD-46E1-BD91127E285F}"/>
              </a:ext>
            </a:extLst>
          </p:cNvPr>
          <p:cNvSpPr txBox="1"/>
          <p:nvPr/>
        </p:nvSpPr>
        <p:spPr>
          <a:xfrm>
            <a:off x="561538" y="878446"/>
            <a:ext cx="7386959" cy="461665"/>
          </a:xfrm>
          <a:prstGeom prst="rect">
            <a:avLst/>
          </a:prstGeom>
          <a:noFill/>
        </p:spPr>
        <p:txBody>
          <a:bodyPr wrap="none" rtlCol="0">
            <a:spAutoFit/>
          </a:bodyPr>
          <a:lstStyle/>
          <a:p>
            <a:pPr algn="just"/>
            <a:r>
              <a:rPr lang="es-MX" sz="2400" dirty="0" err="1">
                <a:solidFill>
                  <a:srgbClr val="EB9734"/>
                </a:solidFill>
                <a:latin typeface="Raleway Black" pitchFamily="2" charset="0"/>
                <a:ea typeface="Open Sans SemiBold" panose="020B0706030804020204" pitchFamily="34" charset="0"/>
                <a:cs typeface="Open Sans SemiBold" panose="020B0706030804020204" pitchFamily="34" charset="0"/>
              </a:rPr>
              <a:t>Datasets</a:t>
            </a:r>
            <a:r>
              <a:rPr lang="es-MX" sz="2400" dirty="0">
                <a:solidFill>
                  <a:srgbClr val="EB9734"/>
                </a:solidFill>
                <a:latin typeface="Raleway Black" pitchFamily="2" charset="0"/>
                <a:ea typeface="Open Sans SemiBold" panose="020B0706030804020204" pitchFamily="34" charset="0"/>
                <a:cs typeface="Open Sans SemiBold" panose="020B0706030804020204" pitchFamily="34" charset="0"/>
              </a:rPr>
              <a:t> de Entrenamiento, Prueba, </a:t>
            </a:r>
            <a:r>
              <a:rPr lang="es-MX" sz="2400" dirty="0" err="1">
                <a:solidFill>
                  <a:srgbClr val="EB9734"/>
                </a:solidFill>
                <a:latin typeface="Raleway Black" pitchFamily="2" charset="0"/>
                <a:ea typeface="Open Sans SemiBold" panose="020B0706030804020204" pitchFamily="34" charset="0"/>
                <a:cs typeface="Open Sans SemiBold" panose="020B0706030804020204" pitchFamily="34" charset="0"/>
              </a:rPr>
              <a:t>Evaluacion</a:t>
            </a:r>
            <a:endParaRPr lang="es-MX" sz="2400" dirty="0">
              <a:solidFill>
                <a:srgbClr val="EB9734"/>
              </a:solidFill>
              <a:latin typeface="Raleway Black" pitchFamily="2" charset="0"/>
              <a:ea typeface="Open Sans SemiBold" panose="020B0706030804020204" pitchFamily="34" charset="0"/>
              <a:cs typeface="Open Sans SemiBold" panose="020B0706030804020204" pitchFamily="34" charset="0"/>
            </a:endParaRPr>
          </a:p>
        </p:txBody>
      </p:sp>
      <p:sp>
        <p:nvSpPr>
          <p:cNvPr id="13" name="CuadroTexto 12">
            <a:extLst>
              <a:ext uri="{FF2B5EF4-FFF2-40B4-BE49-F238E27FC236}">
                <a16:creationId xmlns:a16="http://schemas.microsoft.com/office/drawing/2014/main" id="{377E108F-7A62-89DF-7ACE-5B816596A268}"/>
              </a:ext>
            </a:extLst>
          </p:cNvPr>
          <p:cNvSpPr txBox="1"/>
          <p:nvPr/>
        </p:nvSpPr>
        <p:spPr>
          <a:xfrm>
            <a:off x="527387" y="1381635"/>
            <a:ext cx="11137224" cy="4524315"/>
          </a:xfrm>
          <a:prstGeom prst="rect">
            <a:avLst/>
          </a:prstGeom>
          <a:noFill/>
        </p:spPr>
        <p:txBody>
          <a:bodyPr wrap="square" rtlCol="0">
            <a:spAutoFit/>
          </a:bodyPr>
          <a:lstStyle/>
          <a:p>
            <a:pPr algn="just"/>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Los conjuntos de datos de entrenamiento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train</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validación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validation</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y prueba (test) son esenciales en el desarrollo y evaluación de modelos de aprendizaje automático y aprendizaje profundo.</a:t>
            </a:r>
          </a:p>
          <a:p>
            <a:pPr algn="just"/>
            <a:endParaRPr lang="es-MX" dirty="0">
              <a:solidFill>
                <a:schemeClr val="bg1"/>
              </a:solidFill>
              <a:latin typeface="Raleway Black" pitchFamily="2" charset="0"/>
              <a:ea typeface="Open Sans SemiBold" panose="020B0706030804020204" pitchFamily="34" charset="0"/>
              <a:cs typeface="Open Sans SemiBold" panose="020B0706030804020204" pitchFamily="34" charset="0"/>
            </a:endParaRPr>
          </a:p>
          <a:p>
            <a:pPr algn="just"/>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A continuación, explicaremos cada uno de manera específica:</a:t>
            </a:r>
          </a:p>
          <a:p>
            <a:pPr algn="just"/>
            <a:endParaRPr lang="es-MX" dirty="0">
              <a:solidFill>
                <a:schemeClr val="bg1"/>
              </a:solidFill>
              <a:latin typeface="Raleway Black" pitchFamily="2" charset="0"/>
              <a:ea typeface="Open Sans SemiBold" panose="020B0706030804020204" pitchFamily="34" charset="0"/>
              <a:cs typeface="Open Sans SemiBold" panose="020B0706030804020204" pitchFamily="34" charset="0"/>
            </a:endParaRPr>
          </a:p>
          <a:p>
            <a:pPr marL="285750" indent="-285750" algn="just">
              <a:buFont typeface="Arial" panose="020B0604020202020204" pitchFamily="34" charset="0"/>
              <a:buChar char="•"/>
            </a:pPr>
            <a:r>
              <a:rPr lang="es-MX" dirty="0">
                <a:solidFill>
                  <a:srgbClr val="EB9734"/>
                </a:solidFill>
                <a:latin typeface="Raleway Black" pitchFamily="2" charset="0"/>
                <a:ea typeface="Open Sans SemiBold" panose="020B0706030804020204" pitchFamily="34" charset="0"/>
                <a:cs typeface="Open Sans SemiBold" panose="020B0706030804020204" pitchFamily="34" charset="0"/>
              </a:rPr>
              <a:t>Conjunto de Datos de Entrenamiento (TRAIN):</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El conjunto de datos de entrenamiento se utiliza para entrenar el modelo. Durante el entrenamiento, el modelo ajusta sus parámetros utilizando este conjunto de datos para aprender a hacer predicciones o realizar tareas específicas.</a:t>
            </a:r>
          </a:p>
          <a:p>
            <a:pPr marL="285750" indent="-285750" algn="just">
              <a:buFont typeface="Arial" panose="020B0604020202020204" pitchFamily="34" charset="0"/>
              <a:buChar char="•"/>
            </a:pPr>
            <a:r>
              <a:rPr lang="es-MX" dirty="0">
                <a:solidFill>
                  <a:srgbClr val="EB9734"/>
                </a:solidFill>
                <a:latin typeface="Raleway Black" pitchFamily="2" charset="0"/>
                <a:ea typeface="Open Sans SemiBold" panose="020B0706030804020204" pitchFamily="34" charset="0"/>
                <a:cs typeface="Open Sans SemiBold" panose="020B0706030804020204" pitchFamily="34" charset="0"/>
              </a:rPr>
              <a:t>Conjunto de Datos de Validación (</a:t>
            </a:r>
            <a:r>
              <a:rPr lang="es-MX" dirty="0" err="1">
                <a:solidFill>
                  <a:srgbClr val="EB9734"/>
                </a:solidFill>
                <a:latin typeface="Raleway Black" pitchFamily="2" charset="0"/>
                <a:ea typeface="Open Sans SemiBold" panose="020B0706030804020204" pitchFamily="34" charset="0"/>
                <a:cs typeface="Open Sans SemiBold" panose="020B0706030804020204" pitchFamily="34" charset="0"/>
              </a:rPr>
              <a:t>VALIDATION</a:t>
            </a:r>
            <a:r>
              <a:rPr lang="es-MX" dirty="0">
                <a:solidFill>
                  <a:srgbClr val="EB9734"/>
                </a:solidFill>
                <a:latin typeface="Raleway Black" pitchFamily="2" charset="0"/>
                <a:ea typeface="Open Sans SemiBold" panose="020B0706030804020204" pitchFamily="34" charset="0"/>
                <a:cs typeface="Open Sans SemiBold" panose="020B0706030804020204" pitchFamily="34" charset="0"/>
              </a:rPr>
              <a:t>):</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El conjunto de datos de validación se utiliza para ajustar los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hiperparámetros</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del modelo y para evaluar su rendimiento durante el entrenamiento.</a:t>
            </a:r>
          </a:p>
          <a:p>
            <a:pPr marL="285750" indent="-285750" algn="just">
              <a:buFont typeface="Arial" panose="020B0604020202020204" pitchFamily="34" charset="0"/>
              <a:buChar char="•"/>
            </a:pPr>
            <a:r>
              <a:rPr lang="es-MX" dirty="0">
                <a:solidFill>
                  <a:srgbClr val="EB9734"/>
                </a:solidFill>
                <a:latin typeface="Raleway Black" pitchFamily="2" charset="0"/>
                <a:ea typeface="Open Sans SemiBold" panose="020B0706030804020204" pitchFamily="34" charset="0"/>
                <a:cs typeface="Open Sans SemiBold" panose="020B0706030804020204" pitchFamily="34" charset="0"/>
              </a:rPr>
              <a:t>Conjunto de Datos de Prueba (TEST):</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El conjunto de datos de prueba se utiliza para evaluar el rendimiento final del modelo después de que ha sido entrenado y validado.</a:t>
            </a:r>
          </a:p>
          <a:p>
            <a:pPr marL="285750" indent="-285750" algn="just">
              <a:buFont typeface="Arial" panose="020B0604020202020204" pitchFamily="34" charset="0"/>
              <a:buChar char="•"/>
            </a:pPr>
            <a:endParaRPr lang="es-MX" dirty="0">
              <a:solidFill>
                <a:schemeClr val="bg1"/>
              </a:solidFill>
              <a:latin typeface="Raleway Black" pitchFamily="2" charset="0"/>
              <a:ea typeface="Open Sans SemiBold" panose="020B0706030804020204" pitchFamily="34" charset="0"/>
              <a:cs typeface="Open Sans SemiBold" panose="020B0706030804020204" pitchFamily="34" charset="0"/>
            </a:endParaRPr>
          </a:p>
        </p:txBody>
      </p:sp>
    </p:spTree>
    <p:extLst>
      <p:ext uri="{BB962C8B-B14F-4D97-AF65-F5344CB8AC3E}">
        <p14:creationId xmlns:p14="http://schemas.microsoft.com/office/powerpoint/2010/main" val="421842459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o 5">
            <a:extLst>
              <a:ext uri="{FF2B5EF4-FFF2-40B4-BE49-F238E27FC236}">
                <a16:creationId xmlns:a16="http://schemas.microsoft.com/office/drawing/2014/main" id="{A6325750-8222-65DA-24A4-28CE5B3365AE}"/>
              </a:ext>
            </a:extLst>
          </p:cNvPr>
          <p:cNvSpPr/>
          <p:nvPr/>
        </p:nvSpPr>
        <p:spPr>
          <a:xfrm rot="2700000">
            <a:off x="-327127" y="1734212"/>
            <a:ext cx="3468704" cy="3346996"/>
          </a:xfrm>
          <a:prstGeom prst="frame">
            <a:avLst>
              <a:gd name="adj1" fmla="val 17453"/>
            </a:avLst>
          </a:prstGeom>
          <a:noFill/>
          <a:ln w="12700">
            <a:solidFill>
              <a:schemeClr val="bg1">
                <a:alpha val="56000"/>
              </a:schemeClr>
            </a:solidFill>
          </a:ln>
          <a:effectLst>
            <a:glow rad="203200">
              <a:srgbClr val="00F1FF"/>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Marco 6">
            <a:extLst>
              <a:ext uri="{FF2B5EF4-FFF2-40B4-BE49-F238E27FC236}">
                <a16:creationId xmlns:a16="http://schemas.microsoft.com/office/drawing/2014/main" id="{DED5D3D2-CF7B-CF94-F27F-DFF8CC012AE1}"/>
              </a:ext>
            </a:extLst>
          </p:cNvPr>
          <p:cNvSpPr/>
          <p:nvPr/>
        </p:nvSpPr>
        <p:spPr>
          <a:xfrm rot="2700000">
            <a:off x="1652689" y="2067959"/>
            <a:ext cx="2776936" cy="2679500"/>
          </a:xfrm>
          <a:prstGeom prst="frame">
            <a:avLst>
              <a:gd name="adj1" fmla="val 31126"/>
            </a:avLst>
          </a:prstGeom>
          <a:noFill/>
          <a:ln w="12700">
            <a:solidFill>
              <a:schemeClr val="bg1">
                <a:alpha val="56000"/>
              </a:schemeClr>
            </a:solidFill>
          </a:ln>
          <a:effectLst>
            <a:glow rad="228600">
              <a:srgbClr val="E10DFF"/>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Marco 7">
            <a:extLst>
              <a:ext uri="{FF2B5EF4-FFF2-40B4-BE49-F238E27FC236}">
                <a16:creationId xmlns:a16="http://schemas.microsoft.com/office/drawing/2014/main" id="{4CC59E32-888E-E818-D715-A0D4183F521C}"/>
              </a:ext>
            </a:extLst>
          </p:cNvPr>
          <p:cNvSpPr/>
          <p:nvPr/>
        </p:nvSpPr>
        <p:spPr>
          <a:xfrm rot="2700000">
            <a:off x="3759691" y="2774349"/>
            <a:ext cx="1298862" cy="1266716"/>
          </a:xfrm>
          <a:prstGeom prst="frame">
            <a:avLst>
              <a:gd name="adj1" fmla="val 50000"/>
            </a:avLst>
          </a:prstGeom>
          <a:noFill/>
          <a:ln w="12700">
            <a:solidFill>
              <a:schemeClr val="bg1">
                <a:alpha val="56000"/>
              </a:schemeClr>
            </a:solidFill>
          </a:ln>
          <a:effectLst>
            <a:glow rad="228600">
              <a:srgbClr val="FFFF00"/>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CuadroTexto 8">
            <a:extLst>
              <a:ext uri="{FF2B5EF4-FFF2-40B4-BE49-F238E27FC236}">
                <a16:creationId xmlns:a16="http://schemas.microsoft.com/office/drawing/2014/main" id="{6000D7A3-C136-915E-B6EE-13E2200E6F0C}"/>
              </a:ext>
            </a:extLst>
          </p:cNvPr>
          <p:cNvSpPr txBox="1"/>
          <p:nvPr/>
        </p:nvSpPr>
        <p:spPr>
          <a:xfrm>
            <a:off x="4997337" y="4501592"/>
            <a:ext cx="5145787" cy="461665"/>
          </a:xfrm>
          <a:prstGeom prst="rect">
            <a:avLst/>
          </a:prstGeom>
          <a:noFill/>
        </p:spPr>
        <p:txBody>
          <a:bodyPr wrap="square" rtlCol="0">
            <a:spAutoFit/>
          </a:bodyPr>
          <a:lstStyle/>
          <a:p>
            <a:r>
              <a:rPr lang="es-CO" sz="2400" dirty="0">
                <a:solidFill>
                  <a:srgbClr val="00F1FF"/>
                </a:solidFill>
                <a:latin typeface="Raleway Black" pitchFamily="2" charset="0"/>
                <a:ea typeface="Open Sans SemiBold" panose="020B0706030804020204" pitchFamily="34" charset="0"/>
                <a:cs typeface="Open Sans SemiBold" panose="020B0706030804020204" pitchFamily="34" charset="0"/>
              </a:rPr>
              <a:t>Tecnologías mas usadas de CSS</a:t>
            </a:r>
            <a:endParaRPr lang="en-US" sz="2400" dirty="0">
              <a:solidFill>
                <a:srgbClr val="00F1FF"/>
              </a:solidFill>
              <a:latin typeface="Raleway Black" pitchFamily="2" charset="0"/>
              <a:ea typeface="Open Sans SemiBold" panose="020B0706030804020204" pitchFamily="34" charset="0"/>
              <a:cs typeface="Open Sans SemiBold" panose="020B0706030804020204" pitchFamily="34" charset="0"/>
            </a:endParaRPr>
          </a:p>
        </p:txBody>
      </p:sp>
      <p:sp>
        <p:nvSpPr>
          <p:cNvPr id="10" name="CuadroTexto 9">
            <a:extLst>
              <a:ext uri="{FF2B5EF4-FFF2-40B4-BE49-F238E27FC236}">
                <a16:creationId xmlns:a16="http://schemas.microsoft.com/office/drawing/2014/main" id="{1C0856B9-1A77-C2D5-189E-F947E4B9F0AC}"/>
              </a:ext>
            </a:extLst>
          </p:cNvPr>
          <p:cNvSpPr txBox="1"/>
          <p:nvPr/>
        </p:nvSpPr>
        <p:spPr>
          <a:xfrm>
            <a:off x="6518188" y="2878043"/>
            <a:ext cx="4570482" cy="461665"/>
          </a:xfrm>
          <a:prstGeom prst="rect">
            <a:avLst/>
          </a:prstGeom>
          <a:noFill/>
        </p:spPr>
        <p:txBody>
          <a:bodyPr wrap="none" rtlCol="0">
            <a:spAutoFit/>
          </a:bodyPr>
          <a:lstStyle/>
          <a:p>
            <a:r>
              <a:rPr lang="es-CO" sz="2400" dirty="0">
                <a:solidFill>
                  <a:srgbClr val="F03CED"/>
                </a:solidFill>
                <a:latin typeface="Raleway Black" pitchFamily="2" charset="0"/>
                <a:ea typeface="Open Sans SemiBold" panose="020B0706030804020204" pitchFamily="34" charset="0"/>
                <a:cs typeface="Open Sans SemiBold" panose="020B0706030804020204" pitchFamily="34" charset="0"/>
              </a:rPr>
              <a:t>Desarrolladores de Software</a:t>
            </a:r>
            <a:endParaRPr lang="en-US" sz="2400" dirty="0">
              <a:solidFill>
                <a:srgbClr val="F03CED"/>
              </a:solidFill>
              <a:latin typeface="Raleway Black" pitchFamily="2" charset="0"/>
              <a:ea typeface="Open Sans SemiBold" panose="020B0706030804020204" pitchFamily="34" charset="0"/>
              <a:cs typeface="Open Sans SemiBold" panose="020B0706030804020204" pitchFamily="34" charset="0"/>
            </a:endParaRPr>
          </a:p>
        </p:txBody>
      </p:sp>
      <p:sp>
        <p:nvSpPr>
          <p:cNvPr id="11" name="CuadroTexto 10">
            <a:extLst>
              <a:ext uri="{FF2B5EF4-FFF2-40B4-BE49-F238E27FC236}">
                <a16:creationId xmlns:a16="http://schemas.microsoft.com/office/drawing/2014/main" id="{7AC3BBA7-30F1-130A-AA16-8F17A62A42A8}"/>
              </a:ext>
            </a:extLst>
          </p:cNvPr>
          <p:cNvSpPr txBox="1"/>
          <p:nvPr/>
        </p:nvSpPr>
        <p:spPr>
          <a:xfrm>
            <a:off x="6422997" y="1351541"/>
            <a:ext cx="4015843" cy="461665"/>
          </a:xfrm>
          <a:prstGeom prst="rect">
            <a:avLst/>
          </a:prstGeom>
          <a:noFill/>
        </p:spPr>
        <p:txBody>
          <a:bodyPr wrap="none" rtlCol="0">
            <a:spAutoFit/>
          </a:bodyPr>
          <a:lstStyle/>
          <a:p>
            <a:r>
              <a:rPr lang="es-CO" sz="2400" b="1" dirty="0">
                <a:solidFill>
                  <a:srgbClr val="FFFF00"/>
                </a:solidFill>
                <a:latin typeface="Raleway Black" pitchFamily="2" charset="0"/>
                <a:ea typeface="Open Sans SemiBold" panose="020B0706030804020204" pitchFamily="34" charset="0"/>
                <a:cs typeface="Open Sans SemiBold" panose="020B0706030804020204" pitchFamily="34" charset="0"/>
              </a:rPr>
              <a:t>Breve Introducción a CSS</a:t>
            </a:r>
            <a:endParaRPr lang="en-US" sz="2400" b="1" dirty="0">
              <a:solidFill>
                <a:srgbClr val="FFFF00"/>
              </a:solidFill>
              <a:latin typeface="Raleway Black" pitchFamily="2" charset="0"/>
              <a:ea typeface="Open Sans SemiBold" panose="020B0706030804020204" pitchFamily="34" charset="0"/>
              <a:cs typeface="Open Sans SemiBold" panose="020B0706030804020204" pitchFamily="34" charset="0"/>
            </a:endParaRPr>
          </a:p>
        </p:txBody>
      </p:sp>
      <p:sp>
        <p:nvSpPr>
          <p:cNvPr id="12" name="CuadroTexto 11">
            <a:extLst>
              <a:ext uri="{FF2B5EF4-FFF2-40B4-BE49-F238E27FC236}">
                <a16:creationId xmlns:a16="http://schemas.microsoft.com/office/drawing/2014/main" id="{C45266AA-5C4A-16DB-0FB4-056116179EA1}"/>
              </a:ext>
            </a:extLst>
          </p:cNvPr>
          <p:cNvSpPr txBox="1"/>
          <p:nvPr/>
        </p:nvSpPr>
        <p:spPr>
          <a:xfrm>
            <a:off x="4997337" y="5024812"/>
            <a:ext cx="7005772" cy="1323439"/>
          </a:xfrm>
          <a:prstGeom prst="rect">
            <a:avLst/>
          </a:prstGeom>
          <a:noFill/>
        </p:spPr>
        <p:txBody>
          <a:bodyPr wrap="square" rtlCol="0">
            <a:spAutoFit/>
          </a:bodyPr>
          <a:lstStyle>
            <a:defPPr>
              <a:defRPr lang="en-US"/>
            </a:defPPr>
            <a:lvl1pPr algn="just">
              <a:defRPr sz="1600">
                <a:solidFill>
                  <a:schemeClr val="tx1">
                    <a:lumMod val="50000"/>
                    <a:lumOff val="50000"/>
                  </a:schemeClr>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r>
              <a:rPr lang="es-MX" dirty="0">
                <a:solidFill>
                  <a:schemeClr val="bg1"/>
                </a:solidFill>
              </a:rPr>
              <a:t>Según el sitio web </a:t>
            </a:r>
            <a:r>
              <a:rPr lang="es-MX" dirty="0" err="1">
                <a:solidFill>
                  <a:schemeClr val="bg1"/>
                </a:solidFill>
              </a:rPr>
              <a:t>BuiltWith</a:t>
            </a:r>
            <a:r>
              <a:rPr lang="es-MX" dirty="0">
                <a:solidFill>
                  <a:schemeClr val="bg1"/>
                </a:solidFill>
              </a:rPr>
              <a:t>, que rastrea el uso de tecnologías web en todo el mundo, Bootstrap es la librería de CSS más utilizada en la actualidad, con un 16% de participación de mercado. Le sigue </a:t>
            </a:r>
            <a:r>
              <a:rPr lang="es-MX" dirty="0" err="1">
                <a:solidFill>
                  <a:schemeClr val="bg1"/>
                </a:solidFill>
              </a:rPr>
              <a:t>Materialize</a:t>
            </a:r>
            <a:r>
              <a:rPr lang="es-MX" dirty="0">
                <a:solidFill>
                  <a:schemeClr val="bg1"/>
                </a:solidFill>
              </a:rPr>
              <a:t> CSS con un 0,9%, </a:t>
            </a:r>
            <a:r>
              <a:rPr lang="es-MX" dirty="0" err="1">
                <a:solidFill>
                  <a:schemeClr val="bg1"/>
                </a:solidFill>
              </a:rPr>
              <a:t>Foundation</a:t>
            </a:r>
            <a:r>
              <a:rPr lang="es-MX" dirty="0">
                <a:solidFill>
                  <a:schemeClr val="bg1"/>
                </a:solidFill>
              </a:rPr>
              <a:t> con un 0,8%, </a:t>
            </a:r>
            <a:r>
              <a:rPr lang="es-MX" dirty="0" err="1">
                <a:solidFill>
                  <a:schemeClr val="bg1"/>
                </a:solidFill>
              </a:rPr>
              <a:t>Tailwind</a:t>
            </a:r>
            <a:r>
              <a:rPr lang="es-MX" dirty="0">
                <a:solidFill>
                  <a:schemeClr val="bg1"/>
                </a:solidFill>
              </a:rPr>
              <a:t> CSS con un 0,6% etc.</a:t>
            </a:r>
            <a:endParaRPr lang="en-US" dirty="0">
              <a:solidFill>
                <a:schemeClr val="bg1"/>
              </a:solidFill>
            </a:endParaRPr>
          </a:p>
        </p:txBody>
      </p:sp>
      <p:sp>
        <p:nvSpPr>
          <p:cNvPr id="13" name="CuadroTexto 12">
            <a:extLst>
              <a:ext uri="{FF2B5EF4-FFF2-40B4-BE49-F238E27FC236}">
                <a16:creationId xmlns:a16="http://schemas.microsoft.com/office/drawing/2014/main" id="{1A7145C2-5DEB-EDEA-35DE-C5F2857B5A81}"/>
              </a:ext>
            </a:extLst>
          </p:cNvPr>
          <p:cNvSpPr txBox="1"/>
          <p:nvPr/>
        </p:nvSpPr>
        <p:spPr>
          <a:xfrm>
            <a:off x="6518188" y="3260836"/>
            <a:ext cx="5580113" cy="1077218"/>
          </a:xfrm>
          <a:prstGeom prst="rect">
            <a:avLst/>
          </a:prstGeom>
          <a:noFill/>
        </p:spPr>
        <p:txBody>
          <a:bodyPr wrap="square" rtlCol="0">
            <a:spAutoFit/>
          </a:bodyPr>
          <a:lstStyle>
            <a:defPPr>
              <a:defRPr lang="en-US"/>
            </a:defPPr>
            <a:lvl1pPr algn="just">
              <a:defRPr sz="1600">
                <a:solidFill>
                  <a:schemeClr val="tx1">
                    <a:lumMod val="50000"/>
                    <a:lumOff val="50000"/>
                  </a:schemeClr>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r>
              <a:rPr lang="en-US" dirty="0">
                <a:solidFill>
                  <a:schemeClr val="bg1"/>
                </a:solidFill>
              </a:rPr>
              <a:t>Los </a:t>
            </a:r>
            <a:r>
              <a:rPr lang="en-US" dirty="0" err="1">
                <a:solidFill>
                  <a:schemeClr val="bg1"/>
                </a:solidFill>
              </a:rPr>
              <a:t>desarrolladores</a:t>
            </a:r>
            <a:r>
              <a:rPr lang="en-US" dirty="0">
                <a:solidFill>
                  <a:schemeClr val="bg1"/>
                </a:solidFill>
              </a:rPr>
              <a:t> de software </a:t>
            </a:r>
            <a:r>
              <a:rPr lang="es-MX" dirty="0">
                <a:solidFill>
                  <a:schemeClr val="bg1"/>
                </a:solidFill>
              </a:rPr>
              <a:t>sobre todo especializados en la implementación de diseños e interfaces gráficas </a:t>
            </a:r>
            <a:r>
              <a:rPr lang="en-US" dirty="0" err="1">
                <a:solidFill>
                  <a:schemeClr val="bg1"/>
                </a:solidFill>
              </a:rPr>
              <a:t>durante</a:t>
            </a:r>
            <a:r>
              <a:rPr lang="en-US" dirty="0">
                <a:solidFill>
                  <a:schemeClr val="bg1"/>
                </a:solidFill>
              </a:rPr>
              <a:t> </a:t>
            </a:r>
            <a:r>
              <a:rPr lang="en-US" dirty="0" err="1">
                <a:solidFill>
                  <a:schemeClr val="bg1"/>
                </a:solidFill>
              </a:rPr>
              <a:t>mucho</a:t>
            </a:r>
            <a:r>
              <a:rPr lang="en-US" dirty="0">
                <a:solidFill>
                  <a:schemeClr val="bg1"/>
                </a:solidFill>
              </a:rPr>
              <a:t> </a:t>
            </a:r>
            <a:r>
              <a:rPr lang="en-US" dirty="0" err="1">
                <a:solidFill>
                  <a:schemeClr val="bg1"/>
                </a:solidFill>
              </a:rPr>
              <a:t>tiempo</a:t>
            </a:r>
            <a:r>
              <a:rPr lang="en-US" dirty="0">
                <a:solidFill>
                  <a:schemeClr val="bg1"/>
                </a:solidFill>
              </a:rPr>
              <a:t> </a:t>
            </a:r>
            <a:r>
              <a:rPr lang="en-US" dirty="0" err="1">
                <a:solidFill>
                  <a:schemeClr val="bg1"/>
                </a:solidFill>
              </a:rPr>
              <a:t>han</a:t>
            </a:r>
            <a:r>
              <a:rPr lang="en-US" dirty="0">
                <a:solidFill>
                  <a:schemeClr val="bg1"/>
                </a:solidFill>
              </a:rPr>
              <a:t> </a:t>
            </a:r>
            <a:r>
              <a:rPr lang="en-US" dirty="0" err="1">
                <a:solidFill>
                  <a:schemeClr val="bg1"/>
                </a:solidFill>
              </a:rPr>
              <a:t>intentado</a:t>
            </a:r>
            <a:r>
              <a:rPr lang="en-US" dirty="0">
                <a:solidFill>
                  <a:schemeClr val="bg1"/>
                </a:solidFill>
              </a:rPr>
              <a:t> </a:t>
            </a:r>
            <a:r>
              <a:rPr lang="en-US" dirty="0" err="1">
                <a:solidFill>
                  <a:schemeClr val="bg1"/>
                </a:solidFill>
              </a:rPr>
              <a:t>hacer</a:t>
            </a:r>
            <a:r>
              <a:rPr lang="en-US" dirty="0">
                <a:solidFill>
                  <a:schemeClr val="bg1"/>
                </a:solidFill>
              </a:rPr>
              <a:t> </a:t>
            </a:r>
            <a:r>
              <a:rPr lang="en-US" dirty="0" err="1">
                <a:solidFill>
                  <a:schemeClr val="bg1"/>
                </a:solidFill>
              </a:rPr>
              <a:t>su</a:t>
            </a:r>
            <a:r>
              <a:rPr lang="en-US" dirty="0">
                <a:solidFill>
                  <a:schemeClr val="bg1"/>
                </a:solidFill>
              </a:rPr>
              <a:t> </a:t>
            </a:r>
            <a:r>
              <a:rPr lang="en-US" dirty="0" err="1">
                <a:solidFill>
                  <a:schemeClr val="bg1"/>
                </a:solidFill>
              </a:rPr>
              <a:t>trabajo</a:t>
            </a:r>
            <a:r>
              <a:rPr lang="en-US" dirty="0">
                <a:solidFill>
                  <a:schemeClr val="bg1"/>
                </a:solidFill>
              </a:rPr>
              <a:t> mas </a:t>
            </a:r>
            <a:r>
              <a:rPr lang="en-US" dirty="0" err="1">
                <a:solidFill>
                  <a:schemeClr val="bg1"/>
                </a:solidFill>
              </a:rPr>
              <a:t>eficiente</a:t>
            </a:r>
            <a:r>
              <a:rPr lang="en-US" dirty="0">
                <a:solidFill>
                  <a:schemeClr val="bg1"/>
                </a:solidFill>
              </a:rPr>
              <a:t> y </a:t>
            </a:r>
            <a:r>
              <a:rPr lang="en-US" dirty="0" err="1">
                <a:solidFill>
                  <a:schemeClr val="bg1"/>
                </a:solidFill>
              </a:rPr>
              <a:t>productivo</a:t>
            </a:r>
            <a:r>
              <a:rPr lang="en-US" dirty="0">
                <a:solidFill>
                  <a:schemeClr val="bg1"/>
                </a:solidFill>
              </a:rPr>
              <a:t>.</a:t>
            </a:r>
            <a:endParaRPr lang="es-CO" dirty="0">
              <a:solidFill>
                <a:schemeClr val="bg1"/>
              </a:solidFill>
            </a:endParaRPr>
          </a:p>
        </p:txBody>
      </p:sp>
      <p:sp>
        <p:nvSpPr>
          <p:cNvPr id="14" name="CuadroTexto 13">
            <a:extLst>
              <a:ext uri="{FF2B5EF4-FFF2-40B4-BE49-F238E27FC236}">
                <a16:creationId xmlns:a16="http://schemas.microsoft.com/office/drawing/2014/main" id="{8CFE7A4D-2064-A12D-BD6E-44E81092CBC8}"/>
              </a:ext>
            </a:extLst>
          </p:cNvPr>
          <p:cNvSpPr txBox="1"/>
          <p:nvPr/>
        </p:nvSpPr>
        <p:spPr>
          <a:xfrm>
            <a:off x="6422996" y="1821953"/>
            <a:ext cx="5580113" cy="1077218"/>
          </a:xfrm>
          <a:prstGeom prst="rect">
            <a:avLst/>
          </a:prstGeom>
          <a:noFill/>
        </p:spPr>
        <p:txBody>
          <a:bodyPr wrap="square" rtlCol="0">
            <a:spAutoFit/>
          </a:bodyPr>
          <a:lstStyle/>
          <a:p>
            <a:pPr algn="just"/>
            <a:r>
              <a:rPr lang="es-MX" sz="1600" dirty="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rPr>
              <a:t>En la actualidad el lenguaje de diseño y programación CSS tiene muchas, librerías, </a:t>
            </a:r>
            <a:r>
              <a:rPr lang="es-MX" sz="1600" dirty="0" err="1">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rPr>
              <a:t>API’s</a:t>
            </a:r>
            <a:r>
              <a:rPr lang="es-MX" sz="1600" dirty="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rPr>
              <a:t>, </a:t>
            </a:r>
            <a:r>
              <a:rPr lang="es-MX" sz="1600" dirty="0" err="1">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rPr>
              <a:t>Frameworks</a:t>
            </a:r>
            <a:r>
              <a:rPr lang="es-MX" sz="1600" dirty="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rPr>
              <a:t>, y es utilizado en todos los navegadores y plataformas web del mundo.</a:t>
            </a:r>
            <a:endParaRPr lang="en-US" sz="1600" dirty="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grpSp>
        <p:nvGrpSpPr>
          <p:cNvPr id="15" name="Grupo 14">
            <a:extLst>
              <a:ext uri="{FF2B5EF4-FFF2-40B4-BE49-F238E27FC236}">
                <a16:creationId xmlns:a16="http://schemas.microsoft.com/office/drawing/2014/main" id="{973DBB14-65D7-BC6A-2530-31F7B7F02396}"/>
              </a:ext>
            </a:extLst>
          </p:cNvPr>
          <p:cNvGrpSpPr/>
          <p:nvPr/>
        </p:nvGrpSpPr>
        <p:grpSpPr>
          <a:xfrm>
            <a:off x="4695102" y="2163499"/>
            <a:ext cx="1645920" cy="1199683"/>
            <a:chOff x="6096000" y="3017520"/>
            <a:chExt cx="1645920" cy="533400"/>
          </a:xfrm>
          <a:effectLst>
            <a:glow rad="228600">
              <a:schemeClr val="accent4">
                <a:satMod val="175000"/>
                <a:alpha val="40000"/>
              </a:schemeClr>
            </a:glow>
          </a:effectLst>
        </p:grpSpPr>
        <p:cxnSp>
          <p:nvCxnSpPr>
            <p:cNvPr id="16" name="Conector recto 15">
              <a:extLst>
                <a:ext uri="{FF2B5EF4-FFF2-40B4-BE49-F238E27FC236}">
                  <a16:creationId xmlns:a16="http://schemas.microsoft.com/office/drawing/2014/main" id="{2A22A933-1640-11CA-4331-31E7D1010D0B}"/>
                </a:ext>
              </a:extLst>
            </p:cNvPr>
            <p:cNvCxnSpPr>
              <a:cxnSpLocks/>
            </p:cNvCxnSpPr>
            <p:nvPr/>
          </p:nvCxnSpPr>
          <p:spPr>
            <a:xfrm>
              <a:off x="6096000" y="3550920"/>
              <a:ext cx="716280" cy="0"/>
            </a:xfrm>
            <a:prstGeom prst="line">
              <a:avLst/>
            </a:prstGeom>
            <a:ln w="28575">
              <a:solidFill>
                <a:schemeClr val="bg1"/>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17" name="Conector recto 16">
              <a:extLst>
                <a:ext uri="{FF2B5EF4-FFF2-40B4-BE49-F238E27FC236}">
                  <a16:creationId xmlns:a16="http://schemas.microsoft.com/office/drawing/2014/main" id="{F5A5B847-5FCE-4082-83B6-DFD34DFD7C3D}"/>
                </a:ext>
              </a:extLst>
            </p:cNvPr>
            <p:cNvCxnSpPr>
              <a:cxnSpLocks/>
            </p:cNvCxnSpPr>
            <p:nvPr/>
          </p:nvCxnSpPr>
          <p:spPr>
            <a:xfrm flipV="1">
              <a:off x="6812280" y="3017520"/>
              <a:ext cx="259080" cy="533400"/>
            </a:xfrm>
            <a:prstGeom prst="line">
              <a:avLst/>
            </a:prstGeom>
            <a:ln w="28575">
              <a:solidFill>
                <a:schemeClr val="bg1"/>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18" name="Conector recto 17">
              <a:extLst>
                <a:ext uri="{FF2B5EF4-FFF2-40B4-BE49-F238E27FC236}">
                  <a16:creationId xmlns:a16="http://schemas.microsoft.com/office/drawing/2014/main" id="{911699F8-65B8-D502-3474-C6500CA6418C}"/>
                </a:ext>
              </a:extLst>
            </p:cNvPr>
            <p:cNvCxnSpPr>
              <a:cxnSpLocks/>
            </p:cNvCxnSpPr>
            <p:nvPr/>
          </p:nvCxnSpPr>
          <p:spPr>
            <a:xfrm>
              <a:off x="7071360" y="3017520"/>
              <a:ext cx="670560" cy="0"/>
            </a:xfrm>
            <a:prstGeom prst="line">
              <a:avLst/>
            </a:prstGeom>
            <a:ln w="28575">
              <a:solidFill>
                <a:schemeClr val="bg1"/>
              </a:solidFill>
              <a:headEnd type="oval"/>
              <a:tailEnd type="oval"/>
            </a:ln>
          </p:spPr>
          <p:style>
            <a:lnRef idx="1">
              <a:schemeClr val="accent2"/>
            </a:lnRef>
            <a:fillRef idx="0">
              <a:schemeClr val="accent2"/>
            </a:fillRef>
            <a:effectRef idx="0">
              <a:schemeClr val="accent2"/>
            </a:effectRef>
            <a:fontRef idx="minor">
              <a:schemeClr val="tx1"/>
            </a:fontRef>
          </p:style>
        </p:cxnSp>
      </p:grpSp>
      <p:grpSp>
        <p:nvGrpSpPr>
          <p:cNvPr id="19" name="Grupo 18">
            <a:extLst>
              <a:ext uri="{FF2B5EF4-FFF2-40B4-BE49-F238E27FC236}">
                <a16:creationId xmlns:a16="http://schemas.microsoft.com/office/drawing/2014/main" id="{41D7AAFB-C444-D693-E951-333C5A9AFD3A}"/>
              </a:ext>
            </a:extLst>
          </p:cNvPr>
          <p:cNvGrpSpPr/>
          <p:nvPr/>
        </p:nvGrpSpPr>
        <p:grpSpPr>
          <a:xfrm>
            <a:off x="3385494" y="3626633"/>
            <a:ext cx="3037503" cy="930154"/>
            <a:chOff x="5651178" y="3017520"/>
            <a:chExt cx="2348819" cy="533400"/>
          </a:xfrm>
          <a:effectLst>
            <a:glow rad="127000">
              <a:srgbClr val="E10DFF"/>
            </a:glow>
          </a:effectLst>
        </p:grpSpPr>
        <p:cxnSp>
          <p:nvCxnSpPr>
            <p:cNvPr id="20" name="Conector recto 19">
              <a:extLst>
                <a:ext uri="{FF2B5EF4-FFF2-40B4-BE49-F238E27FC236}">
                  <a16:creationId xmlns:a16="http://schemas.microsoft.com/office/drawing/2014/main" id="{00417A29-1A8F-E2F9-ECB6-9875AC7ADD2C}"/>
                </a:ext>
              </a:extLst>
            </p:cNvPr>
            <p:cNvCxnSpPr>
              <a:cxnSpLocks/>
            </p:cNvCxnSpPr>
            <p:nvPr/>
          </p:nvCxnSpPr>
          <p:spPr>
            <a:xfrm>
              <a:off x="5651178" y="3550920"/>
              <a:ext cx="1161102" cy="0"/>
            </a:xfrm>
            <a:prstGeom prst="line">
              <a:avLst/>
            </a:prstGeom>
            <a:ln w="28575">
              <a:solidFill>
                <a:schemeClr val="bg1"/>
              </a:solidFill>
              <a:headEnd type="oval"/>
            </a:ln>
          </p:spPr>
          <p:style>
            <a:lnRef idx="1">
              <a:schemeClr val="accent2"/>
            </a:lnRef>
            <a:fillRef idx="0">
              <a:schemeClr val="accent2"/>
            </a:fillRef>
            <a:effectRef idx="0">
              <a:schemeClr val="accent2"/>
            </a:effectRef>
            <a:fontRef idx="minor">
              <a:schemeClr val="tx1"/>
            </a:fontRef>
          </p:style>
        </p:cxnSp>
        <p:cxnSp>
          <p:nvCxnSpPr>
            <p:cNvPr id="21" name="Conector recto 20">
              <a:extLst>
                <a:ext uri="{FF2B5EF4-FFF2-40B4-BE49-F238E27FC236}">
                  <a16:creationId xmlns:a16="http://schemas.microsoft.com/office/drawing/2014/main" id="{2CBB25C7-463F-8B81-4A5A-8852C7B667C9}"/>
                </a:ext>
              </a:extLst>
            </p:cNvPr>
            <p:cNvCxnSpPr>
              <a:cxnSpLocks/>
            </p:cNvCxnSpPr>
            <p:nvPr/>
          </p:nvCxnSpPr>
          <p:spPr>
            <a:xfrm flipV="1">
              <a:off x="6812280" y="3017520"/>
              <a:ext cx="259080" cy="533400"/>
            </a:xfrm>
            <a:prstGeom prst="line">
              <a:avLst/>
            </a:prstGeom>
            <a:ln w="28575">
              <a:solidFill>
                <a:schemeClr val="bg1"/>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22" name="Conector recto 21">
              <a:extLst>
                <a:ext uri="{FF2B5EF4-FFF2-40B4-BE49-F238E27FC236}">
                  <a16:creationId xmlns:a16="http://schemas.microsoft.com/office/drawing/2014/main" id="{94ED5E5A-F27C-76C2-FBB9-42155D65AE9E}"/>
                </a:ext>
              </a:extLst>
            </p:cNvPr>
            <p:cNvCxnSpPr>
              <a:cxnSpLocks/>
            </p:cNvCxnSpPr>
            <p:nvPr/>
          </p:nvCxnSpPr>
          <p:spPr>
            <a:xfrm>
              <a:off x="7071360" y="3017520"/>
              <a:ext cx="928637" cy="0"/>
            </a:xfrm>
            <a:prstGeom prst="line">
              <a:avLst/>
            </a:prstGeom>
            <a:ln w="28575">
              <a:solidFill>
                <a:schemeClr val="bg1"/>
              </a:solidFill>
              <a:tailEnd type="oval"/>
            </a:ln>
          </p:spPr>
          <p:style>
            <a:lnRef idx="1">
              <a:schemeClr val="accent2"/>
            </a:lnRef>
            <a:fillRef idx="0">
              <a:schemeClr val="accent2"/>
            </a:fillRef>
            <a:effectRef idx="0">
              <a:schemeClr val="accent2"/>
            </a:effectRef>
            <a:fontRef idx="minor">
              <a:schemeClr val="tx1"/>
            </a:fontRef>
          </p:style>
        </p:cxnSp>
      </p:grpSp>
      <p:grpSp>
        <p:nvGrpSpPr>
          <p:cNvPr id="23" name="Grupo 22">
            <a:extLst>
              <a:ext uri="{FF2B5EF4-FFF2-40B4-BE49-F238E27FC236}">
                <a16:creationId xmlns:a16="http://schemas.microsoft.com/office/drawing/2014/main" id="{7406EA65-FE68-247B-0429-F10B545CBD7F}"/>
              </a:ext>
            </a:extLst>
          </p:cNvPr>
          <p:cNvGrpSpPr/>
          <p:nvPr/>
        </p:nvGrpSpPr>
        <p:grpSpPr>
          <a:xfrm>
            <a:off x="1396217" y="4914192"/>
            <a:ext cx="3162904" cy="759798"/>
            <a:chOff x="5120849" y="3017520"/>
            <a:chExt cx="2879148" cy="533400"/>
          </a:xfrm>
          <a:effectLst>
            <a:glow rad="228600">
              <a:srgbClr val="00F1FF">
                <a:alpha val="40000"/>
              </a:srgbClr>
            </a:glow>
          </a:effectLst>
        </p:grpSpPr>
        <p:cxnSp>
          <p:nvCxnSpPr>
            <p:cNvPr id="24" name="Conector recto 23">
              <a:extLst>
                <a:ext uri="{FF2B5EF4-FFF2-40B4-BE49-F238E27FC236}">
                  <a16:creationId xmlns:a16="http://schemas.microsoft.com/office/drawing/2014/main" id="{E2072E24-3E13-53C9-4124-8735E9B3540A}"/>
                </a:ext>
              </a:extLst>
            </p:cNvPr>
            <p:cNvCxnSpPr>
              <a:cxnSpLocks/>
            </p:cNvCxnSpPr>
            <p:nvPr/>
          </p:nvCxnSpPr>
          <p:spPr>
            <a:xfrm>
              <a:off x="5120849" y="3550920"/>
              <a:ext cx="1691431" cy="0"/>
            </a:xfrm>
            <a:prstGeom prst="line">
              <a:avLst/>
            </a:prstGeom>
            <a:ln w="28575">
              <a:solidFill>
                <a:schemeClr val="bg1"/>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25" name="Conector recto 24">
              <a:extLst>
                <a:ext uri="{FF2B5EF4-FFF2-40B4-BE49-F238E27FC236}">
                  <a16:creationId xmlns:a16="http://schemas.microsoft.com/office/drawing/2014/main" id="{6571AFCD-BC3C-5B8C-7590-748045A44C0B}"/>
                </a:ext>
              </a:extLst>
            </p:cNvPr>
            <p:cNvCxnSpPr>
              <a:cxnSpLocks/>
            </p:cNvCxnSpPr>
            <p:nvPr/>
          </p:nvCxnSpPr>
          <p:spPr>
            <a:xfrm flipV="1">
              <a:off x="6812280" y="3017520"/>
              <a:ext cx="259080" cy="533400"/>
            </a:xfrm>
            <a:prstGeom prst="line">
              <a:avLst/>
            </a:prstGeom>
            <a:ln w="28575">
              <a:solidFill>
                <a:schemeClr val="bg1"/>
              </a:solidFill>
              <a:tailEnd type="oval"/>
            </a:ln>
          </p:spPr>
          <p:style>
            <a:lnRef idx="1">
              <a:schemeClr val="accent2"/>
            </a:lnRef>
            <a:fillRef idx="0">
              <a:schemeClr val="accent2"/>
            </a:fillRef>
            <a:effectRef idx="0">
              <a:schemeClr val="accent2"/>
            </a:effectRef>
            <a:fontRef idx="minor">
              <a:schemeClr val="tx1"/>
            </a:fontRef>
          </p:style>
        </p:cxnSp>
        <p:cxnSp>
          <p:nvCxnSpPr>
            <p:cNvPr id="26" name="Conector recto 25">
              <a:extLst>
                <a:ext uri="{FF2B5EF4-FFF2-40B4-BE49-F238E27FC236}">
                  <a16:creationId xmlns:a16="http://schemas.microsoft.com/office/drawing/2014/main" id="{BDAE3A95-6881-70A1-11C6-965A495D1899}"/>
                </a:ext>
              </a:extLst>
            </p:cNvPr>
            <p:cNvCxnSpPr>
              <a:cxnSpLocks/>
            </p:cNvCxnSpPr>
            <p:nvPr/>
          </p:nvCxnSpPr>
          <p:spPr>
            <a:xfrm>
              <a:off x="7071360" y="3017520"/>
              <a:ext cx="928637" cy="0"/>
            </a:xfrm>
            <a:prstGeom prst="line">
              <a:avLst/>
            </a:prstGeom>
            <a:ln w="28575">
              <a:solidFill>
                <a:schemeClr val="bg1"/>
              </a:solidFill>
              <a:tailEnd type="oval"/>
            </a:ln>
          </p:spPr>
          <p:style>
            <a:lnRef idx="1">
              <a:schemeClr val="accent2"/>
            </a:lnRef>
            <a:fillRef idx="0">
              <a:schemeClr val="accent2"/>
            </a:fillRef>
            <a:effectRef idx="0">
              <a:schemeClr val="accent2"/>
            </a:effectRef>
            <a:fontRef idx="minor">
              <a:schemeClr val="tx1"/>
            </a:fontRef>
          </p:style>
        </p:cxnSp>
      </p:grpSp>
      <p:sp>
        <p:nvSpPr>
          <p:cNvPr id="27" name="CuadroTexto 26">
            <a:extLst>
              <a:ext uri="{FF2B5EF4-FFF2-40B4-BE49-F238E27FC236}">
                <a16:creationId xmlns:a16="http://schemas.microsoft.com/office/drawing/2014/main" id="{F4980541-A99B-E1FD-BCFC-A60BA2097147}"/>
              </a:ext>
            </a:extLst>
          </p:cNvPr>
          <p:cNvSpPr txBox="1"/>
          <p:nvPr/>
        </p:nvSpPr>
        <p:spPr>
          <a:xfrm>
            <a:off x="4438495" y="242101"/>
            <a:ext cx="2999539" cy="523220"/>
          </a:xfrm>
          <a:prstGeom prst="rect">
            <a:avLst/>
          </a:prstGeom>
          <a:noFill/>
          <a:effectLst>
            <a:glow rad="228600">
              <a:srgbClr val="00F1FF">
                <a:alpha val="40000"/>
              </a:srgbClr>
            </a:glow>
          </a:effectLst>
        </p:spPr>
        <p:txBody>
          <a:bodyPr wrap="square" rtlCol="0">
            <a:spAutoFit/>
          </a:bodyPr>
          <a:lstStyle/>
          <a:p>
            <a:r>
              <a:rPr lang="es-CO" sz="2800" dirty="0">
                <a:solidFill>
                  <a:srgbClr val="00F1FF"/>
                </a:solidFill>
                <a:latin typeface="Raleway Black" pitchFamily="2" charset="0"/>
              </a:rPr>
              <a:t>ANTECEDENTES</a:t>
            </a:r>
            <a:endParaRPr lang="en-US" sz="2800" dirty="0">
              <a:solidFill>
                <a:srgbClr val="00F1FF"/>
              </a:solidFill>
              <a:latin typeface="Raleway Black" pitchFamily="2" charset="0"/>
            </a:endParaRPr>
          </a:p>
        </p:txBody>
      </p:sp>
      <p:pic>
        <p:nvPicPr>
          <p:cNvPr id="2" name="Imagen 1">
            <a:extLst>
              <a:ext uri="{FF2B5EF4-FFF2-40B4-BE49-F238E27FC236}">
                <a16:creationId xmlns:a16="http://schemas.microsoft.com/office/drawing/2014/main" id="{0A2AE551-3CEA-9593-466A-39938953B98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3" name="CuadroTexto 2">
            <a:extLst>
              <a:ext uri="{FF2B5EF4-FFF2-40B4-BE49-F238E27FC236}">
                <a16:creationId xmlns:a16="http://schemas.microsoft.com/office/drawing/2014/main" id="{122B3866-391A-0DD1-55EC-BD5BA30F30D8}"/>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7155884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CuadroTexto 26">
            <a:extLst>
              <a:ext uri="{FF2B5EF4-FFF2-40B4-BE49-F238E27FC236}">
                <a16:creationId xmlns:a16="http://schemas.microsoft.com/office/drawing/2014/main" id="{87B13D7A-39B9-23F1-8BBE-7195185A6185}"/>
              </a:ext>
            </a:extLst>
          </p:cNvPr>
          <p:cNvSpPr txBox="1"/>
          <p:nvPr/>
        </p:nvSpPr>
        <p:spPr>
          <a:xfrm>
            <a:off x="3108643" y="343050"/>
            <a:ext cx="5974713" cy="523220"/>
          </a:xfrm>
          <a:prstGeom prst="rect">
            <a:avLst/>
          </a:prstGeom>
          <a:noFill/>
        </p:spPr>
        <p:txBody>
          <a:bodyPr wrap="none" rtlCol="0">
            <a:spAutoFit/>
          </a:bodyPr>
          <a:lstStyle/>
          <a:p>
            <a:r>
              <a:rPr lang="es-CO" sz="2800" dirty="0">
                <a:solidFill>
                  <a:srgbClr val="EB9734"/>
                </a:solidFill>
                <a:latin typeface="Raleway Black" pitchFamily="2" charset="0"/>
              </a:rPr>
              <a:t>MARCO TEÓRICO DEL CONTEXTO</a:t>
            </a:r>
            <a:endParaRPr lang="en-US" sz="2800" dirty="0">
              <a:solidFill>
                <a:srgbClr val="EB9734"/>
              </a:solidFill>
              <a:latin typeface="Raleway Black" pitchFamily="2" charset="0"/>
            </a:endParaRPr>
          </a:p>
        </p:txBody>
      </p:sp>
      <p:pic>
        <p:nvPicPr>
          <p:cNvPr id="19" name="Imagen 18">
            <a:extLst>
              <a:ext uri="{FF2B5EF4-FFF2-40B4-BE49-F238E27FC236}">
                <a16:creationId xmlns:a16="http://schemas.microsoft.com/office/drawing/2014/main" id="{9CFCF00A-BC29-624E-C884-59E3760894F7}"/>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20" name="CuadroTexto 19">
            <a:extLst>
              <a:ext uri="{FF2B5EF4-FFF2-40B4-BE49-F238E27FC236}">
                <a16:creationId xmlns:a16="http://schemas.microsoft.com/office/drawing/2014/main" id="{862420DE-757B-6285-AF97-EA1907B94B71}"/>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 name="Marco 1">
            <a:extLst>
              <a:ext uri="{FF2B5EF4-FFF2-40B4-BE49-F238E27FC236}">
                <a16:creationId xmlns:a16="http://schemas.microsoft.com/office/drawing/2014/main" id="{5D4D7C5F-06D1-62DB-9343-B07E1EA05D99}"/>
              </a:ext>
            </a:extLst>
          </p:cNvPr>
          <p:cNvSpPr/>
          <p:nvPr/>
        </p:nvSpPr>
        <p:spPr>
          <a:xfrm rot="8561659">
            <a:off x="10155834" y="5811445"/>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Marco 2">
            <a:extLst>
              <a:ext uri="{FF2B5EF4-FFF2-40B4-BE49-F238E27FC236}">
                <a16:creationId xmlns:a16="http://schemas.microsoft.com/office/drawing/2014/main" id="{0D2211A2-FE16-6804-B97B-18D83D4741E2}"/>
              </a:ext>
            </a:extLst>
          </p:cNvPr>
          <p:cNvSpPr/>
          <p:nvPr/>
        </p:nvSpPr>
        <p:spPr>
          <a:xfrm rot="6213016">
            <a:off x="11235140" y="5119365"/>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Marco 3">
            <a:extLst>
              <a:ext uri="{FF2B5EF4-FFF2-40B4-BE49-F238E27FC236}">
                <a16:creationId xmlns:a16="http://schemas.microsoft.com/office/drawing/2014/main" id="{F3AF34A3-B019-932B-2E4C-56148C89CF02}"/>
              </a:ext>
            </a:extLst>
          </p:cNvPr>
          <p:cNvSpPr/>
          <p:nvPr/>
        </p:nvSpPr>
        <p:spPr>
          <a:xfrm rot="8409895">
            <a:off x="378569" y="6052124"/>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Marco 4">
            <a:extLst>
              <a:ext uri="{FF2B5EF4-FFF2-40B4-BE49-F238E27FC236}">
                <a16:creationId xmlns:a16="http://schemas.microsoft.com/office/drawing/2014/main" id="{200A66D6-3519-314A-51EE-763DF2500C1D}"/>
              </a:ext>
            </a:extLst>
          </p:cNvPr>
          <p:cNvSpPr/>
          <p:nvPr/>
        </p:nvSpPr>
        <p:spPr>
          <a:xfrm rot="1712911">
            <a:off x="10897715" y="-28698"/>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Marco 5">
            <a:extLst>
              <a:ext uri="{FF2B5EF4-FFF2-40B4-BE49-F238E27FC236}">
                <a16:creationId xmlns:a16="http://schemas.microsoft.com/office/drawing/2014/main" id="{B8B3D805-BA03-C98E-E01B-D09A4EE7B12A}"/>
              </a:ext>
            </a:extLst>
          </p:cNvPr>
          <p:cNvSpPr/>
          <p:nvPr/>
        </p:nvSpPr>
        <p:spPr>
          <a:xfrm rot="10646673">
            <a:off x="-649431" y="5149761"/>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Marco 6">
            <a:extLst>
              <a:ext uri="{FF2B5EF4-FFF2-40B4-BE49-F238E27FC236}">
                <a16:creationId xmlns:a16="http://schemas.microsoft.com/office/drawing/2014/main" id="{3393C719-FE86-45DB-8220-B3DF1F0574E4}"/>
              </a:ext>
            </a:extLst>
          </p:cNvPr>
          <p:cNvSpPr/>
          <p:nvPr/>
        </p:nvSpPr>
        <p:spPr>
          <a:xfrm rot="14378614">
            <a:off x="-529330" y="1279233"/>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CuadroTexto 7">
            <a:extLst>
              <a:ext uri="{FF2B5EF4-FFF2-40B4-BE49-F238E27FC236}">
                <a16:creationId xmlns:a16="http://schemas.microsoft.com/office/drawing/2014/main" id="{3D51A1F3-73C9-7ECD-46E1-BD91127E285F}"/>
              </a:ext>
            </a:extLst>
          </p:cNvPr>
          <p:cNvSpPr txBox="1"/>
          <p:nvPr/>
        </p:nvSpPr>
        <p:spPr>
          <a:xfrm>
            <a:off x="527387" y="909181"/>
            <a:ext cx="4435830" cy="461665"/>
          </a:xfrm>
          <a:prstGeom prst="rect">
            <a:avLst/>
          </a:prstGeom>
          <a:noFill/>
        </p:spPr>
        <p:txBody>
          <a:bodyPr wrap="none" rtlCol="0">
            <a:spAutoFit/>
          </a:bodyPr>
          <a:lstStyle/>
          <a:p>
            <a:pPr algn="just"/>
            <a:r>
              <a:rPr lang="es-MX" sz="2400" dirty="0" err="1">
                <a:solidFill>
                  <a:srgbClr val="EB9734"/>
                </a:solidFill>
                <a:latin typeface="Raleway Black" pitchFamily="2" charset="0"/>
                <a:ea typeface="Open Sans SemiBold" panose="020B0706030804020204" pitchFamily="34" charset="0"/>
                <a:cs typeface="Open Sans SemiBold" panose="020B0706030804020204" pitchFamily="34" charset="0"/>
              </a:rPr>
              <a:t>Tokenizacion</a:t>
            </a:r>
            <a:r>
              <a:rPr lang="es-MX" sz="2400" dirty="0">
                <a:solidFill>
                  <a:srgbClr val="EB9734"/>
                </a:solidFill>
                <a:latin typeface="Raleway Black" pitchFamily="2" charset="0"/>
                <a:ea typeface="Open Sans SemiBold" panose="020B0706030804020204" pitchFamily="34" charset="0"/>
                <a:cs typeface="Open Sans SemiBold" panose="020B0706030804020204" pitchFamily="34" charset="0"/>
              </a:rPr>
              <a:t> (</a:t>
            </a:r>
            <a:r>
              <a:rPr lang="es-MX" sz="2400" dirty="0" err="1">
                <a:solidFill>
                  <a:srgbClr val="EB9734"/>
                </a:solidFill>
                <a:latin typeface="Raleway Black" pitchFamily="2" charset="0"/>
                <a:ea typeface="Open Sans SemiBold" panose="020B0706030804020204" pitchFamily="34" charset="0"/>
                <a:cs typeface="Open Sans SemiBold" panose="020B0706030804020204" pitchFamily="34" charset="0"/>
              </a:rPr>
              <a:t>Tokenization</a:t>
            </a:r>
            <a:r>
              <a:rPr lang="es-MX" sz="2400" dirty="0">
                <a:solidFill>
                  <a:srgbClr val="EB9734"/>
                </a:solidFill>
                <a:latin typeface="Raleway Black" pitchFamily="2" charset="0"/>
                <a:ea typeface="Open Sans SemiBold" panose="020B0706030804020204" pitchFamily="34" charset="0"/>
                <a:cs typeface="Open Sans SemiBold" panose="020B0706030804020204" pitchFamily="34" charset="0"/>
              </a:rPr>
              <a:t>)</a:t>
            </a:r>
          </a:p>
        </p:txBody>
      </p:sp>
      <p:sp>
        <p:nvSpPr>
          <p:cNvPr id="13" name="CuadroTexto 12">
            <a:extLst>
              <a:ext uri="{FF2B5EF4-FFF2-40B4-BE49-F238E27FC236}">
                <a16:creationId xmlns:a16="http://schemas.microsoft.com/office/drawing/2014/main" id="{377E108F-7A62-89DF-7ACE-5B816596A268}"/>
              </a:ext>
            </a:extLst>
          </p:cNvPr>
          <p:cNvSpPr txBox="1"/>
          <p:nvPr/>
        </p:nvSpPr>
        <p:spPr>
          <a:xfrm>
            <a:off x="527387" y="1381635"/>
            <a:ext cx="11137224" cy="4247317"/>
          </a:xfrm>
          <a:prstGeom prst="rect">
            <a:avLst/>
          </a:prstGeom>
          <a:noFill/>
        </p:spPr>
        <p:txBody>
          <a:bodyPr wrap="square" rtlCol="0">
            <a:spAutoFit/>
          </a:bodyPr>
          <a:lstStyle/>
          <a:p>
            <a:pPr algn="just"/>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La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tokenización</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es un proceso fundamental en el campo de la Inteligencia Artificial, especialmente en el procesamiento del lenguaje natural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NLP</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por sus siglas en inglés). Se refiere al proceso de dividir una cadena de texto en unidades más pequeñas llamadas "tokens". Un token puede ser tan pequeño como un carácter o tan grande como una palabra o incluso una frase completa.</a:t>
            </a:r>
          </a:p>
          <a:p>
            <a:pPr algn="just"/>
            <a:endParaRPr lang="es-MX" dirty="0">
              <a:solidFill>
                <a:schemeClr val="bg1"/>
              </a:solidFill>
              <a:latin typeface="Raleway Black" pitchFamily="2" charset="0"/>
              <a:ea typeface="Open Sans SemiBold" panose="020B0706030804020204" pitchFamily="34" charset="0"/>
              <a:cs typeface="Open Sans SemiBold" panose="020B0706030804020204" pitchFamily="34" charset="0"/>
            </a:endParaRPr>
          </a:p>
          <a:p>
            <a:pPr algn="just"/>
            <a:r>
              <a:rPr lang="es-MX" dirty="0">
                <a:solidFill>
                  <a:srgbClr val="EB9734"/>
                </a:solidFill>
                <a:latin typeface="Raleway Black" pitchFamily="2" charset="0"/>
                <a:ea typeface="Open Sans SemiBold" panose="020B0706030804020204" pitchFamily="34" charset="0"/>
                <a:cs typeface="Open Sans SemiBold" panose="020B0706030804020204" pitchFamily="34" charset="0"/>
              </a:rPr>
              <a:t>¿Para qué sirve la </a:t>
            </a:r>
            <a:r>
              <a:rPr lang="es-MX" dirty="0" err="1">
                <a:solidFill>
                  <a:srgbClr val="EB9734"/>
                </a:solidFill>
                <a:latin typeface="Raleway Black" pitchFamily="2" charset="0"/>
                <a:ea typeface="Open Sans SemiBold" panose="020B0706030804020204" pitchFamily="34" charset="0"/>
                <a:cs typeface="Open Sans SemiBold" panose="020B0706030804020204" pitchFamily="34" charset="0"/>
              </a:rPr>
              <a:t>tokenización</a:t>
            </a:r>
            <a:r>
              <a:rPr lang="es-MX" dirty="0">
                <a:solidFill>
                  <a:srgbClr val="EB9734"/>
                </a:solidFill>
                <a:latin typeface="Raleway Black" pitchFamily="2" charset="0"/>
                <a:ea typeface="Open Sans SemiBold" panose="020B0706030804020204" pitchFamily="34" charset="0"/>
                <a:cs typeface="Open Sans SemiBold" panose="020B0706030804020204" pitchFamily="34" charset="0"/>
              </a:rPr>
              <a:t>?</a:t>
            </a:r>
          </a:p>
          <a:p>
            <a:pPr algn="just"/>
            <a:endParaRPr lang="es-MX" dirty="0">
              <a:solidFill>
                <a:srgbClr val="EB9734"/>
              </a:solidFill>
              <a:latin typeface="Raleway Black" pitchFamily="2" charset="0"/>
              <a:ea typeface="Open Sans SemiBold" panose="020B0706030804020204" pitchFamily="34" charset="0"/>
              <a:cs typeface="Open Sans SemiBold" panose="020B0706030804020204" pitchFamily="34" charset="0"/>
            </a:endParaRPr>
          </a:p>
          <a:p>
            <a:pPr marL="285750" indent="-285750" algn="just">
              <a:buFont typeface="Arial" panose="020B0604020202020204" pitchFamily="34" charset="0"/>
              <a:buChar char="•"/>
            </a:pPr>
            <a:r>
              <a:rPr lang="es-MX" dirty="0">
                <a:solidFill>
                  <a:srgbClr val="EB9734"/>
                </a:solidFill>
                <a:latin typeface="Raleway Black" pitchFamily="2" charset="0"/>
                <a:ea typeface="Open Sans SemiBold" panose="020B0706030804020204" pitchFamily="34" charset="0"/>
                <a:cs typeface="Open Sans SemiBold" panose="020B0706030804020204" pitchFamily="34" charset="0"/>
              </a:rPr>
              <a:t>Preprocesamiento de Texto: </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Antes de entrenar un modelo de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NLP</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es necesario convertir el texto en una forma que la máquina pueda entender y procesar. La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tokenización</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es el primer paso en este preprocesamiento.</a:t>
            </a:r>
          </a:p>
          <a:p>
            <a:pPr marL="285750" indent="-285750" algn="just">
              <a:buFont typeface="Arial" panose="020B0604020202020204" pitchFamily="34" charset="0"/>
              <a:buChar char="•"/>
            </a:pPr>
            <a:r>
              <a:rPr lang="es-MX" dirty="0">
                <a:solidFill>
                  <a:srgbClr val="EB9734"/>
                </a:solidFill>
                <a:latin typeface="Raleway Black" pitchFamily="2" charset="0"/>
                <a:ea typeface="Open Sans SemiBold" panose="020B0706030804020204" pitchFamily="34" charset="0"/>
                <a:cs typeface="Open Sans SemiBold" panose="020B0706030804020204" pitchFamily="34" charset="0"/>
              </a:rPr>
              <a:t>Análisis de Texto: </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La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tokenización</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permite realizar análisis estadísticos sobre el texto, como contar la frecuencia de palabras, identificar n-gramas, etc.</a:t>
            </a:r>
          </a:p>
          <a:p>
            <a:pPr marL="285750" indent="-285750" algn="just">
              <a:buFont typeface="Arial" panose="020B0604020202020204" pitchFamily="34" charset="0"/>
              <a:buChar char="•"/>
            </a:pPr>
            <a:r>
              <a:rPr lang="es-MX" dirty="0">
                <a:solidFill>
                  <a:srgbClr val="EB9734"/>
                </a:solidFill>
                <a:latin typeface="Raleway Black" pitchFamily="2" charset="0"/>
                <a:ea typeface="Open Sans SemiBold" panose="020B0706030804020204" pitchFamily="34" charset="0"/>
                <a:cs typeface="Open Sans SemiBold" panose="020B0706030804020204" pitchFamily="34" charset="0"/>
              </a:rPr>
              <a:t>Algoritmos de Machine </a:t>
            </a:r>
            <a:r>
              <a:rPr lang="es-MX" dirty="0" err="1">
                <a:solidFill>
                  <a:srgbClr val="EB9734"/>
                </a:solidFill>
                <a:latin typeface="Raleway Black" pitchFamily="2" charset="0"/>
                <a:ea typeface="Open Sans SemiBold" panose="020B0706030804020204" pitchFamily="34" charset="0"/>
                <a:cs typeface="Open Sans SemiBold" panose="020B0706030804020204" pitchFamily="34" charset="0"/>
              </a:rPr>
              <a:t>Learning</a:t>
            </a:r>
            <a:r>
              <a:rPr lang="es-MX" dirty="0">
                <a:solidFill>
                  <a:srgbClr val="EB9734"/>
                </a:solidFill>
                <a:latin typeface="Raleway Black" pitchFamily="2" charset="0"/>
                <a:ea typeface="Open Sans SemiBold" panose="020B0706030804020204" pitchFamily="34" charset="0"/>
                <a:cs typeface="Open Sans SemiBold" panose="020B0706030804020204" pitchFamily="34" charset="0"/>
              </a:rPr>
              <a:t>:</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Los modelos de aprendizaje automático, especialmente los modelos de lenguaje como BERT o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GPT</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requieren el texto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tokenizado</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como entrada.</a:t>
            </a:r>
          </a:p>
        </p:txBody>
      </p:sp>
    </p:spTree>
    <p:extLst>
      <p:ext uri="{BB962C8B-B14F-4D97-AF65-F5344CB8AC3E}">
        <p14:creationId xmlns:p14="http://schemas.microsoft.com/office/powerpoint/2010/main" val="65439390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CuadroTexto 26">
            <a:extLst>
              <a:ext uri="{FF2B5EF4-FFF2-40B4-BE49-F238E27FC236}">
                <a16:creationId xmlns:a16="http://schemas.microsoft.com/office/drawing/2014/main" id="{87B13D7A-39B9-23F1-8BBE-7195185A6185}"/>
              </a:ext>
            </a:extLst>
          </p:cNvPr>
          <p:cNvSpPr txBox="1"/>
          <p:nvPr/>
        </p:nvSpPr>
        <p:spPr>
          <a:xfrm>
            <a:off x="3108643" y="343050"/>
            <a:ext cx="5974713" cy="523220"/>
          </a:xfrm>
          <a:prstGeom prst="rect">
            <a:avLst/>
          </a:prstGeom>
          <a:noFill/>
        </p:spPr>
        <p:txBody>
          <a:bodyPr wrap="none" rtlCol="0">
            <a:spAutoFit/>
          </a:bodyPr>
          <a:lstStyle/>
          <a:p>
            <a:r>
              <a:rPr lang="es-CO" sz="2800" dirty="0">
                <a:solidFill>
                  <a:srgbClr val="EB9734"/>
                </a:solidFill>
                <a:latin typeface="Raleway Black" pitchFamily="2" charset="0"/>
              </a:rPr>
              <a:t>MARCO TEÓRICO DEL CONTEXTO</a:t>
            </a:r>
            <a:endParaRPr lang="en-US" sz="2800" dirty="0">
              <a:solidFill>
                <a:srgbClr val="EB9734"/>
              </a:solidFill>
              <a:latin typeface="Raleway Black" pitchFamily="2" charset="0"/>
            </a:endParaRPr>
          </a:p>
        </p:txBody>
      </p:sp>
      <p:pic>
        <p:nvPicPr>
          <p:cNvPr id="19" name="Imagen 18">
            <a:extLst>
              <a:ext uri="{FF2B5EF4-FFF2-40B4-BE49-F238E27FC236}">
                <a16:creationId xmlns:a16="http://schemas.microsoft.com/office/drawing/2014/main" id="{9CFCF00A-BC29-624E-C884-59E3760894F7}"/>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20" name="CuadroTexto 19">
            <a:extLst>
              <a:ext uri="{FF2B5EF4-FFF2-40B4-BE49-F238E27FC236}">
                <a16:creationId xmlns:a16="http://schemas.microsoft.com/office/drawing/2014/main" id="{862420DE-757B-6285-AF97-EA1907B94B71}"/>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 name="Marco 1">
            <a:extLst>
              <a:ext uri="{FF2B5EF4-FFF2-40B4-BE49-F238E27FC236}">
                <a16:creationId xmlns:a16="http://schemas.microsoft.com/office/drawing/2014/main" id="{5D4D7C5F-06D1-62DB-9343-B07E1EA05D99}"/>
              </a:ext>
            </a:extLst>
          </p:cNvPr>
          <p:cNvSpPr/>
          <p:nvPr/>
        </p:nvSpPr>
        <p:spPr>
          <a:xfrm rot="8561659">
            <a:off x="10155834" y="5811445"/>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Marco 2">
            <a:extLst>
              <a:ext uri="{FF2B5EF4-FFF2-40B4-BE49-F238E27FC236}">
                <a16:creationId xmlns:a16="http://schemas.microsoft.com/office/drawing/2014/main" id="{0D2211A2-FE16-6804-B97B-18D83D4741E2}"/>
              </a:ext>
            </a:extLst>
          </p:cNvPr>
          <p:cNvSpPr/>
          <p:nvPr/>
        </p:nvSpPr>
        <p:spPr>
          <a:xfrm rot="6213016">
            <a:off x="11235140" y="5119365"/>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Marco 3">
            <a:extLst>
              <a:ext uri="{FF2B5EF4-FFF2-40B4-BE49-F238E27FC236}">
                <a16:creationId xmlns:a16="http://schemas.microsoft.com/office/drawing/2014/main" id="{F3AF34A3-B019-932B-2E4C-56148C89CF02}"/>
              </a:ext>
            </a:extLst>
          </p:cNvPr>
          <p:cNvSpPr/>
          <p:nvPr/>
        </p:nvSpPr>
        <p:spPr>
          <a:xfrm rot="8409895">
            <a:off x="378569" y="6052124"/>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Marco 4">
            <a:extLst>
              <a:ext uri="{FF2B5EF4-FFF2-40B4-BE49-F238E27FC236}">
                <a16:creationId xmlns:a16="http://schemas.microsoft.com/office/drawing/2014/main" id="{200A66D6-3519-314A-51EE-763DF2500C1D}"/>
              </a:ext>
            </a:extLst>
          </p:cNvPr>
          <p:cNvSpPr/>
          <p:nvPr/>
        </p:nvSpPr>
        <p:spPr>
          <a:xfrm rot="1712911">
            <a:off x="10897715" y="-28698"/>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Marco 5">
            <a:extLst>
              <a:ext uri="{FF2B5EF4-FFF2-40B4-BE49-F238E27FC236}">
                <a16:creationId xmlns:a16="http://schemas.microsoft.com/office/drawing/2014/main" id="{B8B3D805-BA03-C98E-E01B-D09A4EE7B12A}"/>
              </a:ext>
            </a:extLst>
          </p:cNvPr>
          <p:cNvSpPr/>
          <p:nvPr/>
        </p:nvSpPr>
        <p:spPr>
          <a:xfrm rot="10646673">
            <a:off x="-649431" y="5149761"/>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Marco 6">
            <a:extLst>
              <a:ext uri="{FF2B5EF4-FFF2-40B4-BE49-F238E27FC236}">
                <a16:creationId xmlns:a16="http://schemas.microsoft.com/office/drawing/2014/main" id="{3393C719-FE86-45DB-8220-B3DF1F0574E4}"/>
              </a:ext>
            </a:extLst>
          </p:cNvPr>
          <p:cNvSpPr/>
          <p:nvPr/>
        </p:nvSpPr>
        <p:spPr>
          <a:xfrm rot="14378614">
            <a:off x="-529330" y="1279233"/>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CuadroTexto 7">
            <a:extLst>
              <a:ext uri="{FF2B5EF4-FFF2-40B4-BE49-F238E27FC236}">
                <a16:creationId xmlns:a16="http://schemas.microsoft.com/office/drawing/2014/main" id="{3D51A1F3-73C9-7ECD-46E1-BD91127E285F}"/>
              </a:ext>
            </a:extLst>
          </p:cNvPr>
          <p:cNvSpPr txBox="1"/>
          <p:nvPr/>
        </p:nvSpPr>
        <p:spPr>
          <a:xfrm>
            <a:off x="687687" y="909181"/>
            <a:ext cx="4115229" cy="461665"/>
          </a:xfrm>
          <a:prstGeom prst="rect">
            <a:avLst/>
          </a:prstGeom>
          <a:noFill/>
        </p:spPr>
        <p:txBody>
          <a:bodyPr wrap="square" rtlCol="0">
            <a:spAutoFit/>
          </a:bodyPr>
          <a:lstStyle/>
          <a:p>
            <a:pPr algn="just"/>
            <a:r>
              <a:rPr lang="es-MX" sz="2400" dirty="0" err="1">
                <a:solidFill>
                  <a:srgbClr val="EB9734"/>
                </a:solidFill>
                <a:latin typeface="Raleway Black" pitchFamily="2" charset="0"/>
                <a:ea typeface="Open Sans SemiBold" panose="020B0706030804020204" pitchFamily="34" charset="0"/>
                <a:cs typeface="Open Sans SemiBold" panose="020B0706030804020204" pitchFamily="34" charset="0"/>
              </a:rPr>
              <a:t>Incrustacion</a:t>
            </a:r>
            <a:r>
              <a:rPr lang="es-MX" sz="2400" dirty="0">
                <a:solidFill>
                  <a:srgbClr val="EB9734"/>
                </a:solidFill>
                <a:latin typeface="Raleway Black" pitchFamily="2" charset="0"/>
                <a:ea typeface="Open Sans SemiBold" panose="020B0706030804020204" pitchFamily="34" charset="0"/>
                <a:cs typeface="Open Sans SemiBold" panose="020B0706030804020204" pitchFamily="34" charset="0"/>
              </a:rPr>
              <a:t> (</a:t>
            </a:r>
            <a:r>
              <a:rPr lang="es-MX" sz="2400" dirty="0" err="1">
                <a:solidFill>
                  <a:srgbClr val="EB9734"/>
                </a:solidFill>
                <a:latin typeface="Raleway Black" pitchFamily="2" charset="0"/>
                <a:ea typeface="Open Sans SemiBold" panose="020B0706030804020204" pitchFamily="34" charset="0"/>
                <a:cs typeface="Open Sans SemiBold" panose="020B0706030804020204" pitchFamily="34" charset="0"/>
              </a:rPr>
              <a:t>Embedding</a:t>
            </a:r>
            <a:r>
              <a:rPr lang="es-MX" sz="2400" dirty="0">
                <a:solidFill>
                  <a:srgbClr val="EB9734"/>
                </a:solidFill>
                <a:latin typeface="Raleway Black" pitchFamily="2" charset="0"/>
                <a:ea typeface="Open Sans SemiBold" panose="020B0706030804020204" pitchFamily="34" charset="0"/>
                <a:cs typeface="Open Sans SemiBold" panose="020B0706030804020204" pitchFamily="34" charset="0"/>
              </a:rPr>
              <a:t>)</a:t>
            </a:r>
          </a:p>
        </p:txBody>
      </p:sp>
      <p:sp>
        <p:nvSpPr>
          <p:cNvPr id="13" name="CuadroTexto 12">
            <a:extLst>
              <a:ext uri="{FF2B5EF4-FFF2-40B4-BE49-F238E27FC236}">
                <a16:creationId xmlns:a16="http://schemas.microsoft.com/office/drawing/2014/main" id="{377E108F-7A62-89DF-7ACE-5B816596A268}"/>
              </a:ext>
            </a:extLst>
          </p:cNvPr>
          <p:cNvSpPr txBox="1"/>
          <p:nvPr/>
        </p:nvSpPr>
        <p:spPr>
          <a:xfrm>
            <a:off x="527387" y="1381635"/>
            <a:ext cx="11137224" cy="4801314"/>
          </a:xfrm>
          <a:prstGeom prst="rect">
            <a:avLst/>
          </a:prstGeom>
          <a:noFill/>
        </p:spPr>
        <p:txBody>
          <a:bodyPr wrap="square" rtlCol="0">
            <a:spAutoFit/>
          </a:bodyPr>
          <a:lstStyle/>
          <a:p>
            <a:pPr algn="just"/>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Un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embedding</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en el contexto de procesamiento del lenguaje natural y modelos de aprendizaje automático, como los Transformers, es una representación vectorial de una palabra, token o entidad en un espacio dimensional. Estas representaciones vectoriales capturan el significado semántico y la relación con otras palabras o tokens en el contexto del lenguaje.</a:t>
            </a:r>
          </a:p>
          <a:p>
            <a:pPr algn="just"/>
            <a:endParaRPr lang="es-MX" dirty="0">
              <a:solidFill>
                <a:schemeClr val="bg1"/>
              </a:solidFill>
              <a:latin typeface="Raleway Black" pitchFamily="2" charset="0"/>
              <a:ea typeface="Open Sans SemiBold" panose="020B0706030804020204" pitchFamily="34" charset="0"/>
              <a:cs typeface="Open Sans SemiBold" panose="020B0706030804020204" pitchFamily="34" charset="0"/>
            </a:endParaRPr>
          </a:p>
          <a:p>
            <a:pPr algn="just"/>
            <a:r>
              <a:rPr lang="es-MX" dirty="0">
                <a:solidFill>
                  <a:srgbClr val="EB9734"/>
                </a:solidFill>
                <a:latin typeface="Raleway Black" pitchFamily="2" charset="0"/>
                <a:ea typeface="Open Sans SemiBold" panose="020B0706030804020204" pitchFamily="34" charset="0"/>
                <a:cs typeface="Open Sans SemiBold" panose="020B0706030804020204" pitchFamily="34" charset="0"/>
              </a:rPr>
              <a:t>¿Qué son los </a:t>
            </a:r>
            <a:r>
              <a:rPr lang="es-MX" dirty="0" err="1">
                <a:solidFill>
                  <a:srgbClr val="EB9734"/>
                </a:solidFill>
                <a:latin typeface="Raleway Black" pitchFamily="2" charset="0"/>
                <a:ea typeface="Open Sans SemiBold" panose="020B0706030804020204" pitchFamily="34" charset="0"/>
                <a:cs typeface="Open Sans SemiBold" panose="020B0706030804020204" pitchFamily="34" charset="0"/>
              </a:rPr>
              <a:t>Embeddings</a:t>
            </a:r>
            <a:r>
              <a:rPr lang="es-MX" dirty="0">
                <a:solidFill>
                  <a:srgbClr val="EB9734"/>
                </a:solidFill>
                <a:latin typeface="Raleway Black" pitchFamily="2" charset="0"/>
                <a:ea typeface="Open Sans SemiBold" panose="020B0706030804020204" pitchFamily="34" charset="0"/>
                <a:cs typeface="Open Sans SemiBold" panose="020B0706030804020204" pitchFamily="34" charset="0"/>
              </a:rPr>
              <a:t>?</a:t>
            </a:r>
          </a:p>
          <a:p>
            <a:pPr algn="just"/>
            <a:endParaRPr lang="es-MX" dirty="0">
              <a:solidFill>
                <a:srgbClr val="EB9734"/>
              </a:solidFill>
              <a:latin typeface="Raleway Black" pitchFamily="2" charset="0"/>
              <a:ea typeface="Open Sans SemiBold" panose="020B0706030804020204" pitchFamily="34" charset="0"/>
              <a:cs typeface="Open Sans SemiBold" panose="020B0706030804020204" pitchFamily="34" charset="0"/>
            </a:endParaRPr>
          </a:p>
          <a:p>
            <a:pPr marL="285750" indent="-285750" algn="just">
              <a:buFont typeface="Arial" panose="020B0604020202020204" pitchFamily="34" charset="0"/>
              <a:buChar char="•"/>
            </a:pPr>
            <a:r>
              <a:rPr lang="es-MX" dirty="0">
                <a:solidFill>
                  <a:srgbClr val="EB9734"/>
                </a:solidFill>
                <a:latin typeface="Raleway Black" pitchFamily="2" charset="0"/>
                <a:ea typeface="Open Sans SemiBold" panose="020B0706030804020204" pitchFamily="34" charset="0"/>
                <a:cs typeface="Open Sans SemiBold" panose="020B0706030804020204" pitchFamily="34" charset="0"/>
              </a:rPr>
              <a:t>Vectorización de Tokens: </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Los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embeddings</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son vectores numéricos que representan cada token en un espacio dimensional. Por ejemplo, la palabra "programar" podría tener un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embedding</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como [0.2, 0.5, -0.3].</a:t>
            </a:r>
          </a:p>
          <a:p>
            <a:pPr marL="285750" indent="-285750" algn="just">
              <a:buFont typeface="Arial" panose="020B0604020202020204" pitchFamily="34" charset="0"/>
              <a:buChar char="•"/>
            </a:pPr>
            <a:r>
              <a:rPr lang="es-MX" dirty="0">
                <a:solidFill>
                  <a:srgbClr val="EB9734"/>
                </a:solidFill>
                <a:latin typeface="Raleway Black" pitchFamily="2" charset="0"/>
                <a:ea typeface="Open Sans SemiBold" panose="020B0706030804020204" pitchFamily="34" charset="0"/>
                <a:cs typeface="Open Sans SemiBold" panose="020B0706030804020204" pitchFamily="34" charset="0"/>
              </a:rPr>
              <a:t>Aprendizaje durante el Entrenamiento:</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Durante el entrenamiento, los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embeddings</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se ajustan para capturar las relaciones semánticas y sintácticas entre los tokens, optimizando así el rendimiento del modelo en tareas específicas.</a:t>
            </a:r>
          </a:p>
          <a:p>
            <a:pPr marL="285750" indent="-285750" algn="just">
              <a:buFont typeface="Arial" panose="020B0604020202020204" pitchFamily="34" charset="0"/>
              <a:buChar char="•"/>
            </a:pPr>
            <a:r>
              <a:rPr lang="es-MX" dirty="0">
                <a:solidFill>
                  <a:srgbClr val="EB9734"/>
                </a:solidFill>
                <a:latin typeface="Raleway Black" pitchFamily="2" charset="0"/>
                <a:ea typeface="Open Sans SemiBold" panose="020B0706030804020204" pitchFamily="34" charset="0"/>
                <a:cs typeface="Open Sans SemiBold" panose="020B0706030804020204" pitchFamily="34" charset="0"/>
              </a:rPr>
              <a:t>Entrada del Modelo:</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Los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embeddings</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se utilizan como entrada para las capas del modelo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Transformer</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donde se lleva a cabo el procesamiento y las operaciones necesarias para la tarea específica, como generación de texto, clasificación, o en nuestro caso generación de código CSS.</a:t>
            </a:r>
          </a:p>
        </p:txBody>
      </p:sp>
    </p:spTree>
    <p:extLst>
      <p:ext uri="{BB962C8B-B14F-4D97-AF65-F5344CB8AC3E}">
        <p14:creationId xmlns:p14="http://schemas.microsoft.com/office/powerpoint/2010/main" val="3978336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CuadroTexto 26">
            <a:extLst>
              <a:ext uri="{FF2B5EF4-FFF2-40B4-BE49-F238E27FC236}">
                <a16:creationId xmlns:a16="http://schemas.microsoft.com/office/drawing/2014/main" id="{87B13D7A-39B9-23F1-8BBE-7195185A6185}"/>
              </a:ext>
            </a:extLst>
          </p:cNvPr>
          <p:cNvSpPr txBox="1"/>
          <p:nvPr/>
        </p:nvSpPr>
        <p:spPr>
          <a:xfrm>
            <a:off x="3108643" y="343050"/>
            <a:ext cx="5974713" cy="523220"/>
          </a:xfrm>
          <a:prstGeom prst="rect">
            <a:avLst/>
          </a:prstGeom>
          <a:noFill/>
        </p:spPr>
        <p:txBody>
          <a:bodyPr wrap="none" rtlCol="0">
            <a:spAutoFit/>
          </a:bodyPr>
          <a:lstStyle/>
          <a:p>
            <a:r>
              <a:rPr lang="es-CO" sz="2800" dirty="0">
                <a:solidFill>
                  <a:srgbClr val="EB9734"/>
                </a:solidFill>
                <a:latin typeface="Raleway Black" pitchFamily="2" charset="0"/>
              </a:rPr>
              <a:t>MARCO TEÓRICO DEL CONTEXTO</a:t>
            </a:r>
            <a:endParaRPr lang="en-US" sz="2800" dirty="0">
              <a:solidFill>
                <a:srgbClr val="EB9734"/>
              </a:solidFill>
              <a:latin typeface="Raleway Black" pitchFamily="2" charset="0"/>
            </a:endParaRPr>
          </a:p>
        </p:txBody>
      </p:sp>
      <p:pic>
        <p:nvPicPr>
          <p:cNvPr id="19" name="Imagen 18">
            <a:extLst>
              <a:ext uri="{FF2B5EF4-FFF2-40B4-BE49-F238E27FC236}">
                <a16:creationId xmlns:a16="http://schemas.microsoft.com/office/drawing/2014/main" id="{9CFCF00A-BC29-624E-C884-59E3760894F7}"/>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20" name="CuadroTexto 19">
            <a:extLst>
              <a:ext uri="{FF2B5EF4-FFF2-40B4-BE49-F238E27FC236}">
                <a16:creationId xmlns:a16="http://schemas.microsoft.com/office/drawing/2014/main" id="{862420DE-757B-6285-AF97-EA1907B94B71}"/>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 name="Marco 1">
            <a:extLst>
              <a:ext uri="{FF2B5EF4-FFF2-40B4-BE49-F238E27FC236}">
                <a16:creationId xmlns:a16="http://schemas.microsoft.com/office/drawing/2014/main" id="{5D4D7C5F-06D1-62DB-9343-B07E1EA05D99}"/>
              </a:ext>
            </a:extLst>
          </p:cNvPr>
          <p:cNvSpPr/>
          <p:nvPr/>
        </p:nvSpPr>
        <p:spPr>
          <a:xfrm rot="8561659">
            <a:off x="10155834" y="5811445"/>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Marco 2">
            <a:extLst>
              <a:ext uri="{FF2B5EF4-FFF2-40B4-BE49-F238E27FC236}">
                <a16:creationId xmlns:a16="http://schemas.microsoft.com/office/drawing/2014/main" id="{0D2211A2-FE16-6804-B97B-18D83D4741E2}"/>
              </a:ext>
            </a:extLst>
          </p:cNvPr>
          <p:cNvSpPr/>
          <p:nvPr/>
        </p:nvSpPr>
        <p:spPr>
          <a:xfrm rot="6213016">
            <a:off x="11235140" y="5119365"/>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Marco 3">
            <a:extLst>
              <a:ext uri="{FF2B5EF4-FFF2-40B4-BE49-F238E27FC236}">
                <a16:creationId xmlns:a16="http://schemas.microsoft.com/office/drawing/2014/main" id="{F3AF34A3-B019-932B-2E4C-56148C89CF02}"/>
              </a:ext>
            </a:extLst>
          </p:cNvPr>
          <p:cNvSpPr/>
          <p:nvPr/>
        </p:nvSpPr>
        <p:spPr>
          <a:xfrm rot="8409895">
            <a:off x="378569" y="6052124"/>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Marco 4">
            <a:extLst>
              <a:ext uri="{FF2B5EF4-FFF2-40B4-BE49-F238E27FC236}">
                <a16:creationId xmlns:a16="http://schemas.microsoft.com/office/drawing/2014/main" id="{200A66D6-3519-314A-51EE-763DF2500C1D}"/>
              </a:ext>
            </a:extLst>
          </p:cNvPr>
          <p:cNvSpPr/>
          <p:nvPr/>
        </p:nvSpPr>
        <p:spPr>
          <a:xfrm rot="1712911">
            <a:off x="10897715" y="-28698"/>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Marco 5">
            <a:extLst>
              <a:ext uri="{FF2B5EF4-FFF2-40B4-BE49-F238E27FC236}">
                <a16:creationId xmlns:a16="http://schemas.microsoft.com/office/drawing/2014/main" id="{B8B3D805-BA03-C98E-E01B-D09A4EE7B12A}"/>
              </a:ext>
            </a:extLst>
          </p:cNvPr>
          <p:cNvSpPr/>
          <p:nvPr/>
        </p:nvSpPr>
        <p:spPr>
          <a:xfrm rot="10646673">
            <a:off x="-649431" y="5149761"/>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Marco 6">
            <a:extLst>
              <a:ext uri="{FF2B5EF4-FFF2-40B4-BE49-F238E27FC236}">
                <a16:creationId xmlns:a16="http://schemas.microsoft.com/office/drawing/2014/main" id="{3393C719-FE86-45DB-8220-B3DF1F0574E4}"/>
              </a:ext>
            </a:extLst>
          </p:cNvPr>
          <p:cNvSpPr/>
          <p:nvPr/>
        </p:nvSpPr>
        <p:spPr>
          <a:xfrm rot="14378614">
            <a:off x="-529330" y="1279233"/>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CuadroTexto 7">
            <a:extLst>
              <a:ext uri="{FF2B5EF4-FFF2-40B4-BE49-F238E27FC236}">
                <a16:creationId xmlns:a16="http://schemas.microsoft.com/office/drawing/2014/main" id="{3D51A1F3-73C9-7ECD-46E1-BD91127E285F}"/>
              </a:ext>
            </a:extLst>
          </p:cNvPr>
          <p:cNvSpPr txBox="1"/>
          <p:nvPr/>
        </p:nvSpPr>
        <p:spPr>
          <a:xfrm>
            <a:off x="687687" y="909181"/>
            <a:ext cx="5408313" cy="461665"/>
          </a:xfrm>
          <a:prstGeom prst="rect">
            <a:avLst/>
          </a:prstGeom>
          <a:noFill/>
        </p:spPr>
        <p:txBody>
          <a:bodyPr wrap="square" rtlCol="0">
            <a:spAutoFit/>
          </a:bodyPr>
          <a:lstStyle/>
          <a:p>
            <a:pPr algn="just"/>
            <a:r>
              <a:rPr lang="es-MX" sz="2400" dirty="0" err="1">
                <a:solidFill>
                  <a:srgbClr val="EB9734"/>
                </a:solidFill>
                <a:latin typeface="Raleway Black" pitchFamily="2" charset="0"/>
                <a:ea typeface="Open Sans SemiBold" panose="020B0706030804020204" pitchFamily="34" charset="0"/>
                <a:cs typeface="Open Sans SemiBold" panose="020B0706030804020204" pitchFamily="34" charset="0"/>
              </a:rPr>
              <a:t>Tokenizacion</a:t>
            </a:r>
            <a:r>
              <a:rPr lang="es-MX" sz="2400" dirty="0">
                <a:solidFill>
                  <a:srgbClr val="EB9734"/>
                </a:solidFill>
                <a:latin typeface="Raleway Black" pitchFamily="2" charset="0"/>
                <a:ea typeface="Open Sans SemiBold" panose="020B0706030804020204" pitchFamily="34" charset="0"/>
                <a:cs typeface="Open Sans SemiBold" panose="020B0706030804020204" pitchFamily="34" charset="0"/>
              </a:rPr>
              <a:t> VS </a:t>
            </a:r>
            <a:r>
              <a:rPr lang="es-MX" sz="2400" dirty="0" err="1">
                <a:solidFill>
                  <a:srgbClr val="EB9734"/>
                </a:solidFill>
                <a:latin typeface="Raleway Black" pitchFamily="2" charset="0"/>
                <a:ea typeface="Open Sans SemiBold" panose="020B0706030804020204" pitchFamily="34" charset="0"/>
                <a:cs typeface="Open Sans SemiBold" panose="020B0706030804020204" pitchFamily="34" charset="0"/>
              </a:rPr>
              <a:t>Incrustacion</a:t>
            </a:r>
            <a:endParaRPr lang="es-MX" sz="2400" dirty="0">
              <a:solidFill>
                <a:srgbClr val="EB9734"/>
              </a:solidFill>
              <a:latin typeface="Raleway Black" pitchFamily="2" charset="0"/>
              <a:ea typeface="Open Sans SemiBold" panose="020B0706030804020204" pitchFamily="34" charset="0"/>
              <a:cs typeface="Open Sans SemiBold" panose="020B0706030804020204" pitchFamily="34" charset="0"/>
            </a:endParaRPr>
          </a:p>
        </p:txBody>
      </p:sp>
      <p:sp>
        <p:nvSpPr>
          <p:cNvPr id="13" name="CuadroTexto 12">
            <a:extLst>
              <a:ext uri="{FF2B5EF4-FFF2-40B4-BE49-F238E27FC236}">
                <a16:creationId xmlns:a16="http://schemas.microsoft.com/office/drawing/2014/main" id="{377E108F-7A62-89DF-7ACE-5B816596A268}"/>
              </a:ext>
            </a:extLst>
          </p:cNvPr>
          <p:cNvSpPr txBox="1"/>
          <p:nvPr/>
        </p:nvSpPr>
        <p:spPr>
          <a:xfrm>
            <a:off x="568465" y="1453499"/>
            <a:ext cx="11137224" cy="3693319"/>
          </a:xfrm>
          <a:prstGeom prst="rect">
            <a:avLst/>
          </a:prstGeom>
          <a:noFill/>
        </p:spPr>
        <p:txBody>
          <a:bodyPr wrap="square" rtlCol="0">
            <a:spAutoFit/>
          </a:bodyPr>
          <a:lstStyle/>
          <a:p>
            <a:pPr algn="just"/>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La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tokenización</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y la incrustación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embedding</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son dos conceptos fundamentales en el procesamiento de lenguaje natural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NLP</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y el aprendizaje automático.</a:t>
            </a:r>
          </a:p>
          <a:p>
            <a:pPr algn="just"/>
            <a:endParaRPr lang="es-MX" dirty="0">
              <a:solidFill>
                <a:schemeClr val="bg1"/>
              </a:solidFill>
              <a:latin typeface="Raleway Black" pitchFamily="2" charset="0"/>
              <a:ea typeface="Open Sans SemiBold" panose="020B0706030804020204" pitchFamily="34" charset="0"/>
              <a:cs typeface="Open Sans SemiBold" panose="020B0706030804020204" pitchFamily="34" charset="0"/>
            </a:endParaRPr>
          </a:p>
          <a:p>
            <a:pPr algn="just"/>
            <a:r>
              <a:rPr lang="es-MX" dirty="0">
                <a:solidFill>
                  <a:srgbClr val="EB9734"/>
                </a:solidFill>
                <a:latin typeface="Raleway Black" pitchFamily="2" charset="0"/>
                <a:ea typeface="Open Sans SemiBold" panose="020B0706030804020204" pitchFamily="34" charset="0"/>
                <a:cs typeface="Open Sans SemiBold" panose="020B0706030804020204" pitchFamily="34" charset="0"/>
              </a:rPr>
              <a:t>A continuación, se explicará las diferencias entre ellos:</a:t>
            </a:r>
          </a:p>
          <a:p>
            <a:pPr algn="just"/>
            <a:endParaRPr lang="es-MX" dirty="0">
              <a:solidFill>
                <a:srgbClr val="EB9734"/>
              </a:solidFill>
              <a:latin typeface="Raleway Black" pitchFamily="2" charset="0"/>
              <a:ea typeface="Open Sans SemiBold" panose="020B0706030804020204" pitchFamily="34" charset="0"/>
              <a:cs typeface="Open Sans SemiBold" panose="020B0706030804020204" pitchFamily="34" charset="0"/>
            </a:endParaRPr>
          </a:p>
          <a:p>
            <a:pPr marL="285750" indent="-285750" algn="just">
              <a:buFont typeface="Arial" panose="020B0604020202020204" pitchFamily="34" charset="0"/>
              <a:buChar char="•"/>
            </a:pP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La entrada se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tokeniza</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los tokens luego se incrustan</a:t>
            </a:r>
          </a:p>
          <a:p>
            <a:pPr marL="285750" indent="-285750" algn="just">
              <a:buFont typeface="Arial" panose="020B0604020202020204" pitchFamily="34" charset="0"/>
              <a:buChar char="•"/>
            </a:pP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Las incrustaciones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Embeddings</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de texto de salida se clasifican nuevamente en tokens, que luego se pueden decodificar en texto.</a:t>
            </a:r>
          </a:p>
          <a:p>
            <a:pPr marL="285750" indent="-285750" algn="just">
              <a:buFont typeface="Arial" panose="020B0604020202020204" pitchFamily="34" charset="0"/>
              <a:buChar char="•"/>
            </a:pP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La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tokenización</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convierte un texto en una lista de números enteros.</a:t>
            </a:r>
          </a:p>
          <a:p>
            <a:pPr marL="285750" indent="-285750" algn="just">
              <a:buFont typeface="Arial" panose="020B0604020202020204" pitchFamily="34" charset="0"/>
              <a:buChar char="•"/>
            </a:pP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La incrustación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Embedding</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convierte la lista de números enteros en una lista de vectores (lista de incrustaciones).</a:t>
            </a:r>
          </a:p>
          <a:p>
            <a:pPr marL="285750" indent="-285750" algn="just">
              <a:buFont typeface="Arial" panose="020B0604020202020204" pitchFamily="34" charset="0"/>
              <a:buChar char="•"/>
            </a:pP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La información posicional sobre cada token se agrega a las incrustaciones mediante codificaciones posicionales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positional</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encodings</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o incrustaciones.</a:t>
            </a:r>
          </a:p>
        </p:txBody>
      </p:sp>
    </p:spTree>
    <p:extLst>
      <p:ext uri="{BB962C8B-B14F-4D97-AF65-F5344CB8AC3E}">
        <p14:creationId xmlns:p14="http://schemas.microsoft.com/office/powerpoint/2010/main" val="58232895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CuadroTexto 26">
            <a:extLst>
              <a:ext uri="{FF2B5EF4-FFF2-40B4-BE49-F238E27FC236}">
                <a16:creationId xmlns:a16="http://schemas.microsoft.com/office/drawing/2014/main" id="{87B13D7A-39B9-23F1-8BBE-7195185A6185}"/>
              </a:ext>
            </a:extLst>
          </p:cNvPr>
          <p:cNvSpPr txBox="1"/>
          <p:nvPr/>
        </p:nvSpPr>
        <p:spPr>
          <a:xfrm>
            <a:off x="3108643" y="343050"/>
            <a:ext cx="5974713" cy="523220"/>
          </a:xfrm>
          <a:prstGeom prst="rect">
            <a:avLst/>
          </a:prstGeom>
          <a:noFill/>
        </p:spPr>
        <p:txBody>
          <a:bodyPr wrap="none" rtlCol="0">
            <a:spAutoFit/>
          </a:bodyPr>
          <a:lstStyle/>
          <a:p>
            <a:r>
              <a:rPr lang="es-CO" sz="2800" dirty="0">
                <a:solidFill>
                  <a:srgbClr val="EB9734"/>
                </a:solidFill>
                <a:latin typeface="Raleway Black" pitchFamily="2" charset="0"/>
              </a:rPr>
              <a:t>MARCO TEÓRICO DEL CONTEXTO</a:t>
            </a:r>
            <a:endParaRPr lang="en-US" sz="2800" dirty="0">
              <a:solidFill>
                <a:srgbClr val="EB9734"/>
              </a:solidFill>
              <a:latin typeface="Raleway Black" pitchFamily="2" charset="0"/>
            </a:endParaRPr>
          </a:p>
        </p:txBody>
      </p:sp>
      <p:pic>
        <p:nvPicPr>
          <p:cNvPr id="19" name="Imagen 18">
            <a:extLst>
              <a:ext uri="{FF2B5EF4-FFF2-40B4-BE49-F238E27FC236}">
                <a16:creationId xmlns:a16="http://schemas.microsoft.com/office/drawing/2014/main" id="{9CFCF00A-BC29-624E-C884-59E3760894F7}"/>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20" name="CuadroTexto 19">
            <a:extLst>
              <a:ext uri="{FF2B5EF4-FFF2-40B4-BE49-F238E27FC236}">
                <a16:creationId xmlns:a16="http://schemas.microsoft.com/office/drawing/2014/main" id="{862420DE-757B-6285-AF97-EA1907B94B71}"/>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 name="Marco 1">
            <a:extLst>
              <a:ext uri="{FF2B5EF4-FFF2-40B4-BE49-F238E27FC236}">
                <a16:creationId xmlns:a16="http://schemas.microsoft.com/office/drawing/2014/main" id="{5D4D7C5F-06D1-62DB-9343-B07E1EA05D99}"/>
              </a:ext>
            </a:extLst>
          </p:cNvPr>
          <p:cNvSpPr/>
          <p:nvPr/>
        </p:nvSpPr>
        <p:spPr>
          <a:xfrm rot="8561659">
            <a:off x="10155834" y="5811445"/>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Marco 2">
            <a:extLst>
              <a:ext uri="{FF2B5EF4-FFF2-40B4-BE49-F238E27FC236}">
                <a16:creationId xmlns:a16="http://schemas.microsoft.com/office/drawing/2014/main" id="{0D2211A2-FE16-6804-B97B-18D83D4741E2}"/>
              </a:ext>
            </a:extLst>
          </p:cNvPr>
          <p:cNvSpPr/>
          <p:nvPr/>
        </p:nvSpPr>
        <p:spPr>
          <a:xfrm rot="6213016">
            <a:off x="11235140" y="5119365"/>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Marco 3">
            <a:extLst>
              <a:ext uri="{FF2B5EF4-FFF2-40B4-BE49-F238E27FC236}">
                <a16:creationId xmlns:a16="http://schemas.microsoft.com/office/drawing/2014/main" id="{F3AF34A3-B019-932B-2E4C-56148C89CF02}"/>
              </a:ext>
            </a:extLst>
          </p:cNvPr>
          <p:cNvSpPr/>
          <p:nvPr/>
        </p:nvSpPr>
        <p:spPr>
          <a:xfrm rot="8409895">
            <a:off x="378569" y="6052124"/>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Marco 4">
            <a:extLst>
              <a:ext uri="{FF2B5EF4-FFF2-40B4-BE49-F238E27FC236}">
                <a16:creationId xmlns:a16="http://schemas.microsoft.com/office/drawing/2014/main" id="{200A66D6-3519-314A-51EE-763DF2500C1D}"/>
              </a:ext>
            </a:extLst>
          </p:cNvPr>
          <p:cNvSpPr/>
          <p:nvPr/>
        </p:nvSpPr>
        <p:spPr>
          <a:xfrm rot="1712911">
            <a:off x="10897715" y="-28698"/>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Marco 5">
            <a:extLst>
              <a:ext uri="{FF2B5EF4-FFF2-40B4-BE49-F238E27FC236}">
                <a16:creationId xmlns:a16="http://schemas.microsoft.com/office/drawing/2014/main" id="{B8B3D805-BA03-C98E-E01B-D09A4EE7B12A}"/>
              </a:ext>
            </a:extLst>
          </p:cNvPr>
          <p:cNvSpPr/>
          <p:nvPr/>
        </p:nvSpPr>
        <p:spPr>
          <a:xfrm rot="10646673">
            <a:off x="-649431" y="5149761"/>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Marco 6">
            <a:extLst>
              <a:ext uri="{FF2B5EF4-FFF2-40B4-BE49-F238E27FC236}">
                <a16:creationId xmlns:a16="http://schemas.microsoft.com/office/drawing/2014/main" id="{3393C719-FE86-45DB-8220-B3DF1F0574E4}"/>
              </a:ext>
            </a:extLst>
          </p:cNvPr>
          <p:cNvSpPr/>
          <p:nvPr/>
        </p:nvSpPr>
        <p:spPr>
          <a:xfrm rot="14378614">
            <a:off x="-529330" y="1279233"/>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CuadroTexto 7">
            <a:extLst>
              <a:ext uri="{FF2B5EF4-FFF2-40B4-BE49-F238E27FC236}">
                <a16:creationId xmlns:a16="http://schemas.microsoft.com/office/drawing/2014/main" id="{3D51A1F3-73C9-7ECD-46E1-BD91127E285F}"/>
              </a:ext>
            </a:extLst>
          </p:cNvPr>
          <p:cNvSpPr txBox="1"/>
          <p:nvPr/>
        </p:nvSpPr>
        <p:spPr>
          <a:xfrm>
            <a:off x="687687" y="909181"/>
            <a:ext cx="5408313" cy="461665"/>
          </a:xfrm>
          <a:prstGeom prst="rect">
            <a:avLst/>
          </a:prstGeom>
          <a:noFill/>
        </p:spPr>
        <p:txBody>
          <a:bodyPr wrap="square" rtlCol="0">
            <a:spAutoFit/>
          </a:bodyPr>
          <a:lstStyle/>
          <a:p>
            <a:pPr algn="just"/>
            <a:r>
              <a:rPr lang="es-MX" sz="2400" dirty="0">
                <a:solidFill>
                  <a:srgbClr val="EB9734"/>
                </a:solidFill>
                <a:latin typeface="Raleway Black" pitchFamily="2" charset="0"/>
                <a:ea typeface="Open Sans SemiBold" panose="020B0706030804020204" pitchFamily="34" charset="0"/>
                <a:cs typeface="Open Sans SemiBold" panose="020B0706030804020204" pitchFamily="34" charset="0"/>
              </a:rPr>
              <a:t>Fine-</a:t>
            </a:r>
            <a:r>
              <a:rPr lang="es-MX" sz="2400" dirty="0" err="1">
                <a:solidFill>
                  <a:srgbClr val="EB9734"/>
                </a:solidFill>
                <a:latin typeface="Raleway Black" pitchFamily="2" charset="0"/>
                <a:ea typeface="Open Sans SemiBold" panose="020B0706030804020204" pitchFamily="34" charset="0"/>
                <a:cs typeface="Open Sans SemiBold" panose="020B0706030804020204" pitchFamily="34" charset="0"/>
              </a:rPr>
              <a:t>Tuning</a:t>
            </a:r>
            <a:endParaRPr lang="es-MX" sz="2400" dirty="0">
              <a:solidFill>
                <a:srgbClr val="EB9734"/>
              </a:solidFill>
              <a:latin typeface="Raleway Black" pitchFamily="2" charset="0"/>
              <a:ea typeface="Open Sans SemiBold" panose="020B0706030804020204" pitchFamily="34" charset="0"/>
              <a:cs typeface="Open Sans SemiBold" panose="020B0706030804020204" pitchFamily="34" charset="0"/>
            </a:endParaRPr>
          </a:p>
        </p:txBody>
      </p:sp>
      <p:sp>
        <p:nvSpPr>
          <p:cNvPr id="13" name="CuadroTexto 12">
            <a:extLst>
              <a:ext uri="{FF2B5EF4-FFF2-40B4-BE49-F238E27FC236}">
                <a16:creationId xmlns:a16="http://schemas.microsoft.com/office/drawing/2014/main" id="{377E108F-7A62-89DF-7ACE-5B816596A268}"/>
              </a:ext>
            </a:extLst>
          </p:cNvPr>
          <p:cNvSpPr txBox="1"/>
          <p:nvPr/>
        </p:nvSpPr>
        <p:spPr>
          <a:xfrm>
            <a:off x="568465" y="1453499"/>
            <a:ext cx="11137224" cy="4247317"/>
          </a:xfrm>
          <a:prstGeom prst="rect">
            <a:avLst/>
          </a:prstGeom>
          <a:noFill/>
        </p:spPr>
        <p:txBody>
          <a:bodyPr wrap="square" rtlCol="0">
            <a:spAutoFit/>
          </a:bodyPr>
          <a:lstStyle/>
          <a:p>
            <a:pPr algn="just"/>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El Fine-</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Tuning</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o ajuste fino permite tomar un modelo entrenado que realiza bien una determinada tarea y aprovechar todo su conocimiento para resolver una nueva tarea específica; aunque, por supuesto, con ciertas reglas. Se trata de un proceso en el que se realiza un “ajuste fino” de algunas capas de la red neuronal para obtener las salidas deseadas. Es decir, se ajustan ligeramente ciertas representaciones del modelo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preentrenado</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para que este resulte más relevante en el problema que se desea resolver. Así, se evita definir la estructura de la red neuronal y realizar el entrenamiento desde cero.</a:t>
            </a:r>
          </a:p>
          <a:p>
            <a:pPr algn="just"/>
            <a:endParaRPr lang="es-MX" dirty="0">
              <a:solidFill>
                <a:srgbClr val="EB9734"/>
              </a:solidFill>
              <a:latin typeface="Raleway Black" pitchFamily="2" charset="0"/>
              <a:ea typeface="Open Sans SemiBold" panose="020B0706030804020204" pitchFamily="34" charset="0"/>
              <a:cs typeface="Open Sans SemiBold" panose="020B0706030804020204" pitchFamily="34" charset="0"/>
            </a:endParaRPr>
          </a:p>
          <a:p>
            <a:pPr algn="just"/>
            <a:r>
              <a:rPr lang="es-MX" dirty="0">
                <a:solidFill>
                  <a:srgbClr val="EB9734"/>
                </a:solidFill>
                <a:latin typeface="Raleway Black" pitchFamily="2" charset="0"/>
                <a:ea typeface="Open Sans SemiBold" panose="020B0706030804020204" pitchFamily="34" charset="0"/>
                <a:cs typeface="Open Sans SemiBold" panose="020B0706030804020204" pitchFamily="34" charset="0"/>
              </a:rPr>
              <a:t>Transfer </a:t>
            </a:r>
            <a:r>
              <a:rPr lang="es-MX" dirty="0" err="1">
                <a:solidFill>
                  <a:srgbClr val="EB9734"/>
                </a:solidFill>
                <a:latin typeface="Raleway Black" pitchFamily="2" charset="0"/>
                <a:ea typeface="Open Sans SemiBold" panose="020B0706030804020204" pitchFamily="34" charset="0"/>
                <a:cs typeface="Open Sans SemiBold" panose="020B0706030804020204" pitchFamily="34" charset="0"/>
              </a:rPr>
              <a:t>Learning</a:t>
            </a:r>
            <a:r>
              <a:rPr lang="es-MX" dirty="0">
                <a:solidFill>
                  <a:srgbClr val="EB9734"/>
                </a:solidFill>
                <a:latin typeface="Raleway Black" pitchFamily="2" charset="0"/>
                <a:ea typeface="Open Sans SemiBold" panose="020B0706030804020204" pitchFamily="34" charset="0"/>
                <a:cs typeface="Open Sans SemiBold" panose="020B0706030804020204" pitchFamily="34" charset="0"/>
              </a:rPr>
              <a:t> (Aprendizaje por Transferencia)</a:t>
            </a:r>
          </a:p>
          <a:p>
            <a:pPr algn="just"/>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El "transfer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learning</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o aprendizaje por transferencia es una técnica en el aprendizaje automático y el aprendizaje profundo que consiste en utilizar conocimientos adquiridos al entrenar un modelo en una tarea específica (tarea fuente) para mejorar el rendimiento en una tarea relacionada pero diferente (tarea objetivo). Esta técnica se ha vuelto muy popular y efectiva en diferentes campos del aprendizaje automático y especialmente en el procesamiento de lenguaje natural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NLP</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visión por computadora y otras áreas de aprendizaje automático.</a:t>
            </a:r>
          </a:p>
        </p:txBody>
      </p:sp>
    </p:spTree>
    <p:extLst>
      <p:ext uri="{BB962C8B-B14F-4D97-AF65-F5344CB8AC3E}">
        <p14:creationId xmlns:p14="http://schemas.microsoft.com/office/powerpoint/2010/main" val="107402580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CuadroTexto 26">
            <a:extLst>
              <a:ext uri="{FF2B5EF4-FFF2-40B4-BE49-F238E27FC236}">
                <a16:creationId xmlns:a16="http://schemas.microsoft.com/office/drawing/2014/main" id="{87B13D7A-39B9-23F1-8BBE-7195185A6185}"/>
              </a:ext>
            </a:extLst>
          </p:cNvPr>
          <p:cNvSpPr txBox="1"/>
          <p:nvPr/>
        </p:nvSpPr>
        <p:spPr>
          <a:xfrm>
            <a:off x="3108643" y="343050"/>
            <a:ext cx="5974713" cy="523220"/>
          </a:xfrm>
          <a:prstGeom prst="rect">
            <a:avLst/>
          </a:prstGeom>
          <a:noFill/>
        </p:spPr>
        <p:txBody>
          <a:bodyPr wrap="none" rtlCol="0">
            <a:spAutoFit/>
          </a:bodyPr>
          <a:lstStyle/>
          <a:p>
            <a:r>
              <a:rPr lang="es-CO" sz="2800" dirty="0">
                <a:solidFill>
                  <a:srgbClr val="EB9734"/>
                </a:solidFill>
                <a:latin typeface="Raleway Black" pitchFamily="2" charset="0"/>
              </a:rPr>
              <a:t>MARCO TEÓRICO DEL CONTEXTO</a:t>
            </a:r>
            <a:endParaRPr lang="en-US" sz="2800" dirty="0">
              <a:solidFill>
                <a:srgbClr val="EB9734"/>
              </a:solidFill>
              <a:latin typeface="Raleway Black" pitchFamily="2" charset="0"/>
            </a:endParaRPr>
          </a:p>
        </p:txBody>
      </p:sp>
      <p:pic>
        <p:nvPicPr>
          <p:cNvPr id="19" name="Imagen 18">
            <a:extLst>
              <a:ext uri="{FF2B5EF4-FFF2-40B4-BE49-F238E27FC236}">
                <a16:creationId xmlns:a16="http://schemas.microsoft.com/office/drawing/2014/main" id="{9CFCF00A-BC29-624E-C884-59E3760894F7}"/>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20" name="CuadroTexto 19">
            <a:extLst>
              <a:ext uri="{FF2B5EF4-FFF2-40B4-BE49-F238E27FC236}">
                <a16:creationId xmlns:a16="http://schemas.microsoft.com/office/drawing/2014/main" id="{862420DE-757B-6285-AF97-EA1907B94B71}"/>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 name="Marco 1">
            <a:extLst>
              <a:ext uri="{FF2B5EF4-FFF2-40B4-BE49-F238E27FC236}">
                <a16:creationId xmlns:a16="http://schemas.microsoft.com/office/drawing/2014/main" id="{5D4D7C5F-06D1-62DB-9343-B07E1EA05D99}"/>
              </a:ext>
            </a:extLst>
          </p:cNvPr>
          <p:cNvSpPr/>
          <p:nvPr/>
        </p:nvSpPr>
        <p:spPr>
          <a:xfrm rot="8561659">
            <a:off x="10155834" y="5811445"/>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Marco 2">
            <a:extLst>
              <a:ext uri="{FF2B5EF4-FFF2-40B4-BE49-F238E27FC236}">
                <a16:creationId xmlns:a16="http://schemas.microsoft.com/office/drawing/2014/main" id="{0D2211A2-FE16-6804-B97B-18D83D4741E2}"/>
              </a:ext>
            </a:extLst>
          </p:cNvPr>
          <p:cNvSpPr/>
          <p:nvPr/>
        </p:nvSpPr>
        <p:spPr>
          <a:xfrm rot="6213016">
            <a:off x="11235140" y="5119365"/>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Marco 3">
            <a:extLst>
              <a:ext uri="{FF2B5EF4-FFF2-40B4-BE49-F238E27FC236}">
                <a16:creationId xmlns:a16="http://schemas.microsoft.com/office/drawing/2014/main" id="{F3AF34A3-B019-932B-2E4C-56148C89CF02}"/>
              </a:ext>
            </a:extLst>
          </p:cNvPr>
          <p:cNvSpPr/>
          <p:nvPr/>
        </p:nvSpPr>
        <p:spPr>
          <a:xfrm rot="8409895">
            <a:off x="378569" y="6052124"/>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Marco 4">
            <a:extLst>
              <a:ext uri="{FF2B5EF4-FFF2-40B4-BE49-F238E27FC236}">
                <a16:creationId xmlns:a16="http://schemas.microsoft.com/office/drawing/2014/main" id="{200A66D6-3519-314A-51EE-763DF2500C1D}"/>
              </a:ext>
            </a:extLst>
          </p:cNvPr>
          <p:cNvSpPr/>
          <p:nvPr/>
        </p:nvSpPr>
        <p:spPr>
          <a:xfrm rot="1712911">
            <a:off x="10897715" y="-28698"/>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Marco 5">
            <a:extLst>
              <a:ext uri="{FF2B5EF4-FFF2-40B4-BE49-F238E27FC236}">
                <a16:creationId xmlns:a16="http://schemas.microsoft.com/office/drawing/2014/main" id="{B8B3D805-BA03-C98E-E01B-D09A4EE7B12A}"/>
              </a:ext>
            </a:extLst>
          </p:cNvPr>
          <p:cNvSpPr/>
          <p:nvPr/>
        </p:nvSpPr>
        <p:spPr>
          <a:xfrm rot="10646673">
            <a:off x="-649431" y="5149761"/>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Marco 6">
            <a:extLst>
              <a:ext uri="{FF2B5EF4-FFF2-40B4-BE49-F238E27FC236}">
                <a16:creationId xmlns:a16="http://schemas.microsoft.com/office/drawing/2014/main" id="{3393C719-FE86-45DB-8220-B3DF1F0574E4}"/>
              </a:ext>
            </a:extLst>
          </p:cNvPr>
          <p:cNvSpPr/>
          <p:nvPr/>
        </p:nvSpPr>
        <p:spPr>
          <a:xfrm rot="14378614">
            <a:off x="-529330" y="1279233"/>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CuadroTexto 7">
            <a:extLst>
              <a:ext uri="{FF2B5EF4-FFF2-40B4-BE49-F238E27FC236}">
                <a16:creationId xmlns:a16="http://schemas.microsoft.com/office/drawing/2014/main" id="{3D51A1F3-73C9-7ECD-46E1-BD91127E285F}"/>
              </a:ext>
            </a:extLst>
          </p:cNvPr>
          <p:cNvSpPr txBox="1"/>
          <p:nvPr/>
        </p:nvSpPr>
        <p:spPr>
          <a:xfrm>
            <a:off x="687687" y="909181"/>
            <a:ext cx="10096427" cy="461665"/>
          </a:xfrm>
          <a:prstGeom prst="rect">
            <a:avLst/>
          </a:prstGeom>
          <a:noFill/>
        </p:spPr>
        <p:txBody>
          <a:bodyPr wrap="square" rtlCol="0">
            <a:spAutoFit/>
          </a:bodyPr>
          <a:lstStyle/>
          <a:p>
            <a:pPr algn="just"/>
            <a:r>
              <a:rPr lang="es-MX" sz="2400" dirty="0">
                <a:solidFill>
                  <a:srgbClr val="EB9734"/>
                </a:solidFill>
                <a:latin typeface="Raleway Black" pitchFamily="2" charset="0"/>
                <a:ea typeface="Open Sans SemiBold" panose="020B0706030804020204" pitchFamily="34" charset="0"/>
                <a:cs typeface="Open Sans SemiBold" panose="020B0706030804020204" pitchFamily="34" charset="0"/>
              </a:rPr>
              <a:t>Fine </a:t>
            </a:r>
            <a:r>
              <a:rPr lang="es-MX" sz="2400" dirty="0" err="1">
                <a:solidFill>
                  <a:srgbClr val="EB9734"/>
                </a:solidFill>
                <a:latin typeface="Raleway Black" pitchFamily="2" charset="0"/>
                <a:ea typeface="Open Sans SemiBold" panose="020B0706030804020204" pitchFamily="34" charset="0"/>
                <a:cs typeface="Open Sans SemiBold" panose="020B0706030804020204" pitchFamily="34" charset="0"/>
              </a:rPr>
              <a:t>Tuning</a:t>
            </a:r>
            <a:r>
              <a:rPr lang="es-MX" sz="2400" dirty="0">
                <a:solidFill>
                  <a:srgbClr val="EB9734"/>
                </a:solidFill>
                <a:latin typeface="Raleway Black" pitchFamily="2" charset="0"/>
                <a:ea typeface="Open Sans SemiBold" panose="020B0706030804020204" pitchFamily="34" charset="0"/>
                <a:cs typeface="Open Sans SemiBold" panose="020B0706030804020204" pitchFamily="34" charset="0"/>
              </a:rPr>
              <a:t> vs Transfer </a:t>
            </a:r>
            <a:r>
              <a:rPr lang="es-MX" sz="2400" dirty="0" err="1">
                <a:solidFill>
                  <a:srgbClr val="EB9734"/>
                </a:solidFill>
                <a:latin typeface="Raleway Black" pitchFamily="2" charset="0"/>
                <a:ea typeface="Open Sans SemiBold" panose="020B0706030804020204" pitchFamily="34" charset="0"/>
                <a:cs typeface="Open Sans SemiBold" panose="020B0706030804020204" pitchFamily="34" charset="0"/>
              </a:rPr>
              <a:t>Learning</a:t>
            </a:r>
            <a:r>
              <a:rPr lang="es-MX" sz="2400" dirty="0">
                <a:solidFill>
                  <a:srgbClr val="EB9734"/>
                </a:solidFill>
                <a:latin typeface="Raleway Black" pitchFamily="2" charset="0"/>
                <a:ea typeface="Open Sans SemiBold" panose="020B0706030804020204" pitchFamily="34" charset="0"/>
                <a:cs typeface="Open Sans SemiBold" panose="020B0706030804020204" pitchFamily="34" charset="0"/>
              </a:rPr>
              <a:t> (Aprendizaje por Transferencia)</a:t>
            </a:r>
          </a:p>
        </p:txBody>
      </p:sp>
      <p:sp>
        <p:nvSpPr>
          <p:cNvPr id="13" name="CuadroTexto 12">
            <a:extLst>
              <a:ext uri="{FF2B5EF4-FFF2-40B4-BE49-F238E27FC236}">
                <a16:creationId xmlns:a16="http://schemas.microsoft.com/office/drawing/2014/main" id="{377E108F-7A62-89DF-7ACE-5B816596A268}"/>
              </a:ext>
            </a:extLst>
          </p:cNvPr>
          <p:cNvSpPr txBox="1"/>
          <p:nvPr/>
        </p:nvSpPr>
        <p:spPr>
          <a:xfrm>
            <a:off x="568465" y="1453499"/>
            <a:ext cx="11137224" cy="2031325"/>
          </a:xfrm>
          <a:prstGeom prst="rect">
            <a:avLst/>
          </a:prstGeom>
          <a:noFill/>
        </p:spPr>
        <p:txBody>
          <a:bodyPr wrap="square" rtlCol="0">
            <a:spAutoFit/>
          </a:bodyPr>
          <a:lstStyle/>
          <a:p>
            <a:pPr marL="285750" indent="-285750" algn="just">
              <a:buFont typeface="Arial" panose="020B0604020202020204" pitchFamily="34" charset="0"/>
              <a:buChar char="•"/>
            </a:pPr>
            <a:r>
              <a:rPr lang="es-MX" dirty="0">
                <a:solidFill>
                  <a:srgbClr val="EB9734"/>
                </a:solidFill>
                <a:latin typeface="Raleway Black" pitchFamily="2" charset="0"/>
                <a:ea typeface="Open Sans SemiBold" panose="020B0706030804020204" pitchFamily="34" charset="0"/>
                <a:cs typeface="Open Sans SemiBold" panose="020B0706030804020204" pitchFamily="34" charset="0"/>
              </a:rPr>
              <a:t>En el Transfer </a:t>
            </a:r>
            <a:r>
              <a:rPr lang="es-MX" dirty="0" err="1">
                <a:solidFill>
                  <a:srgbClr val="EB9734"/>
                </a:solidFill>
                <a:latin typeface="Raleway Black" pitchFamily="2" charset="0"/>
                <a:ea typeface="Open Sans SemiBold" panose="020B0706030804020204" pitchFamily="34" charset="0"/>
                <a:cs typeface="Open Sans SemiBold" panose="020B0706030804020204" pitchFamily="34" charset="0"/>
              </a:rPr>
              <a:t>Learning</a:t>
            </a:r>
            <a:r>
              <a:rPr lang="es-MX" dirty="0">
                <a:solidFill>
                  <a:srgbClr val="EB9734"/>
                </a:solidFill>
                <a:latin typeface="Raleway Black" pitchFamily="2" charset="0"/>
                <a:ea typeface="Open Sans SemiBold" panose="020B0706030804020204" pitchFamily="34" charset="0"/>
                <a:cs typeface="Open Sans SemiBold" panose="020B0706030804020204" pitchFamily="34" charset="0"/>
              </a:rPr>
              <a:t> (aprendizaje por transferencia)</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se toma un modelo entrenado en una tarea para reutilizarlo en la resolución de otra, pero congelando los parámetros del modelo existente.</a:t>
            </a:r>
          </a:p>
          <a:p>
            <a:pPr marL="285750" indent="-285750" algn="just">
              <a:buFont typeface="Arial" panose="020B0604020202020204" pitchFamily="34" charset="0"/>
              <a:buChar char="•"/>
            </a:pPr>
            <a:r>
              <a:rPr lang="es-MX" dirty="0">
                <a:solidFill>
                  <a:srgbClr val="EB9734"/>
                </a:solidFill>
                <a:latin typeface="Raleway Black" pitchFamily="2" charset="0"/>
                <a:ea typeface="Open Sans SemiBold" panose="020B0706030804020204" pitchFamily="34" charset="0"/>
                <a:cs typeface="Open Sans SemiBold" panose="020B0706030804020204" pitchFamily="34" charset="0"/>
              </a:rPr>
              <a:t>En el Fine </a:t>
            </a:r>
            <a:r>
              <a:rPr lang="es-MX" dirty="0" err="1">
                <a:solidFill>
                  <a:srgbClr val="EB9734"/>
                </a:solidFill>
                <a:latin typeface="Raleway Black" pitchFamily="2" charset="0"/>
                <a:ea typeface="Open Sans SemiBold" panose="020B0706030804020204" pitchFamily="34" charset="0"/>
                <a:cs typeface="Open Sans SemiBold" panose="020B0706030804020204" pitchFamily="34" charset="0"/>
              </a:rPr>
              <a:t>Tuning</a:t>
            </a:r>
            <a:r>
              <a:rPr lang="es-MX" dirty="0">
                <a:solidFill>
                  <a:srgbClr val="EB9734"/>
                </a:solidFill>
                <a:latin typeface="Raleway Black" pitchFamily="2" charset="0"/>
                <a:ea typeface="Open Sans SemiBold" panose="020B0706030804020204" pitchFamily="34" charset="0"/>
                <a:cs typeface="Open Sans SemiBold" panose="020B0706030804020204" pitchFamily="34" charset="0"/>
              </a:rPr>
              <a:t> (ajuste fino)</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en cambio, se toman los parámetros de la red existente para entrenarlos aún más y así realice la segunda tarea. Básicamente, se adapta la estructura del modelo y se entrena.</a:t>
            </a:r>
          </a:p>
          <a:p>
            <a:pPr algn="just"/>
            <a:endParaRPr lang="es-MX" dirty="0">
              <a:solidFill>
                <a:srgbClr val="EB9734"/>
              </a:solidFill>
              <a:latin typeface="Raleway Black" pitchFamily="2" charset="0"/>
              <a:ea typeface="Open Sans SemiBold" panose="020B0706030804020204" pitchFamily="34" charset="0"/>
              <a:cs typeface="Open Sans SemiBold" panose="020B0706030804020204" pitchFamily="34" charset="0"/>
            </a:endParaRPr>
          </a:p>
        </p:txBody>
      </p:sp>
      <p:pic>
        <p:nvPicPr>
          <p:cNvPr id="9" name="Imagen 8">
            <a:extLst>
              <a:ext uri="{FF2B5EF4-FFF2-40B4-BE49-F238E27FC236}">
                <a16:creationId xmlns:a16="http://schemas.microsoft.com/office/drawing/2014/main" id="{C71D6E6C-C9E2-18DB-6BB5-EAE784B1F583}"/>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816264" y="3350936"/>
            <a:ext cx="8967850" cy="2691402"/>
          </a:xfrm>
          <a:prstGeom prst="rect">
            <a:avLst/>
          </a:prstGeom>
          <a:noFill/>
          <a:ln>
            <a:noFill/>
          </a:ln>
        </p:spPr>
      </p:pic>
    </p:spTree>
    <p:extLst>
      <p:ext uri="{BB962C8B-B14F-4D97-AF65-F5344CB8AC3E}">
        <p14:creationId xmlns:p14="http://schemas.microsoft.com/office/powerpoint/2010/main" val="158053539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o 5">
            <a:extLst>
              <a:ext uri="{FF2B5EF4-FFF2-40B4-BE49-F238E27FC236}">
                <a16:creationId xmlns:a16="http://schemas.microsoft.com/office/drawing/2014/main" id="{574890B2-6849-58DC-4362-6D97A2022F05}"/>
              </a:ext>
            </a:extLst>
          </p:cNvPr>
          <p:cNvSpPr/>
          <p:nvPr/>
        </p:nvSpPr>
        <p:spPr>
          <a:xfrm rot="20150460">
            <a:off x="613552" y="6777334"/>
            <a:ext cx="3468704" cy="3346996"/>
          </a:xfrm>
          <a:prstGeom prst="frame">
            <a:avLst>
              <a:gd name="adj1" fmla="val 17453"/>
            </a:avLst>
          </a:prstGeom>
          <a:solidFill>
            <a:srgbClr val="929CA0"/>
          </a:solidFill>
          <a:ln>
            <a:noFill/>
          </a:ln>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Marco 6">
            <a:extLst>
              <a:ext uri="{FF2B5EF4-FFF2-40B4-BE49-F238E27FC236}">
                <a16:creationId xmlns:a16="http://schemas.microsoft.com/office/drawing/2014/main" id="{FC6ABC61-5852-AABB-A16D-4051CECBD36C}"/>
              </a:ext>
            </a:extLst>
          </p:cNvPr>
          <p:cNvSpPr/>
          <p:nvPr/>
        </p:nvSpPr>
        <p:spPr>
          <a:xfrm rot="6903560">
            <a:off x="1425061" y="-2607988"/>
            <a:ext cx="2776936" cy="2679500"/>
          </a:xfrm>
          <a:prstGeom prst="frame">
            <a:avLst>
              <a:gd name="adj1" fmla="val 31126"/>
            </a:avLst>
          </a:prstGeom>
          <a:solidFill>
            <a:srgbClr val="009B90"/>
          </a:solidFill>
          <a:ln>
            <a:noFill/>
          </a:ln>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Marco 7">
            <a:extLst>
              <a:ext uri="{FF2B5EF4-FFF2-40B4-BE49-F238E27FC236}">
                <a16:creationId xmlns:a16="http://schemas.microsoft.com/office/drawing/2014/main" id="{B25B7CBB-5B0D-3F05-D7F3-575EFB2515CF}"/>
              </a:ext>
            </a:extLst>
          </p:cNvPr>
          <p:cNvSpPr/>
          <p:nvPr/>
        </p:nvSpPr>
        <p:spPr>
          <a:xfrm rot="9889402">
            <a:off x="-1910492" y="2755442"/>
            <a:ext cx="1298862" cy="1266716"/>
          </a:xfrm>
          <a:prstGeom prst="frame">
            <a:avLst>
              <a:gd name="adj1" fmla="val 50000"/>
            </a:avLst>
          </a:prstGeom>
          <a:solidFill>
            <a:srgbClr val="EF9B35"/>
          </a:solidFill>
          <a:ln>
            <a:noFill/>
          </a:ln>
          <a:scene3d>
            <a:camera prst="isometricTopUp">
              <a:rot lat="19476219" lon="18883143" rev="909743"/>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CuadroTexto 9">
            <a:extLst>
              <a:ext uri="{FF2B5EF4-FFF2-40B4-BE49-F238E27FC236}">
                <a16:creationId xmlns:a16="http://schemas.microsoft.com/office/drawing/2014/main" id="{5D6C2A9A-6F58-2CC9-E33F-5F46A26A68AC}"/>
              </a:ext>
            </a:extLst>
          </p:cNvPr>
          <p:cNvSpPr txBox="1"/>
          <p:nvPr/>
        </p:nvSpPr>
        <p:spPr>
          <a:xfrm>
            <a:off x="12192000" y="4850129"/>
            <a:ext cx="2840842" cy="523220"/>
          </a:xfrm>
          <a:prstGeom prst="rect">
            <a:avLst/>
          </a:prstGeom>
          <a:noFill/>
        </p:spPr>
        <p:txBody>
          <a:bodyPr wrap="none" rtlCol="0">
            <a:spAutoFit/>
          </a:bodyPr>
          <a:lstStyle/>
          <a:p>
            <a:r>
              <a:rPr lang="es-CO" sz="2800" dirty="0">
                <a:solidFill>
                  <a:schemeClr val="tx1">
                    <a:lumMod val="65000"/>
                    <a:lumOff val="35000"/>
                  </a:schemeClr>
                </a:solidFill>
                <a:latin typeface="Raleway Black" pitchFamily="2" charset="0"/>
                <a:ea typeface="Open Sans SemiBold" panose="020B0706030804020204" pitchFamily="34" charset="0"/>
                <a:cs typeface="Open Sans SemiBold" panose="020B0706030804020204" pitchFamily="34" charset="0"/>
              </a:rPr>
              <a:t>Información 01</a:t>
            </a:r>
            <a:endParaRPr lang="en-US" sz="2800" dirty="0">
              <a:solidFill>
                <a:schemeClr val="tx1">
                  <a:lumMod val="65000"/>
                  <a:lumOff val="35000"/>
                </a:schemeClr>
              </a:solidFill>
              <a:latin typeface="Raleway Black" pitchFamily="2" charset="0"/>
              <a:ea typeface="Open Sans SemiBold" panose="020B0706030804020204" pitchFamily="34" charset="0"/>
              <a:cs typeface="Open Sans SemiBold" panose="020B0706030804020204" pitchFamily="34" charset="0"/>
            </a:endParaRPr>
          </a:p>
        </p:txBody>
      </p:sp>
      <p:sp>
        <p:nvSpPr>
          <p:cNvPr id="11" name="CuadroTexto 10">
            <a:extLst>
              <a:ext uri="{FF2B5EF4-FFF2-40B4-BE49-F238E27FC236}">
                <a16:creationId xmlns:a16="http://schemas.microsoft.com/office/drawing/2014/main" id="{E6364B03-8BE8-6ED5-4CCE-26078AB0B956}"/>
              </a:ext>
            </a:extLst>
          </p:cNvPr>
          <p:cNvSpPr txBox="1"/>
          <p:nvPr/>
        </p:nvSpPr>
        <p:spPr>
          <a:xfrm>
            <a:off x="12192000" y="3248214"/>
            <a:ext cx="2858475" cy="523220"/>
          </a:xfrm>
          <a:prstGeom prst="rect">
            <a:avLst/>
          </a:prstGeom>
          <a:noFill/>
        </p:spPr>
        <p:txBody>
          <a:bodyPr wrap="none" rtlCol="0">
            <a:spAutoFit/>
          </a:bodyPr>
          <a:lstStyle/>
          <a:p>
            <a:r>
              <a:rPr lang="es-CO" sz="2800" dirty="0">
                <a:solidFill>
                  <a:srgbClr val="009A90"/>
                </a:solidFill>
                <a:latin typeface="Raleway Black" pitchFamily="2" charset="0"/>
                <a:ea typeface="Open Sans SemiBold" panose="020B0706030804020204" pitchFamily="34" charset="0"/>
                <a:cs typeface="Open Sans SemiBold" panose="020B0706030804020204" pitchFamily="34" charset="0"/>
              </a:rPr>
              <a:t>Información 02</a:t>
            </a:r>
            <a:endParaRPr lang="en-US" sz="2800" dirty="0">
              <a:solidFill>
                <a:srgbClr val="009A90"/>
              </a:solidFill>
              <a:latin typeface="Raleway Black" pitchFamily="2" charset="0"/>
              <a:ea typeface="Open Sans SemiBold" panose="020B0706030804020204" pitchFamily="34" charset="0"/>
              <a:cs typeface="Open Sans SemiBold" panose="020B0706030804020204" pitchFamily="34" charset="0"/>
            </a:endParaRPr>
          </a:p>
        </p:txBody>
      </p:sp>
      <p:sp>
        <p:nvSpPr>
          <p:cNvPr id="12" name="CuadroTexto 11">
            <a:extLst>
              <a:ext uri="{FF2B5EF4-FFF2-40B4-BE49-F238E27FC236}">
                <a16:creationId xmlns:a16="http://schemas.microsoft.com/office/drawing/2014/main" id="{BBA8378A-01B3-B9B5-4AA8-DE5194191A37}"/>
              </a:ext>
            </a:extLst>
          </p:cNvPr>
          <p:cNvSpPr txBox="1"/>
          <p:nvPr/>
        </p:nvSpPr>
        <p:spPr>
          <a:xfrm>
            <a:off x="12192000" y="1660274"/>
            <a:ext cx="2852063" cy="523220"/>
          </a:xfrm>
          <a:prstGeom prst="rect">
            <a:avLst/>
          </a:prstGeom>
          <a:noFill/>
        </p:spPr>
        <p:txBody>
          <a:bodyPr wrap="none" rtlCol="0">
            <a:spAutoFit/>
          </a:bodyPr>
          <a:lstStyle/>
          <a:p>
            <a:r>
              <a:rPr lang="es-CO" sz="2800" b="1" dirty="0">
                <a:solidFill>
                  <a:srgbClr val="FFC000"/>
                </a:solidFill>
                <a:latin typeface="Raleway Black" pitchFamily="2" charset="0"/>
                <a:ea typeface="Open Sans SemiBold" panose="020B0706030804020204" pitchFamily="34" charset="0"/>
                <a:cs typeface="Open Sans SemiBold" panose="020B0706030804020204" pitchFamily="34" charset="0"/>
              </a:rPr>
              <a:t>Información 03</a:t>
            </a:r>
            <a:endParaRPr lang="en-US" sz="2800" b="1" dirty="0">
              <a:solidFill>
                <a:srgbClr val="FFC000"/>
              </a:solidFill>
              <a:latin typeface="Raleway Black" pitchFamily="2" charset="0"/>
              <a:ea typeface="Open Sans SemiBold" panose="020B0706030804020204" pitchFamily="34" charset="0"/>
              <a:cs typeface="Open Sans SemiBold" panose="020B0706030804020204" pitchFamily="34" charset="0"/>
            </a:endParaRPr>
          </a:p>
        </p:txBody>
      </p:sp>
      <p:sp>
        <p:nvSpPr>
          <p:cNvPr id="13" name="CuadroTexto 12">
            <a:extLst>
              <a:ext uri="{FF2B5EF4-FFF2-40B4-BE49-F238E27FC236}">
                <a16:creationId xmlns:a16="http://schemas.microsoft.com/office/drawing/2014/main" id="{8E9CEBB9-A46D-42C6-45A9-9CFF85F44F97}"/>
              </a:ext>
            </a:extLst>
          </p:cNvPr>
          <p:cNvSpPr txBox="1"/>
          <p:nvPr/>
        </p:nvSpPr>
        <p:spPr>
          <a:xfrm>
            <a:off x="12192000" y="5373349"/>
            <a:ext cx="3969373" cy="830997"/>
          </a:xfrm>
          <a:prstGeom prst="rect">
            <a:avLst/>
          </a:prstGeom>
          <a:noFill/>
        </p:spPr>
        <p:txBody>
          <a:bodyPr wrap="square" rtlCol="0">
            <a:spAutoFit/>
          </a:bodyPr>
          <a:lstStyle>
            <a:defPPr>
              <a:defRPr lang="en-US"/>
            </a:defPPr>
            <a:lvl1pPr algn="just">
              <a:defRPr sz="1600">
                <a:solidFill>
                  <a:schemeClr val="tx1">
                    <a:lumMod val="50000"/>
                    <a:lumOff val="50000"/>
                  </a:schemeClr>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r>
              <a:rPr lang="es-CO" dirty="0"/>
              <a:t>Lorem ipsum dolor sit amet, consectetuer adipiscing elit. Maecenas porttitor congue massa. </a:t>
            </a:r>
            <a:endParaRPr lang="en-US" dirty="0"/>
          </a:p>
        </p:txBody>
      </p:sp>
      <p:sp>
        <p:nvSpPr>
          <p:cNvPr id="14" name="CuadroTexto 13">
            <a:extLst>
              <a:ext uri="{FF2B5EF4-FFF2-40B4-BE49-F238E27FC236}">
                <a16:creationId xmlns:a16="http://schemas.microsoft.com/office/drawing/2014/main" id="{2A0B7788-4EDD-A102-F50A-AA203AACB5A8}"/>
              </a:ext>
            </a:extLst>
          </p:cNvPr>
          <p:cNvSpPr txBox="1"/>
          <p:nvPr/>
        </p:nvSpPr>
        <p:spPr>
          <a:xfrm>
            <a:off x="12192001" y="3749307"/>
            <a:ext cx="4051656" cy="830997"/>
          </a:xfrm>
          <a:prstGeom prst="rect">
            <a:avLst/>
          </a:prstGeom>
          <a:noFill/>
        </p:spPr>
        <p:txBody>
          <a:bodyPr wrap="square" rtlCol="0">
            <a:spAutoFit/>
          </a:bodyPr>
          <a:lstStyle>
            <a:defPPr>
              <a:defRPr lang="en-US"/>
            </a:defPPr>
            <a:lvl1pPr algn="just">
              <a:defRPr sz="1600">
                <a:solidFill>
                  <a:schemeClr val="tx1">
                    <a:lumMod val="50000"/>
                    <a:lumOff val="50000"/>
                  </a:schemeClr>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r>
              <a:rPr lang="es-CO" dirty="0"/>
              <a:t>Lorem ipsum dolor sit amet, consectetuer adipiscing elit. Maecenas porttitor congue massa. </a:t>
            </a:r>
            <a:endParaRPr lang="en-US" dirty="0"/>
          </a:p>
        </p:txBody>
      </p:sp>
      <p:sp>
        <p:nvSpPr>
          <p:cNvPr id="15" name="CuadroTexto 14">
            <a:extLst>
              <a:ext uri="{FF2B5EF4-FFF2-40B4-BE49-F238E27FC236}">
                <a16:creationId xmlns:a16="http://schemas.microsoft.com/office/drawing/2014/main" id="{98DF08A6-30CB-BA1C-E2DF-0370D45DFA38}"/>
              </a:ext>
            </a:extLst>
          </p:cNvPr>
          <p:cNvSpPr txBox="1"/>
          <p:nvPr/>
        </p:nvSpPr>
        <p:spPr>
          <a:xfrm>
            <a:off x="12216890" y="2125265"/>
            <a:ext cx="4150909" cy="830997"/>
          </a:xfrm>
          <a:prstGeom prst="rect">
            <a:avLst/>
          </a:prstGeom>
          <a:noFill/>
        </p:spPr>
        <p:txBody>
          <a:bodyPr wrap="square" rtlCol="0">
            <a:spAutoFit/>
          </a:bodyPr>
          <a:lstStyle/>
          <a:p>
            <a:pPr algn="just"/>
            <a:r>
              <a:rPr lang="es-CO" sz="1600" dirty="0">
                <a:solidFill>
                  <a:schemeClr val="tx1">
                    <a:lumMod val="50000"/>
                    <a:lumOff val="50000"/>
                  </a:schemeClr>
                </a:solidFill>
                <a:latin typeface="Open Sans SemiBold" panose="020B0706030804020204" pitchFamily="34" charset="0"/>
                <a:ea typeface="Open Sans SemiBold" panose="020B0706030804020204" pitchFamily="34" charset="0"/>
                <a:cs typeface="Open Sans SemiBold" panose="020B0706030804020204" pitchFamily="34" charset="0"/>
              </a:rPr>
              <a:t>Lorem ipsum dolor sit amet, consectetuer adipiscing elit. Maecenas porttitor congue massa. </a:t>
            </a:r>
            <a:endParaRPr lang="en-US" sz="1600" dirty="0">
              <a:solidFill>
                <a:schemeClr val="tx1">
                  <a:lumMod val="50000"/>
                  <a:lumOff val="50000"/>
                </a:schemeClr>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grpSp>
        <p:nvGrpSpPr>
          <p:cNvPr id="2" name="Grupo 1">
            <a:extLst>
              <a:ext uri="{FF2B5EF4-FFF2-40B4-BE49-F238E27FC236}">
                <a16:creationId xmlns:a16="http://schemas.microsoft.com/office/drawing/2014/main" id="{D0684625-07F3-9A7B-CB3B-C7E0DA365720}"/>
              </a:ext>
            </a:extLst>
          </p:cNvPr>
          <p:cNvGrpSpPr/>
          <p:nvPr/>
        </p:nvGrpSpPr>
        <p:grpSpPr>
          <a:xfrm>
            <a:off x="-1874312" y="1776645"/>
            <a:ext cx="1645920" cy="533400"/>
            <a:chOff x="6096000" y="3017520"/>
            <a:chExt cx="1645920" cy="533400"/>
          </a:xfrm>
        </p:grpSpPr>
        <p:cxnSp>
          <p:nvCxnSpPr>
            <p:cNvPr id="3" name="Conector recto 2">
              <a:extLst>
                <a:ext uri="{FF2B5EF4-FFF2-40B4-BE49-F238E27FC236}">
                  <a16:creationId xmlns:a16="http://schemas.microsoft.com/office/drawing/2014/main" id="{5DAA5603-4AB7-E7B2-7EC7-56C03F91355F}"/>
                </a:ext>
              </a:extLst>
            </p:cNvPr>
            <p:cNvCxnSpPr>
              <a:cxnSpLocks/>
            </p:cNvCxnSpPr>
            <p:nvPr/>
          </p:nvCxnSpPr>
          <p:spPr>
            <a:xfrm>
              <a:off x="6096000" y="3550920"/>
              <a:ext cx="716280" cy="0"/>
            </a:xfrm>
            <a:prstGeom prst="line">
              <a:avLst/>
            </a:prstGeom>
            <a:ln w="28575">
              <a:solidFill>
                <a:srgbClr val="EB9734"/>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4" name="Conector recto 3">
              <a:extLst>
                <a:ext uri="{FF2B5EF4-FFF2-40B4-BE49-F238E27FC236}">
                  <a16:creationId xmlns:a16="http://schemas.microsoft.com/office/drawing/2014/main" id="{370E3F82-FD03-B086-448D-EA3A0CEED72A}"/>
                </a:ext>
              </a:extLst>
            </p:cNvPr>
            <p:cNvCxnSpPr>
              <a:cxnSpLocks/>
            </p:cNvCxnSpPr>
            <p:nvPr/>
          </p:nvCxnSpPr>
          <p:spPr>
            <a:xfrm flipV="1">
              <a:off x="6812280" y="3017520"/>
              <a:ext cx="259080" cy="533400"/>
            </a:xfrm>
            <a:prstGeom prst="line">
              <a:avLst/>
            </a:prstGeom>
            <a:ln w="28575">
              <a:solidFill>
                <a:srgbClr val="EB9734"/>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5" name="Conector recto 4">
              <a:extLst>
                <a:ext uri="{FF2B5EF4-FFF2-40B4-BE49-F238E27FC236}">
                  <a16:creationId xmlns:a16="http://schemas.microsoft.com/office/drawing/2014/main" id="{12EC1A90-9226-0175-F179-D15E12D44378}"/>
                </a:ext>
              </a:extLst>
            </p:cNvPr>
            <p:cNvCxnSpPr>
              <a:cxnSpLocks/>
            </p:cNvCxnSpPr>
            <p:nvPr/>
          </p:nvCxnSpPr>
          <p:spPr>
            <a:xfrm>
              <a:off x="7071360" y="3017520"/>
              <a:ext cx="670560" cy="0"/>
            </a:xfrm>
            <a:prstGeom prst="line">
              <a:avLst/>
            </a:prstGeom>
            <a:ln w="28575">
              <a:solidFill>
                <a:srgbClr val="EB9734"/>
              </a:solidFill>
              <a:headEnd type="oval"/>
              <a:tailEnd type="oval"/>
            </a:ln>
          </p:spPr>
          <p:style>
            <a:lnRef idx="1">
              <a:schemeClr val="accent2"/>
            </a:lnRef>
            <a:fillRef idx="0">
              <a:schemeClr val="accent2"/>
            </a:fillRef>
            <a:effectRef idx="0">
              <a:schemeClr val="accent2"/>
            </a:effectRef>
            <a:fontRef idx="minor">
              <a:schemeClr val="tx1"/>
            </a:fontRef>
          </p:style>
        </p:cxnSp>
      </p:grpSp>
      <p:grpSp>
        <p:nvGrpSpPr>
          <p:cNvPr id="9" name="Grupo 8">
            <a:extLst>
              <a:ext uri="{FF2B5EF4-FFF2-40B4-BE49-F238E27FC236}">
                <a16:creationId xmlns:a16="http://schemas.microsoft.com/office/drawing/2014/main" id="{5E6707C5-F6F1-8A91-3BD9-21E23CBDEB3A}"/>
              </a:ext>
            </a:extLst>
          </p:cNvPr>
          <p:cNvGrpSpPr/>
          <p:nvPr/>
        </p:nvGrpSpPr>
        <p:grpSpPr>
          <a:xfrm>
            <a:off x="-2435471" y="3636687"/>
            <a:ext cx="2348819" cy="533400"/>
            <a:chOff x="5651178" y="3017520"/>
            <a:chExt cx="2348819" cy="533400"/>
          </a:xfrm>
        </p:grpSpPr>
        <p:cxnSp>
          <p:nvCxnSpPr>
            <p:cNvPr id="16" name="Conector recto 15">
              <a:extLst>
                <a:ext uri="{FF2B5EF4-FFF2-40B4-BE49-F238E27FC236}">
                  <a16:creationId xmlns:a16="http://schemas.microsoft.com/office/drawing/2014/main" id="{6838BA70-5BE0-1AAB-272C-5D9139645C4A}"/>
                </a:ext>
              </a:extLst>
            </p:cNvPr>
            <p:cNvCxnSpPr>
              <a:cxnSpLocks/>
            </p:cNvCxnSpPr>
            <p:nvPr/>
          </p:nvCxnSpPr>
          <p:spPr>
            <a:xfrm>
              <a:off x="5651178" y="3550920"/>
              <a:ext cx="1161102" cy="0"/>
            </a:xfrm>
            <a:prstGeom prst="line">
              <a:avLst/>
            </a:prstGeom>
            <a:ln w="28575">
              <a:solidFill>
                <a:srgbClr val="00978D"/>
              </a:solidFill>
              <a:headEnd type="oval"/>
            </a:ln>
          </p:spPr>
          <p:style>
            <a:lnRef idx="1">
              <a:schemeClr val="accent2"/>
            </a:lnRef>
            <a:fillRef idx="0">
              <a:schemeClr val="accent2"/>
            </a:fillRef>
            <a:effectRef idx="0">
              <a:schemeClr val="accent2"/>
            </a:effectRef>
            <a:fontRef idx="minor">
              <a:schemeClr val="tx1"/>
            </a:fontRef>
          </p:style>
        </p:cxnSp>
        <p:cxnSp>
          <p:nvCxnSpPr>
            <p:cNvPr id="17" name="Conector recto 16">
              <a:extLst>
                <a:ext uri="{FF2B5EF4-FFF2-40B4-BE49-F238E27FC236}">
                  <a16:creationId xmlns:a16="http://schemas.microsoft.com/office/drawing/2014/main" id="{E0BCA83F-BC25-54AD-A568-74739C072892}"/>
                </a:ext>
              </a:extLst>
            </p:cNvPr>
            <p:cNvCxnSpPr>
              <a:cxnSpLocks/>
            </p:cNvCxnSpPr>
            <p:nvPr/>
          </p:nvCxnSpPr>
          <p:spPr>
            <a:xfrm flipV="1">
              <a:off x="6812280" y="3017520"/>
              <a:ext cx="259080" cy="533400"/>
            </a:xfrm>
            <a:prstGeom prst="line">
              <a:avLst/>
            </a:prstGeom>
            <a:ln w="28575">
              <a:solidFill>
                <a:srgbClr val="00978D"/>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18" name="Conector recto 17">
              <a:extLst>
                <a:ext uri="{FF2B5EF4-FFF2-40B4-BE49-F238E27FC236}">
                  <a16:creationId xmlns:a16="http://schemas.microsoft.com/office/drawing/2014/main" id="{7F2B1CEA-A7AA-9F2E-BE33-266B2FEF8B8F}"/>
                </a:ext>
              </a:extLst>
            </p:cNvPr>
            <p:cNvCxnSpPr>
              <a:cxnSpLocks/>
            </p:cNvCxnSpPr>
            <p:nvPr/>
          </p:nvCxnSpPr>
          <p:spPr>
            <a:xfrm>
              <a:off x="7071360" y="3017520"/>
              <a:ext cx="928637" cy="0"/>
            </a:xfrm>
            <a:prstGeom prst="line">
              <a:avLst/>
            </a:prstGeom>
            <a:ln w="28575">
              <a:solidFill>
                <a:srgbClr val="00978D"/>
              </a:solidFill>
              <a:tailEnd type="oval"/>
            </a:ln>
          </p:spPr>
          <p:style>
            <a:lnRef idx="1">
              <a:schemeClr val="accent2"/>
            </a:lnRef>
            <a:fillRef idx="0">
              <a:schemeClr val="accent2"/>
            </a:fillRef>
            <a:effectRef idx="0">
              <a:schemeClr val="accent2"/>
            </a:effectRef>
            <a:fontRef idx="minor">
              <a:schemeClr val="tx1"/>
            </a:fontRef>
          </p:style>
        </p:cxnSp>
      </p:grpSp>
      <p:grpSp>
        <p:nvGrpSpPr>
          <p:cNvPr id="22" name="Grupo 21">
            <a:extLst>
              <a:ext uri="{FF2B5EF4-FFF2-40B4-BE49-F238E27FC236}">
                <a16:creationId xmlns:a16="http://schemas.microsoft.com/office/drawing/2014/main" id="{E57E67D4-32F3-F8AF-ECC0-250D2F43AD9C}"/>
              </a:ext>
            </a:extLst>
          </p:cNvPr>
          <p:cNvGrpSpPr/>
          <p:nvPr/>
        </p:nvGrpSpPr>
        <p:grpSpPr>
          <a:xfrm>
            <a:off x="-3107540" y="5029850"/>
            <a:ext cx="2879148" cy="533400"/>
            <a:chOff x="5120849" y="3017520"/>
            <a:chExt cx="2879148" cy="533400"/>
          </a:xfrm>
        </p:grpSpPr>
        <p:cxnSp>
          <p:nvCxnSpPr>
            <p:cNvPr id="23" name="Conector recto 22">
              <a:extLst>
                <a:ext uri="{FF2B5EF4-FFF2-40B4-BE49-F238E27FC236}">
                  <a16:creationId xmlns:a16="http://schemas.microsoft.com/office/drawing/2014/main" id="{BB7DBEC1-D575-FFE5-CC80-D3FEFB49FFA8}"/>
                </a:ext>
              </a:extLst>
            </p:cNvPr>
            <p:cNvCxnSpPr>
              <a:cxnSpLocks/>
            </p:cNvCxnSpPr>
            <p:nvPr/>
          </p:nvCxnSpPr>
          <p:spPr>
            <a:xfrm>
              <a:off x="5120849" y="3550920"/>
              <a:ext cx="1691431" cy="0"/>
            </a:xfrm>
            <a:prstGeom prst="line">
              <a:avLst/>
            </a:prstGeom>
            <a:ln w="28575">
              <a:solidFill>
                <a:srgbClr val="8F999D"/>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24" name="Conector recto 23">
              <a:extLst>
                <a:ext uri="{FF2B5EF4-FFF2-40B4-BE49-F238E27FC236}">
                  <a16:creationId xmlns:a16="http://schemas.microsoft.com/office/drawing/2014/main" id="{5CCC6452-CA0A-CB66-9D26-1A151CE74DAA}"/>
                </a:ext>
              </a:extLst>
            </p:cNvPr>
            <p:cNvCxnSpPr>
              <a:cxnSpLocks/>
            </p:cNvCxnSpPr>
            <p:nvPr/>
          </p:nvCxnSpPr>
          <p:spPr>
            <a:xfrm flipV="1">
              <a:off x="6812280" y="3017520"/>
              <a:ext cx="259080" cy="533400"/>
            </a:xfrm>
            <a:prstGeom prst="line">
              <a:avLst/>
            </a:prstGeom>
            <a:ln w="28575">
              <a:solidFill>
                <a:srgbClr val="8F999D"/>
              </a:solidFill>
              <a:tailEnd type="oval"/>
            </a:ln>
          </p:spPr>
          <p:style>
            <a:lnRef idx="1">
              <a:schemeClr val="accent2"/>
            </a:lnRef>
            <a:fillRef idx="0">
              <a:schemeClr val="accent2"/>
            </a:fillRef>
            <a:effectRef idx="0">
              <a:schemeClr val="accent2"/>
            </a:effectRef>
            <a:fontRef idx="minor">
              <a:schemeClr val="tx1"/>
            </a:fontRef>
          </p:style>
        </p:cxnSp>
        <p:cxnSp>
          <p:nvCxnSpPr>
            <p:cNvPr id="25" name="Conector recto 24">
              <a:extLst>
                <a:ext uri="{FF2B5EF4-FFF2-40B4-BE49-F238E27FC236}">
                  <a16:creationId xmlns:a16="http://schemas.microsoft.com/office/drawing/2014/main" id="{198BEBE2-823D-7AFB-D991-9F69BBBE1496}"/>
                </a:ext>
              </a:extLst>
            </p:cNvPr>
            <p:cNvCxnSpPr>
              <a:cxnSpLocks/>
            </p:cNvCxnSpPr>
            <p:nvPr/>
          </p:nvCxnSpPr>
          <p:spPr>
            <a:xfrm>
              <a:off x="7071360" y="3017520"/>
              <a:ext cx="928637" cy="0"/>
            </a:xfrm>
            <a:prstGeom prst="line">
              <a:avLst/>
            </a:prstGeom>
            <a:ln w="28575">
              <a:solidFill>
                <a:srgbClr val="8F999D"/>
              </a:solidFill>
              <a:tailEnd type="oval"/>
            </a:ln>
          </p:spPr>
          <p:style>
            <a:lnRef idx="1">
              <a:schemeClr val="accent2"/>
            </a:lnRef>
            <a:fillRef idx="0">
              <a:schemeClr val="accent2"/>
            </a:fillRef>
            <a:effectRef idx="0">
              <a:schemeClr val="accent2"/>
            </a:effectRef>
            <a:fontRef idx="minor">
              <a:schemeClr val="tx1"/>
            </a:fontRef>
          </p:style>
        </p:cxnSp>
      </p:grpSp>
      <p:sp>
        <p:nvSpPr>
          <p:cNvPr id="27" name="CuadroTexto 26">
            <a:extLst>
              <a:ext uri="{FF2B5EF4-FFF2-40B4-BE49-F238E27FC236}">
                <a16:creationId xmlns:a16="http://schemas.microsoft.com/office/drawing/2014/main" id="{87B13D7A-39B9-23F1-8BBE-7195185A6185}"/>
              </a:ext>
            </a:extLst>
          </p:cNvPr>
          <p:cNvSpPr txBox="1"/>
          <p:nvPr/>
        </p:nvSpPr>
        <p:spPr>
          <a:xfrm>
            <a:off x="2357052" y="-1337703"/>
            <a:ext cx="7077579" cy="830997"/>
          </a:xfrm>
          <a:prstGeom prst="rect">
            <a:avLst/>
          </a:prstGeom>
          <a:noFill/>
        </p:spPr>
        <p:txBody>
          <a:bodyPr wrap="none" rtlCol="0">
            <a:spAutoFit/>
          </a:bodyPr>
          <a:lstStyle/>
          <a:p>
            <a:r>
              <a:rPr lang="es-CO" sz="4800" dirty="0">
                <a:solidFill>
                  <a:srgbClr val="8F999D"/>
                </a:solidFill>
                <a:latin typeface="Raleway Black" pitchFamily="2" charset="0"/>
              </a:rPr>
              <a:t>INFOGRAFIA</a:t>
            </a:r>
            <a:r>
              <a:rPr lang="es-CO" sz="4800" dirty="0">
                <a:latin typeface="Raleway Black" pitchFamily="2" charset="0"/>
              </a:rPr>
              <a:t> </a:t>
            </a:r>
            <a:r>
              <a:rPr lang="es-CO" sz="4800" dirty="0">
                <a:solidFill>
                  <a:srgbClr val="EB9734"/>
                </a:solidFill>
                <a:latin typeface="Raleway Black" pitchFamily="2" charset="0"/>
              </a:rPr>
              <a:t>3 NIVELES</a:t>
            </a:r>
            <a:endParaRPr lang="en-US" sz="4800" dirty="0">
              <a:solidFill>
                <a:srgbClr val="EB9734"/>
              </a:solidFill>
              <a:latin typeface="Raleway Black" pitchFamily="2" charset="0"/>
            </a:endParaRPr>
          </a:p>
        </p:txBody>
      </p:sp>
      <p:sp>
        <p:nvSpPr>
          <p:cNvPr id="28" name="CuadroTexto 27">
            <a:extLst>
              <a:ext uri="{FF2B5EF4-FFF2-40B4-BE49-F238E27FC236}">
                <a16:creationId xmlns:a16="http://schemas.microsoft.com/office/drawing/2014/main" id="{A2A04ECC-758B-6B54-E1C7-5AE25C11F09C}"/>
              </a:ext>
            </a:extLst>
          </p:cNvPr>
          <p:cNvSpPr txBox="1"/>
          <p:nvPr/>
        </p:nvSpPr>
        <p:spPr>
          <a:xfrm>
            <a:off x="4462279" y="-744298"/>
            <a:ext cx="3336170" cy="769441"/>
          </a:xfrm>
          <a:prstGeom prst="rect">
            <a:avLst/>
          </a:prstGeom>
          <a:noFill/>
        </p:spPr>
        <p:txBody>
          <a:bodyPr wrap="none" rtlCol="0">
            <a:spAutoFit/>
          </a:bodyPr>
          <a:lstStyle/>
          <a:p>
            <a:r>
              <a:rPr lang="es-CO" sz="4400" dirty="0">
                <a:solidFill>
                  <a:srgbClr val="8F999D"/>
                </a:solidFill>
                <a:latin typeface="Open Sans SemiBold" panose="020B0706030804020204" pitchFamily="34" charset="0"/>
                <a:ea typeface="Open Sans SemiBold" panose="020B0706030804020204" pitchFamily="34" charset="0"/>
                <a:cs typeface="Open Sans SemiBold" panose="020B0706030804020204" pitchFamily="34" charset="0"/>
              </a:rPr>
              <a:t>PowerPoint</a:t>
            </a:r>
            <a:endParaRPr lang="en-US" sz="4400" dirty="0">
              <a:solidFill>
                <a:srgbClr val="EB9734"/>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pic>
        <p:nvPicPr>
          <p:cNvPr id="19" name="Imagen 18">
            <a:extLst>
              <a:ext uri="{FF2B5EF4-FFF2-40B4-BE49-F238E27FC236}">
                <a16:creationId xmlns:a16="http://schemas.microsoft.com/office/drawing/2014/main" id="{62C6D977-9648-E1D9-BC85-0D8635D84765}"/>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20" name="CuadroTexto 19">
            <a:extLst>
              <a:ext uri="{FF2B5EF4-FFF2-40B4-BE49-F238E27FC236}">
                <a16:creationId xmlns:a16="http://schemas.microsoft.com/office/drawing/2014/main" id="{654009D5-1278-ABFC-D4B1-D8579885ADD5}"/>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6" name="CuadroTexto 25">
            <a:extLst>
              <a:ext uri="{FF2B5EF4-FFF2-40B4-BE49-F238E27FC236}">
                <a16:creationId xmlns:a16="http://schemas.microsoft.com/office/drawing/2014/main" id="{157DDE8A-C49B-F4EE-236E-D0109EF8ADD2}"/>
              </a:ext>
            </a:extLst>
          </p:cNvPr>
          <p:cNvSpPr txBox="1"/>
          <p:nvPr/>
        </p:nvSpPr>
        <p:spPr>
          <a:xfrm>
            <a:off x="2157941" y="2801938"/>
            <a:ext cx="8287846" cy="707886"/>
          </a:xfrm>
          <a:prstGeom prst="rect">
            <a:avLst/>
          </a:prstGeom>
          <a:noFill/>
        </p:spPr>
        <p:txBody>
          <a:bodyPr wrap="none" rtlCol="0">
            <a:spAutoFit/>
          </a:bodyPr>
          <a:lstStyle/>
          <a:p>
            <a:r>
              <a:rPr lang="es-CO" sz="4000" dirty="0">
                <a:solidFill>
                  <a:srgbClr val="009A90"/>
                </a:solidFill>
                <a:latin typeface="Raleway Black" pitchFamily="2" charset="0"/>
                <a:ea typeface="Open Sans SemiBold" panose="020B0706030804020204" pitchFamily="34" charset="0"/>
                <a:cs typeface="Open Sans SemiBold" panose="020B0706030804020204" pitchFamily="34" charset="0"/>
              </a:rPr>
              <a:t>MARCO TEÓRICO DE INGENIERÍA</a:t>
            </a:r>
            <a:endParaRPr lang="en-US" sz="4000" dirty="0">
              <a:solidFill>
                <a:srgbClr val="EB9734"/>
              </a:solidFill>
              <a:latin typeface="Raleway Black" pitchFamily="2" charset="0"/>
            </a:endParaRPr>
          </a:p>
        </p:txBody>
      </p:sp>
    </p:spTree>
    <p:extLst>
      <p:ext uri="{BB962C8B-B14F-4D97-AF65-F5344CB8AC3E}">
        <p14:creationId xmlns:p14="http://schemas.microsoft.com/office/powerpoint/2010/main" val="228748709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CuadroTexto 26">
            <a:extLst>
              <a:ext uri="{FF2B5EF4-FFF2-40B4-BE49-F238E27FC236}">
                <a16:creationId xmlns:a16="http://schemas.microsoft.com/office/drawing/2014/main" id="{87B13D7A-39B9-23F1-8BBE-7195185A6185}"/>
              </a:ext>
            </a:extLst>
          </p:cNvPr>
          <p:cNvSpPr txBox="1"/>
          <p:nvPr/>
        </p:nvSpPr>
        <p:spPr>
          <a:xfrm>
            <a:off x="3341471" y="343050"/>
            <a:ext cx="5857694" cy="523220"/>
          </a:xfrm>
          <a:prstGeom prst="rect">
            <a:avLst/>
          </a:prstGeom>
          <a:noFill/>
        </p:spPr>
        <p:txBody>
          <a:bodyPr wrap="none" rtlCol="0">
            <a:spAutoFit/>
          </a:bodyPr>
          <a:lstStyle/>
          <a:p>
            <a:r>
              <a:rPr lang="es-CO" sz="2800" dirty="0">
                <a:solidFill>
                  <a:srgbClr val="009A90"/>
                </a:solidFill>
                <a:latin typeface="Raleway Black" pitchFamily="2" charset="0"/>
                <a:ea typeface="Open Sans SemiBold" panose="020B0706030804020204" pitchFamily="34" charset="0"/>
                <a:cs typeface="Open Sans SemiBold" panose="020B0706030804020204" pitchFamily="34" charset="0"/>
              </a:rPr>
              <a:t>MARCO TEÓRICO DE INGENIERÍA</a:t>
            </a:r>
            <a:endParaRPr lang="en-US" sz="2800" dirty="0">
              <a:solidFill>
                <a:srgbClr val="EB9734"/>
              </a:solidFill>
              <a:latin typeface="Raleway Black" pitchFamily="2" charset="0"/>
            </a:endParaRPr>
          </a:p>
        </p:txBody>
      </p:sp>
      <p:pic>
        <p:nvPicPr>
          <p:cNvPr id="19" name="Imagen 18">
            <a:extLst>
              <a:ext uri="{FF2B5EF4-FFF2-40B4-BE49-F238E27FC236}">
                <a16:creationId xmlns:a16="http://schemas.microsoft.com/office/drawing/2014/main" id="{9CFCF00A-BC29-624E-C884-59E3760894F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20" name="CuadroTexto 19">
            <a:extLst>
              <a:ext uri="{FF2B5EF4-FFF2-40B4-BE49-F238E27FC236}">
                <a16:creationId xmlns:a16="http://schemas.microsoft.com/office/drawing/2014/main" id="{862420DE-757B-6285-AF97-EA1907B94B71}"/>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3" name="Marco 12">
            <a:extLst>
              <a:ext uri="{FF2B5EF4-FFF2-40B4-BE49-F238E27FC236}">
                <a16:creationId xmlns:a16="http://schemas.microsoft.com/office/drawing/2014/main" id="{4A31F87A-4700-05F0-FB00-D3D4C123AF01}"/>
              </a:ext>
            </a:extLst>
          </p:cNvPr>
          <p:cNvSpPr/>
          <p:nvPr/>
        </p:nvSpPr>
        <p:spPr>
          <a:xfrm rot="8989737">
            <a:off x="-1843139" y="4810054"/>
            <a:ext cx="3468704" cy="3346996"/>
          </a:xfrm>
          <a:prstGeom prst="frame">
            <a:avLst>
              <a:gd name="adj1" fmla="val 17453"/>
            </a:avLst>
          </a:prstGeom>
          <a:noFill/>
          <a:ln w="12700">
            <a:solidFill>
              <a:srgbClr val="009B90">
                <a:alpha val="55686"/>
              </a:srgbClr>
            </a:solidFill>
          </a:ln>
          <a:effectLst>
            <a:glow rad="203200">
              <a:srgbClr val="009B90"/>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4" name="Marco 13">
            <a:extLst>
              <a:ext uri="{FF2B5EF4-FFF2-40B4-BE49-F238E27FC236}">
                <a16:creationId xmlns:a16="http://schemas.microsoft.com/office/drawing/2014/main" id="{D3EC7C94-FC47-B304-2B9C-7B79F7414D4B}"/>
              </a:ext>
            </a:extLst>
          </p:cNvPr>
          <p:cNvSpPr/>
          <p:nvPr/>
        </p:nvSpPr>
        <p:spPr>
          <a:xfrm rot="16200000">
            <a:off x="9956836" y="4225962"/>
            <a:ext cx="3468704" cy="3346996"/>
          </a:xfrm>
          <a:prstGeom prst="frame">
            <a:avLst>
              <a:gd name="adj1" fmla="val 17453"/>
            </a:avLst>
          </a:prstGeom>
          <a:noFill/>
          <a:ln w="12700">
            <a:solidFill>
              <a:srgbClr val="009B90">
                <a:alpha val="56000"/>
              </a:srgbClr>
            </a:solidFill>
          </a:ln>
          <a:effectLst>
            <a:glow rad="203200">
              <a:srgbClr val="009B90"/>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CuadroTexto 1">
            <a:extLst>
              <a:ext uri="{FF2B5EF4-FFF2-40B4-BE49-F238E27FC236}">
                <a16:creationId xmlns:a16="http://schemas.microsoft.com/office/drawing/2014/main" id="{9DE13BD9-02C2-E3E4-A0F0-138CE6684C32}"/>
              </a:ext>
            </a:extLst>
          </p:cNvPr>
          <p:cNvSpPr txBox="1"/>
          <p:nvPr/>
        </p:nvSpPr>
        <p:spPr>
          <a:xfrm>
            <a:off x="561538" y="1777025"/>
            <a:ext cx="11129650" cy="3139321"/>
          </a:xfrm>
          <a:prstGeom prst="rect">
            <a:avLst/>
          </a:prstGeom>
          <a:noFill/>
        </p:spPr>
        <p:txBody>
          <a:bodyPr wrap="square" rtlCol="0">
            <a:spAutoFit/>
          </a:bodyPr>
          <a:lstStyle/>
          <a:p>
            <a:pPr algn="just"/>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La programación extrema (XP) es una metodología ágil de gestión de proyectos que se centra en la velocidad y la simplicidad con ciclos de desarrollo cortos. Esta metodología se basa en 5 valores, 5 reglas y 12 prácticas de programación. Si bien tiene una estructura rígida, el resultado de estos </a:t>
            </a:r>
            <a:r>
              <a:rPr lang="es-MX" dirty="0" err="1">
                <a:solidFill>
                  <a:schemeClr val="bg1"/>
                </a:solidFill>
                <a:latin typeface="Raleway Black" pitchFamily="2" charset="0"/>
                <a:ea typeface="Open Sans SemiBold" panose="020B0706030804020204" pitchFamily="34" charset="0"/>
                <a:cs typeface="Open Sans SemiBold" panose="020B0706030804020204" pitchFamily="34" charset="0"/>
              </a:rPr>
              <a:t>sprints</a:t>
            </a:r>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 altamente centrados y las integraciones continuas buscan dar como resultado un producto de mayor calidad.</a:t>
            </a:r>
          </a:p>
          <a:p>
            <a:pPr algn="just"/>
            <a:endParaRPr lang="es-MX" dirty="0">
              <a:solidFill>
                <a:schemeClr val="bg1"/>
              </a:solidFill>
              <a:latin typeface="Raleway Black" pitchFamily="2" charset="0"/>
              <a:ea typeface="Open Sans SemiBold" panose="020B0706030804020204" pitchFamily="34" charset="0"/>
              <a:cs typeface="Open Sans SemiBold" panose="020B0706030804020204" pitchFamily="34" charset="0"/>
            </a:endParaRPr>
          </a:p>
          <a:p>
            <a:pPr algn="just"/>
            <a:r>
              <a:rPr lang="es-MX" dirty="0">
                <a:solidFill>
                  <a:srgbClr val="009A90"/>
                </a:solidFill>
                <a:latin typeface="Raleway Black" pitchFamily="2" charset="0"/>
                <a:ea typeface="Open Sans SemiBold" panose="020B0706030804020204" pitchFamily="34" charset="0"/>
                <a:cs typeface="Open Sans SemiBold" panose="020B0706030804020204" pitchFamily="34" charset="0"/>
              </a:rPr>
              <a:t>¿Qué es la programación extrema (XP)?</a:t>
            </a:r>
          </a:p>
          <a:p>
            <a:pPr algn="just"/>
            <a:r>
              <a:rPr lang="es-MX" dirty="0">
                <a:solidFill>
                  <a:schemeClr val="bg1"/>
                </a:solidFill>
                <a:latin typeface="Raleway Black" pitchFamily="2" charset="0"/>
                <a:ea typeface="Open Sans SemiBold" panose="020B0706030804020204" pitchFamily="34" charset="0"/>
                <a:cs typeface="Open Sans SemiBold" panose="020B0706030804020204" pitchFamily="34" charset="0"/>
              </a:rPr>
              <a:t>La programación extrema es una metodología ágil de gestión de proyectos que se centra en la velocidad y la simplicidad con ciclos de desarrollo cortos y con menos documentación. La estructura del proceso está determinada por 5 valores fundamentales, 5 reglas y 12 prácticas de XP.</a:t>
            </a:r>
            <a:endParaRPr lang="en-US" dirty="0">
              <a:solidFill>
                <a:schemeClr val="bg1"/>
              </a:solidFill>
              <a:latin typeface="Raleway Black" pitchFamily="2" charset="0"/>
              <a:ea typeface="Open Sans SemiBold" panose="020B0706030804020204" pitchFamily="34" charset="0"/>
              <a:cs typeface="Open Sans SemiBold" panose="020B0706030804020204" pitchFamily="34" charset="0"/>
            </a:endParaRPr>
          </a:p>
        </p:txBody>
      </p:sp>
      <p:sp>
        <p:nvSpPr>
          <p:cNvPr id="3" name="CuadroTexto 2">
            <a:extLst>
              <a:ext uri="{FF2B5EF4-FFF2-40B4-BE49-F238E27FC236}">
                <a16:creationId xmlns:a16="http://schemas.microsoft.com/office/drawing/2014/main" id="{6EB63FDE-B66C-826D-5954-49C052AD4855}"/>
              </a:ext>
            </a:extLst>
          </p:cNvPr>
          <p:cNvSpPr txBox="1"/>
          <p:nvPr/>
        </p:nvSpPr>
        <p:spPr>
          <a:xfrm>
            <a:off x="834865" y="1155423"/>
            <a:ext cx="4246675" cy="461665"/>
          </a:xfrm>
          <a:prstGeom prst="rect">
            <a:avLst/>
          </a:prstGeom>
          <a:noFill/>
        </p:spPr>
        <p:txBody>
          <a:bodyPr wrap="none" rtlCol="0">
            <a:spAutoFit/>
          </a:bodyPr>
          <a:lstStyle/>
          <a:p>
            <a:r>
              <a:rPr lang="es-CO" sz="2400" dirty="0">
                <a:solidFill>
                  <a:srgbClr val="009A90"/>
                </a:solidFill>
                <a:latin typeface="Raleway Black" pitchFamily="2" charset="0"/>
                <a:ea typeface="Open Sans SemiBold" panose="020B0706030804020204" pitchFamily="34" charset="0"/>
                <a:cs typeface="Open Sans SemiBold" panose="020B0706030804020204" pitchFamily="34" charset="0"/>
              </a:rPr>
              <a:t>Metodología de Desarrollo</a:t>
            </a:r>
            <a:endParaRPr lang="en-US" sz="2400" dirty="0">
              <a:solidFill>
                <a:srgbClr val="EB9734"/>
              </a:solidFill>
              <a:latin typeface="Raleway Black" pitchFamily="2" charset="0"/>
            </a:endParaRPr>
          </a:p>
        </p:txBody>
      </p:sp>
    </p:spTree>
    <p:extLst>
      <p:ext uri="{BB962C8B-B14F-4D97-AF65-F5344CB8AC3E}">
        <p14:creationId xmlns:p14="http://schemas.microsoft.com/office/powerpoint/2010/main" val="31292878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uadroTexto 10">
            <a:extLst>
              <a:ext uri="{FF2B5EF4-FFF2-40B4-BE49-F238E27FC236}">
                <a16:creationId xmlns:a16="http://schemas.microsoft.com/office/drawing/2014/main" id="{E6364B03-8BE8-6ED5-4CCE-26078AB0B956}"/>
              </a:ext>
            </a:extLst>
          </p:cNvPr>
          <p:cNvSpPr txBox="1"/>
          <p:nvPr/>
        </p:nvSpPr>
        <p:spPr>
          <a:xfrm>
            <a:off x="1609359" y="1305961"/>
            <a:ext cx="8675253" cy="4093428"/>
          </a:xfrm>
          <a:prstGeom prst="rect">
            <a:avLst/>
          </a:prstGeom>
          <a:noFill/>
        </p:spPr>
        <p:txBody>
          <a:bodyPr wrap="square" rtlCol="0">
            <a:spAutoFit/>
          </a:bodyPr>
          <a:lstStyle/>
          <a:p>
            <a:pPr marL="342900" indent="-342900">
              <a:buFont typeface="Arial" panose="020B0604020202020204" pitchFamily="34" charset="0"/>
              <a:buChar char="•"/>
            </a:pPr>
            <a:endParaRPr lang="es-MX" sz="2000" dirty="0">
              <a:solidFill>
                <a:schemeClr val="bg1"/>
              </a:solidFill>
              <a:latin typeface="Raleway Black" pitchFamily="2" charset="0"/>
              <a:ea typeface="Open Sans SemiBold" panose="020B0706030804020204" pitchFamily="34" charset="0"/>
              <a:cs typeface="Open Sans SemiBold" panose="020B0706030804020204" pitchFamily="34" charset="0"/>
            </a:endParaRPr>
          </a:p>
          <a:p>
            <a:pPr marL="342900" indent="-342900" algn="just">
              <a:buFont typeface="Arial" panose="020B0604020202020204" pitchFamily="34" charset="0"/>
              <a:buChar char="•"/>
            </a:pPr>
            <a:r>
              <a:rPr lang="es-MX" sz="2000" dirty="0">
                <a:solidFill>
                  <a:schemeClr val="bg1"/>
                </a:solidFill>
                <a:latin typeface="Raleway Black" pitchFamily="2" charset="0"/>
                <a:ea typeface="Open Sans SemiBold" panose="020B0706030804020204" pitchFamily="34" charset="0"/>
                <a:cs typeface="Open Sans SemiBold" panose="020B0706030804020204" pitchFamily="34" charset="0"/>
              </a:rPr>
              <a:t>Análisis bibliográfico del procesamiento del lenguaje natural.</a:t>
            </a:r>
          </a:p>
          <a:p>
            <a:pPr marL="342900" indent="-342900" algn="just">
              <a:buFont typeface="Arial" panose="020B0604020202020204" pitchFamily="34" charset="0"/>
              <a:buChar char="•"/>
            </a:pPr>
            <a:endParaRPr lang="es-MX" sz="2000" dirty="0">
              <a:solidFill>
                <a:schemeClr val="bg1"/>
              </a:solidFill>
              <a:latin typeface="Raleway Black" pitchFamily="2" charset="0"/>
              <a:ea typeface="Open Sans SemiBold" panose="020B0706030804020204" pitchFamily="34" charset="0"/>
              <a:cs typeface="Open Sans SemiBold" panose="020B0706030804020204" pitchFamily="34" charset="0"/>
            </a:endParaRPr>
          </a:p>
          <a:p>
            <a:pPr marL="342900" indent="-342900" algn="just">
              <a:buFont typeface="Arial" panose="020B0604020202020204" pitchFamily="34" charset="0"/>
              <a:buChar char="•"/>
            </a:pPr>
            <a:r>
              <a:rPr lang="es-MX" sz="2000" dirty="0">
                <a:solidFill>
                  <a:schemeClr val="bg1"/>
                </a:solidFill>
                <a:latin typeface="Raleway Black" pitchFamily="2" charset="0"/>
                <a:ea typeface="Open Sans SemiBold" panose="020B0706030804020204" pitchFamily="34" charset="0"/>
                <a:cs typeface="Open Sans SemiBold" panose="020B0706030804020204" pitchFamily="34" charset="0"/>
              </a:rPr>
              <a:t>Diseñar un algoritmo de generación de código CSS.</a:t>
            </a:r>
          </a:p>
          <a:p>
            <a:pPr algn="just"/>
            <a:endParaRPr lang="es-MX" sz="2000" dirty="0">
              <a:solidFill>
                <a:schemeClr val="bg1"/>
              </a:solidFill>
              <a:latin typeface="Raleway Black" pitchFamily="2" charset="0"/>
              <a:ea typeface="Open Sans SemiBold" panose="020B0706030804020204" pitchFamily="34" charset="0"/>
              <a:cs typeface="Open Sans SemiBold" panose="020B0706030804020204" pitchFamily="34" charset="0"/>
            </a:endParaRPr>
          </a:p>
          <a:p>
            <a:pPr marL="342900" indent="-342900" algn="just">
              <a:buFont typeface="Arial" panose="020B0604020202020204" pitchFamily="34" charset="0"/>
              <a:buChar char="•"/>
            </a:pPr>
            <a:r>
              <a:rPr lang="es-MX" sz="2000" dirty="0">
                <a:solidFill>
                  <a:schemeClr val="bg1"/>
                </a:solidFill>
                <a:latin typeface="Raleway Black" pitchFamily="2" charset="0"/>
                <a:ea typeface="Open Sans SemiBold" panose="020B0706030804020204" pitchFamily="34" charset="0"/>
                <a:cs typeface="Open Sans SemiBold" panose="020B0706030804020204" pitchFamily="34" charset="0"/>
              </a:rPr>
              <a:t>Reducir la cantidad el código repetitivo y líneas de código CSS.</a:t>
            </a:r>
          </a:p>
          <a:p>
            <a:pPr algn="just"/>
            <a:endParaRPr lang="es-MX" sz="2000" dirty="0">
              <a:solidFill>
                <a:schemeClr val="bg1"/>
              </a:solidFill>
              <a:latin typeface="Raleway Black" pitchFamily="2" charset="0"/>
              <a:ea typeface="Open Sans SemiBold" panose="020B0706030804020204" pitchFamily="34" charset="0"/>
              <a:cs typeface="Open Sans SemiBold" panose="020B0706030804020204" pitchFamily="34" charset="0"/>
            </a:endParaRPr>
          </a:p>
          <a:p>
            <a:pPr marL="342900" indent="-342900" algn="just">
              <a:buFont typeface="Arial" panose="020B0604020202020204" pitchFamily="34" charset="0"/>
              <a:buChar char="•"/>
            </a:pPr>
            <a:r>
              <a:rPr lang="es-MX" sz="2000" dirty="0">
                <a:solidFill>
                  <a:schemeClr val="bg1"/>
                </a:solidFill>
                <a:latin typeface="Raleway Black" pitchFamily="2" charset="0"/>
                <a:ea typeface="Open Sans SemiBold" panose="020B0706030804020204" pitchFamily="34" charset="0"/>
                <a:cs typeface="Open Sans SemiBold" panose="020B0706030804020204" pitchFamily="34" charset="0"/>
              </a:rPr>
              <a:t>Desarrollar un prototipo de aplicación web para generar código CSS y brinde una previsualización en tiempo real de vistas generadas en base a etiquetas HTML.</a:t>
            </a:r>
          </a:p>
          <a:p>
            <a:pPr marL="342900" indent="-342900" algn="just">
              <a:buFont typeface="Arial" panose="020B0604020202020204" pitchFamily="34" charset="0"/>
              <a:buChar char="•"/>
            </a:pPr>
            <a:endParaRPr lang="es-MX" sz="2000" dirty="0">
              <a:solidFill>
                <a:schemeClr val="bg1"/>
              </a:solidFill>
              <a:latin typeface="Raleway Black" pitchFamily="2" charset="0"/>
              <a:ea typeface="Open Sans SemiBold" panose="020B0706030804020204" pitchFamily="34" charset="0"/>
              <a:cs typeface="Open Sans SemiBold" panose="020B0706030804020204" pitchFamily="34" charset="0"/>
            </a:endParaRPr>
          </a:p>
          <a:p>
            <a:pPr marL="342900" indent="-342900" algn="just">
              <a:buFont typeface="Arial" panose="020B0604020202020204" pitchFamily="34" charset="0"/>
              <a:buChar char="•"/>
            </a:pPr>
            <a:r>
              <a:rPr lang="es-MX" sz="2000" dirty="0">
                <a:solidFill>
                  <a:schemeClr val="bg1"/>
                </a:solidFill>
                <a:latin typeface="Raleway Black" pitchFamily="2" charset="0"/>
                <a:ea typeface="Open Sans SemiBold" panose="020B0706030804020204" pitchFamily="34" charset="0"/>
                <a:cs typeface="Open Sans SemiBold" panose="020B0706030804020204" pitchFamily="34" charset="0"/>
              </a:rPr>
              <a:t>Realizar entrenamiento y pruebas al Modelo de generación de código CSS.</a:t>
            </a:r>
            <a:endParaRPr lang="en-US" sz="2000" dirty="0">
              <a:solidFill>
                <a:schemeClr val="bg1"/>
              </a:solidFill>
              <a:latin typeface="Raleway Black" pitchFamily="2" charset="0"/>
              <a:ea typeface="Open Sans SemiBold" panose="020B0706030804020204" pitchFamily="34" charset="0"/>
              <a:cs typeface="Open Sans SemiBold" panose="020B0706030804020204" pitchFamily="34" charset="0"/>
            </a:endParaRPr>
          </a:p>
        </p:txBody>
      </p:sp>
      <p:sp>
        <p:nvSpPr>
          <p:cNvPr id="27" name="CuadroTexto 26">
            <a:extLst>
              <a:ext uri="{FF2B5EF4-FFF2-40B4-BE49-F238E27FC236}">
                <a16:creationId xmlns:a16="http://schemas.microsoft.com/office/drawing/2014/main" id="{87B13D7A-39B9-23F1-8BBE-7195185A6185}"/>
              </a:ext>
            </a:extLst>
          </p:cNvPr>
          <p:cNvSpPr txBox="1"/>
          <p:nvPr/>
        </p:nvSpPr>
        <p:spPr>
          <a:xfrm>
            <a:off x="3102152" y="415167"/>
            <a:ext cx="5857694" cy="523220"/>
          </a:xfrm>
          <a:prstGeom prst="rect">
            <a:avLst/>
          </a:prstGeom>
          <a:noFill/>
        </p:spPr>
        <p:txBody>
          <a:bodyPr wrap="none" rtlCol="0">
            <a:spAutoFit/>
          </a:bodyPr>
          <a:lstStyle/>
          <a:p>
            <a:r>
              <a:rPr lang="es-CO" sz="2800" dirty="0">
                <a:solidFill>
                  <a:srgbClr val="009A90"/>
                </a:solidFill>
                <a:latin typeface="Raleway Black" pitchFamily="2" charset="0"/>
                <a:ea typeface="Open Sans SemiBold" panose="020B0706030804020204" pitchFamily="34" charset="0"/>
                <a:cs typeface="Open Sans SemiBold" panose="020B0706030804020204" pitchFamily="34" charset="0"/>
              </a:rPr>
              <a:t>MARCO TEÓRICO DE INGENIERÍA</a:t>
            </a:r>
            <a:endParaRPr lang="en-US" sz="2800" dirty="0">
              <a:solidFill>
                <a:srgbClr val="EB9734"/>
              </a:solidFill>
              <a:latin typeface="Raleway Black" pitchFamily="2" charset="0"/>
            </a:endParaRPr>
          </a:p>
        </p:txBody>
      </p:sp>
      <p:pic>
        <p:nvPicPr>
          <p:cNvPr id="19" name="Imagen 18">
            <a:extLst>
              <a:ext uri="{FF2B5EF4-FFF2-40B4-BE49-F238E27FC236}">
                <a16:creationId xmlns:a16="http://schemas.microsoft.com/office/drawing/2014/main" id="{9CFCF00A-BC29-624E-C884-59E3760894F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20" name="CuadroTexto 19">
            <a:extLst>
              <a:ext uri="{FF2B5EF4-FFF2-40B4-BE49-F238E27FC236}">
                <a16:creationId xmlns:a16="http://schemas.microsoft.com/office/drawing/2014/main" id="{862420DE-757B-6285-AF97-EA1907B94B71}"/>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0" name="Marco 9">
            <a:extLst>
              <a:ext uri="{FF2B5EF4-FFF2-40B4-BE49-F238E27FC236}">
                <a16:creationId xmlns:a16="http://schemas.microsoft.com/office/drawing/2014/main" id="{4E2F4396-988A-BBBC-EF77-5336DDBE043B}"/>
              </a:ext>
            </a:extLst>
          </p:cNvPr>
          <p:cNvSpPr/>
          <p:nvPr/>
        </p:nvSpPr>
        <p:spPr>
          <a:xfrm rot="2700000">
            <a:off x="9382061" y="1734875"/>
            <a:ext cx="3440387" cy="3388249"/>
          </a:xfrm>
          <a:prstGeom prst="frame">
            <a:avLst>
              <a:gd name="adj1" fmla="val 31126"/>
            </a:avLst>
          </a:prstGeom>
          <a:solidFill>
            <a:srgbClr val="009B90"/>
          </a:solidFill>
          <a:ln>
            <a:noFill/>
          </a:ln>
          <a:scene3d>
            <a:camera prst="perspectiveContrastingLeftFacing">
              <a:rot lat="2106427" lon="4129802" rev="1773145"/>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Marco 11">
            <a:extLst>
              <a:ext uri="{FF2B5EF4-FFF2-40B4-BE49-F238E27FC236}">
                <a16:creationId xmlns:a16="http://schemas.microsoft.com/office/drawing/2014/main" id="{6B7043E6-A16E-F277-EB3B-93E3104C4766}"/>
              </a:ext>
            </a:extLst>
          </p:cNvPr>
          <p:cNvSpPr/>
          <p:nvPr/>
        </p:nvSpPr>
        <p:spPr>
          <a:xfrm rot="13703644">
            <a:off x="-700773" y="2064834"/>
            <a:ext cx="3096158" cy="3281710"/>
          </a:xfrm>
          <a:prstGeom prst="frame">
            <a:avLst>
              <a:gd name="adj1" fmla="val 31126"/>
            </a:avLst>
          </a:prstGeom>
          <a:solidFill>
            <a:srgbClr val="009B90"/>
          </a:solidFill>
          <a:ln>
            <a:noFill/>
          </a:ln>
          <a:scene3d>
            <a:camera prst="perspectiveContrastingLeftFacing">
              <a:rot lat="2106427" lon="4129802" rev="1773145"/>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0102045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o 5">
            <a:extLst>
              <a:ext uri="{FF2B5EF4-FFF2-40B4-BE49-F238E27FC236}">
                <a16:creationId xmlns:a16="http://schemas.microsoft.com/office/drawing/2014/main" id="{574890B2-6849-58DC-4362-6D97A2022F05}"/>
              </a:ext>
            </a:extLst>
          </p:cNvPr>
          <p:cNvSpPr/>
          <p:nvPr/>
        </p:nvSpPr>
        <p:spPr>
          <a:xfrm rot="20150460">
            <a:off x="613552" y="6777334"/>
            <a:ext cx="3468704" cy="3346996"/>
          </a:xfrm>
          <a:prstGeom prst="frame">
            <a:avLst>
              <a:gd name="adj1" fmla="val 17453"/>
            </a:avLst>
          </a:prstGeom>
          <a:solidFill>
            <a:srgbClr val="929CA0"/>
          </a:solidFill>
          <a:ln>
            <a:noFill/>
          </a:ln>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Marco 6">
            <a:extLst>
              <a:ext uri="{FF2B5EF4-FFF2-40B4-BE49-F238E27FC236}">
                <a16:creationId xmlns:a16="http://schemas.microsoft.com/office/drawing/2014/main" id="{FC6ABC61-5852-AABB-A16D-4051CECBD36C}"/>
              </a:ext>
            </a:extLst>
          </p:cNvPr>
          <p:cNvSpPr/>
          <p:nvPr/>
        </p:nvSpPr>
        <p:spPr>
          <a:xfrm rot="6903560">
            <a:off x="1425061" y="-2607988"/>
            <a:ext cx="2776936" cy="2679500"/>
          </a:xfrm>
          <a:prstGeom prst="frame">
            <a:avLst>
              <a:gd name="adj1" fmla="val 31126"/>
            </a:avLst>
          </a:prstGeom>
          <a:solidFill>
            <a:srgbClr val="009B90"/>
          </a:solidFill>
          <a:ln>
            <a:noFill/>
          </a:ln>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Marco 7">
            <a:extLst>
              <a:ext uri="{FF2B5EF4-FFF2-40B4-BE49-F238E27FC236}">
                <a16:creationId xmlns:a16="http://schemas.microsoft.com/office/drawing/2014/main" id="{B25B7CBB-5B0D-3F05-D7F3-575EFB2515CF}"/>
              </a:ext>
            </a:extLst>
          </p:cNvPr>
          <p:cNvSpPr/>
          <p:nvPr/>
        </p:nvSpPr>
        <p:spPr>
          <a:xfrm rot="9889402">
            <a:off x="-1910492" y="2755442"/>
            <a:ext cx="1298862" cy="1266716"/>
          </a:xfrm>
          <a:prstGeom prst="frame">
            <a:avLst>
              <a:gd name="adj1" fmla="val 50000"/>
            </a:avLst>
          </a:prstGeom>
          <a:solidFill>
            <a:srgbClr val="EF9B35"/>
          </a:solidFill>
          <a:ln>
            <a:noFill/>
          </a:ln>
          <a:scene3d>
            <a:camera prst="isometricTopUp">
              <a:rot lat="19476219" lon="18883143" rev="909743"/>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CuadroTexto 9">
            <a:extLst>
              <a:ext uri="{FF2B5EF4-FFF2-40B4-BE49-F238E27FC236}">
                <a16:creationId xmlns:a16="http://schemas.microsoft.com/office/drawing/2014/main" id="{5D6C2A9A-6F58-2CC9-E33F-5F46A26A68AC}"/>
              </a:ext>
            </a:extLst>
          </p:cNvPr>
          <p:cNvSpPr txBox="1"/>
          <p:nvPr/>
        </p:nvSpPr>
        <p:spPr>
          <a:xfrm>
            <a:off x="12192000" y="4850129"/>
            <a:ext cx="2840842" cy="523220"/>
          </a:xfrm>
          <a:prstGeom prst="rect">
            <a:avLst/>
          </a:prstGeom>
          <a:noFill/>
        </p:spPr>
        <p:txBody>
          <a:bodyPr wrap="none" rtlCol="0">
            <a:spAutoFit/>
          </a:bodyPr>
          <a:lstStyle/>
          <a:p>
            <a:r>
              <a:rPr lang="es-CO" sz="2800" dirty="0">
                <a:solidFill>
                  <a:schemeClr val="tx1">
                    <a:lumMod val="65000"/>
                    <a:lumOff val="35000"/>
                  </a:schemeClr>
                </a:solidFill>
                <a:latin typeface="Raleway Black" pitchFamily="2" charset="0"/>
                <a:ea typeface="Open Sans SemiBold" panose="020B0706030804020204" pitchFamily="34" charset="0"/>
                <a:cs typeface="Open Sans SemiBold" panose="020B0706030804020204" pitchFamily="34" charset="0"/>
              </a:rPr>
              <a:t>Información 01</a:t>
            </a:r>
            <a:endParaRPr lang="en-US" sz="2800" dirty="0">
              <a:solidFill>
                <a:schemeClr val="tx1">
                  <a:lumMod val="65000"/>
                  <a:lumOff val="35000"/>
                </a:schemeClr>
              </a:solidFill>
              <a:latin typeface="Raleway Black" pitchFamily="2" charset="0"/>
              <a:ea typeface="Open Sans SemiBold" panose="020B0706030804020204" pitchFamily="34" charset="0"/>
              <a:cs typeface="Open Sans SemiBold" panose="020B0706030804020204" pitchFamily="34" charset="0"/>
            </a:endParaRPr>
          </a:p>
        </p:txBody>
      </p:sp>
      <p:sp>
        <p:nvSpPr>
          <p:cNvPr id="11" name="CuadroTexto 10">
            <a:extLst>
              <a:ext uri="{FF2B5EF4-FFF2-40B4-BE49-F238E27FC236}">
                <a16:creationId xmlns:a16="http://schemas.microsoft.com/office/drawing/2014/main" id="{E6364B03-8BE8-6ED5-4CCE-26078AB0B956}"/>
              </a:ext>
            </a:extLst>
          </p:cNvPr>
          <p:cNvSpPr txBox="1"/>
          <p:nvPr/>
        </p:nvSpPr>
        <p:spPr>
          <a:xfrm>
            <a:off x="12192000" y="3248214"/>
            <a:ext cx="2858475" cy="523220"/>
          </a:xfrm>
          <a:prstGeom prst="rect">
            <a:avLst/>
          </a:prstGeom>
          <a:noFill/>
        </p:spPr>
        <p:txBody>
          <a:bodyPr wrap="none" rtlCol="0">
            <a:spAutoFit/>
          </a:bodyPr>
          <a:lstStyle/>
          <a:p>
            <a:r>
              <a:rPr lang="es-CO" sz="2800" dirty="0">
                <a:solidFill>
                  <a:srgbClr val="009A90"/>
                </a:solidFill>
                <a:latin typeface="Raleway Black" pitchFamily="2" charset="0"/>
                <a:ea typeface="Open Sans SemiBold" panose="020B0706030804020204" pitchFamily="34" charset="0"/>
                <a:cs typeface="Open Sans SemiBold" panose="020B0706030804020204" pitchFamily="34" charset="0"/>
              </a:rPr>
              <a:t>Información 02</a:t>
            </a:r>
            <a:endParaRPr lang="en-US" sz="2800" dirty="0">
              <a:solidFill>
                <a:srgbClr val="009A90"/>
              </a:solidFill>
              <a:latin typeface="Raleway Black" pitchFamily="2" charset="0"/>
              <a:ea typeface="Open Sans SemiBold" panose="020B0706030804020204" pitchFamily="34" charset="0"/>
              <a:cs typeface="Open Sans SemiBold" panose="020B0706030804020204" pitchFamily="34" charset="0"/>
            </a:endParaRPr>
          </a:p>
        </p:txBody>
      </p:sp>
      <p:sp>
        <p:nvSpPr>
          <p:cNvPr id="12" name="CuadroTexto 11">
            <a:extLst>
              <a:ext uri="{FF2B5EF4-FFF2-40B4-BE49-F238E27FC236}">
                <a16:creationId xmlns:a16="http://schemas.microsoft.com/office/drawing/2014/main" id="{BBA8378A-01B3-B9B5-4AA8-DE5194191A37}"/>
              </a:ext>
            </a:extLst>
          </p:cNvPr>
          <p:cNvSpPr txBox="1"/>
          <p:nvPr/>
        </p:nvSpPr>
        <p:spPr>
          <a:xfrm>
            <a:off x="12192000" y="1660274"/>
            <a:ext cx="2852063" cy="523220"/>
          </a:xfrm>
          <a:prstGeom prst="rect">
            <a:avLst/>
          </a:prstGeom>
          <a:noFill/>
        </p:spPr>
        <p:txBody>
          <a:bodyPr wrap="none" rtlCol="0">
            <a:spAutoFit/>
          </a:bodyPr>
          <a:lstStyle/>
          <a:p>
            <a:r>
              <a:rPr lang="es-CO" sz="2800" b="1" dirty="0">
                <a:solidFill>
                  <a:srgbClr val="FFC000"/>
                </a:solidFill>
                <a:latin typeface="Raleway Black" pitchFamily="2" charset="0"/>
                <a:ea typeface="Open Sans SemiBold" panose="020B0706030804020204" pitchFamily="34" charset="0"/>
                <a:cs typeface="Open Sans SemiBold" panose="020B0706030804020204" pitchFamily="34" charset="0"/>
              </a:rPr>
              <a:t>Información 03</a:t>
            </a:r>
            <a:endParaRPr lang="en-US" sz="2800" b="1" dirty="0">
              <a:solidFill>
                <a:srgbClr val="FFC000"/>
              </a:solidFill>
              <a:latin typeface="Raleway Black" pitchFamily="2" charset="0"/>
              <a:ea typeface="Open Sans SemiBold" panose="020B0706030804020204" pitchFamily="34" charset="0"/>
              <a:cs typeface="Open Sans SemiBold" panose="020B0706030804020204" pitchFamily="34" charset="0"/>
            </a:endParaRPr>
          </a:p>
        </p:txBody>
      </p:sp>
      <p:sp>
        <p:nvSpPr>
          <p:cNvPr id="13" name="CuadroTexto 12">
            <a:extLst>
              <a:ext uri="{FF2B5EF4-FFF2-40B4-BE49-F238E27FC236}">
                <a16:creationId xmlns:a16="http://schemas.microsoft.com/office/drawing/2014/main" id="{8E9CEBB9-A46D-42C6-45A9-9CFF85F44F97}"/>
              </a:ext>
            </a:extLst>
          </p:cNvPr>
          <p:cNvSpPr txBox="1"/>
          <p:nvPr/>
        </p:nvSpPr>
        <p:spPr>
          <a:xfrm>
            <a:off x="12192000" y="5373349"/>
            <a:ext cx="3969373" cy="830997"/>
          </a:xfrm>
          <a:prstGeom prst="rect">
            <a:avLst/>
          </a:prstGeom>
          <a:noFill/>
        </p:spPr>
        <p:txBody>
          <a:bodyPr wrap="square" rtlCol="0">
            <a:spAutoFit/>
          </a:bodyPr>
          <a:lstStyle>
            <a:defPPr>
              <a:defRPr lang="en-US"/>
            </a:defPPr>
            <a:lvl1pPr algn="just">
              <a:defRPr sz="1600">
                <a:solidFill>
                  <a:schemeClr val="tx1">
                    <a:lumMod val="50000"/>
                    <a:lumOff val="50000"/>
                  </a:schemeClr>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r>
              <a:rPr lang="es-CO" dirty="0"/>
              <a:t>Lorem ipsum dolor sit amet, consectetuer adipiscing elit. Maecenas porttitor congue massa. </a:t>
            </a:r>
            <a:endParaRPr lang="en-US" dirty="0"/>
          </a:p>
        </p:txBody>
      </p:sp>
      <p:sp>
        <p:nvSpPr>
          <p:cNvPr id="14" name="CuadroTexto 13">
            <a:extLst>
              <a:ext uri="{FF2B5EF4-FFF2-40B4-BE49-F238E27FC236}">
                <a16:creationId xmlns:a16="http://schemas.microsoft.com/office/drawing/2014/main" id="{2A0B7788-4EDD-A102-F50A-AA203AACB5A8}"/>
              </a:ext>
            </a:extLst>
          </p:cNvPr>
          <p:cNvSpPr txBox="1"/>
          <p:nvPr/>
        </p:nvSpPr>
        <p:spPr>
          <a:xfrm>
            <a:off x="12192001" y="3749307"/>
            <a:ext cx="4051656" cy="830997"/>
          </a:xfrm>
          <a:prstGeom prst="rect">
            <a:avLst/>
          </a:prstGeom>
          <a:noFill/>
        </p:spPr>
        <p:txBody>
          <a:bodyPr wrap="square" rtlCol="0">
            <a:spAutoFit/>
          </a:bodyPr>
          <a:lstStyle>
            <a:defPPr>
              <a:defRPr lang="en-US"/>
            </a:defPPr>
            <a:lvl1pPr algn="just">
              <a:defRPr sz="1600">
                <a:solidFill>
                  <a:schemeClr val="tx1">
                    <a:lumMod val="50000"/>
                    <a:lumOff val="50000"/>
                  </a:schemeClr>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r>
              <a:rPr lang="es-CO" dirty="0"/>
              <a:t>Lorem ipsum dolor sit amet, consectetuer adipiscing elit. Maecenas porttitor congue massa. </a:t>
            </a:r>
            <a:endParaRPr lang="en-US" dirty="0"/>
          </a:p>
        </p:txBody>
      </p:sp>
      <p:sp>
        <p:nvSpPr>
          <p:cNvPr id="15" name="CuadroTexto 14">
            <a:extLst>
              <a:ext uri="{FF2B5EF4-FFF2-40B4-BE49-F238E27FC236}">
                <a16:creationId xmlns:a16="http://schemas.microsoft.com/office/drawing/2014/main" id="{98DF08A6-30CB-BA1C-E2DF-0370D45DFA38}"/>
              </a:ext>
            </a:extLst>
          </p:cNvPr>
          <p:cNvSpPr txBox="1"/>
          <p:nvPr/>
        </p:nvSpPr>
        <p:spPr>
          <a:xfrm>
            <a:off x="12216890" y="2125265"/>
            <a:ext cx="4150909" cy="830997"/>
          </a:xfrm>
          <a:prstGeom prst="rect">
            <a:avLst/>
          </a:prstGeom>
          <a:noFill/>
        </p:spPr>
        <p:txBody>
          <a:bodyPr wrap="square" rtlCol="0">
            <a:spAutoFit/>
          </a:bodyPr>
          <a:lstStyle/>
          <a:p>
            <a:pPr algn="just"/>
            <a:r>
              <a:rPr lang="es-CO" sz="1600" dirty="0">
                <a:solidFill>
                  <a:schemeClr val="tx1">
                    <a:lumMod val="50000"/>
                    <a:lumOff val="50000"/>
                  </a:schemeClr>
                </a:solidFill>
                <a:latin typeface="Open Sans SemiBold" panose="020B0706030804020204" pitchFamily="34" charset="0"/>
                <a:ea typeface="Open Sans SemiBold" panose="020B0706030804020204" pitchFamily="34" charset="0"/>
                <a:cs typeface="Open Sans SemiBold" panose="020B0706030804020204" pitchFamily="34" charset="0"/>
              </a:rPr>
              <a:t>Lorem ipsum dolor sit amet, consectetuer adipiscing elit. Maecenas porttitor congue massa. </a:t>
            </a:r>
            <a:endParaRPr lang="en-US" sz="1600" dirty="0">
              <a:solidFill>
                <a:schemeClr val="tx1">
                  <a:lumMod val="50000"/>
                  <a:lumOff val="50000"/>
                </a:schemeClr>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grpSp>
        <p:nvGrpSpPr>
          <p:cNvPr id="2" name="Grupo 1">
            <a:extLst>
              <a:ext uri="{FF2B5EF4-FFF2-40B4-BE49-F238E27FC236}">
                <a16:creationId xmlns:a16="http://schemas.microsoft.com/office/drawing/2014/main" id="{D0684625-07F3-9A7B-CB3B-C7E0DA365720}"/>
              </a:ext>
            </a:extLst>
          </p:cNvPr>
          <p:cNvGrpSpPr/>
          <p:nvPr/>
        </p:nvGrpSpPr>
        <p:grpSpPr>
          <a:xfrm>
            <a:off x="-1874312" y="1776645"/>
            <a:ext cx="1645920" cy="533400"/>
            <a:chOff x="6096000" y="3017520"/>
            <a:chExt cx="1645920" cy="533400"/>
          </a:xfrm>
        </p:grpSpPr>
        <p:cxnSp>
          <p:nvCxnSpPr>
            <p:cNvPr id="3" name="Conector recto 2">
              <a:extLst>
                <a:ext uri="{FF2B5EF4-FFF2-40B4-BE49-F238E27FC236}">
                  <a16:creationId xmlns:a16="http://schemas.microsoft.com/office/drawing/2014/main" id="{5DAA5603-4AB7-E7B2-7EC7-56C03F91355F}"/>
                </a:ext>
              </a:extLst>
            </p:cNvPr>
            <p:cNvCxnSpPr>
              <a:cxnSpLocks/>
            </p:cNvCxnSpPr>
            <p:nvPr/>
          </p:nvCxnSpPr>
          <p:spPr>
            <a:xfrm>
              <a:off x="6096000" y="3550920"/>
              <a:ext cx="716280" cy="0"/>
            </a:xfrm>
            <a:prstGeom prst="line">
              <a:avLst/>
            </a:prstGeom>
            <a:ln w="28575">
              <a:solidFill>
                <a:srgbClr val="EB9734"/>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4" name="Conector recto 3">
              <a:extLst>
                <a:ext uri="{FF2B5EF4-FFF2-40B4-BE49-F238E27FC236}">
                  <a16:creationId xmlns:a16="http://schemas.microsoft.com/office/drawing/2014/main" id="{370E3F82-FD03-B086-448D-EA3A0CEED72A}"/>
                </a:ext>
              </a:extLst>
            </p:cNvPr>
            <p:cNvCxnSpPr>
              <a:cxnSpLocks/>
            </p:cNvCxnSpPr>
            <p:nvPr/>
          </p:nvCxnSpPr>
          <p:spPr>
            <a:xfrm flipV="1">
              <a:off x="6812280" y="3017520"/>
              <a:ext cx="259080" cy="533400"/>
            </a:xfrm>
            <a:prstGeom prst="line">
              <a:avLst/>
            </a:prstGeom>
            <a:ln w="28575">
              <a:solidFill>
                <a:srgbClr val="EB9734"/>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5" name="Conector recto 4">
              <a:extLst>
                <a:ext uri="{FF2B5EF4-FFF2-40B4-BE49-F238E27FC236}">
                  <a16:creationId xmlns:a16="http://schemas.microsoft.com/office/drawing/2014/main" id="{12EC1A90-9226-0175-F179-D15E12D44378}"/>
                </a:ext>
              </a:extLst>
            </p:cNvPr>
            <p:cNvCxnSpPr>
              <a:cxnSpLocks/>
            </p:cNvCxnSpPr>
            <p:nvPr/>
          </p:nvCxnSpPr>
          <p:spPr>
            <a:xfrm>
              <a:off x="7071360" y="3017520"/>
              <a:ext cx="670560" cy="0"/>
            </a:xfrm>
            <a:prstGeom prst="line">
              <a:avLst/>
            </a:prstGeom>
            <a:ln w="28575">
              <a:solidFill>
                <a:srgbClr val="EB9734"/>
              </a:solidFill>
              <a:headEnd type="oval"/>
              <a:tailEnd type="oval"/>
            </a:ln>
          </p:spPr>
          <p:style>
            <a:lnRef idx="1">
              <a:schemeClr val="accent2"/>
            </a:lnRef>
            <a:fillRef idx="0">
              <a:schemeClr val="accent2"/>
            </a:fillRef>
            <a:effectRef idx="0">
              <a:schemeClr val="accent2"/>
            </a:effectRef>
            <a:fontRef idx="minor">
              <a:schemeClr val="tx1"/>
            </a:fontRef>
          </p:style>
        </p:cxnSp>
      </p:grpSp>
      <p:grpSp>
        <p:nvGrpSpPr>
          <p:cNvPr id="9" name="Grupo 8">
            <a:extLst>
              <a:ext uri="{FF2B5EF4-FFF2-40B4-BE49-F238E27FC236}">
                <a16:creationId xmlns:a16="http://schemas.microsoft.com/office/drawing/2014/main" id="{5E6707C5-F6F1-8A91-3BD9-21E23CBDEB3A}"/>
              </a:ext>
            </a:extLst>
          </p:cNvPr>
          <p:cNvGrpSpPr/>
          <p:nvPr/>
        </p:nvGrpSpPr>
        <p:grpSpPr>
          <a:xfrm>
            <a:off x="-2435471" y="3636687"/>
            <a:ext cx="2348819" cy="533400"/>
            <a:chOff x="5651178" y="3017520"/>
            <a:chExt cx="2348819" cy="533400"/>
          </a:xfrm>
        </p:grpSpPr>
        <p:cxnSp>
          <p:nvCxnSpPr>
            <p:cNvPr id="16" name="Conector recto 15">
              <a:extLst>
                <a:ext uri="{FF2B5EF4-FFF2-40B4-BE49-F238E27FC236}">
                  <a16:creationId xmlns:a16="http://schemas.microsoft.com/office/drawing/2014/main" id="{6838BA70-5BE0-1AAB-272C-5D9139645C4A}"/>
                </a:ext>
              </a:extLst>
            </p:cNvPr>
            <p:cNvCxnSpPr>
              <a:cxnSpLocks/>
            </p:cNvCxnSpPr>
            <p:nvPr/>
          </p:nvCxnSpPr>
          <p:spPr>
            <a:xfrm>
              <a:off x="5651178" y="3550920"/>
              <a:ext cx="1161102" cy="0"/>
            </a:xfrm>
            <a:prstGeom prst="line">
              <a:avLst/>
            </a:prstGeom>
            <a:ln w="28575">
              <a:solidFill>
                <a:srgbClr val="00978D"/>
              </a:solidFill>
              <a:headEnd type="oval"/>
            </a:ln>
          </p:spPr>
          <p:style>
            <a:lnRef idx="1">
              <a:schemeClr val="accent2"/>
            </a:lnRef>
            <a:fillRef idx="0">
              <a:schemeClr val="accent2"/>
            </a:fillRef>
            <a:effectRef idx="0">
              <a:schemeClr val="accent2"/>
            </a:effectRef>
            <a:fontRef idx="minor">
              <a:schemeClr val="tx1"/>
            </a:fontRef>
          </p:style>
        </p:cxnSp>
        <p:cxnSp>
          <p:nvCxnSpPr>
            <p:cNvPr id="17" name="Conector recto 16">
              <a:extLst>
                <a:ext uri="{FF2B5EF4-FFF2-40B4-BE49-F238E27FC236}">
                  <a16:creationId xmlns:a16="http://schemas.microsoft.com/office/drawing/2014/main" id="{E0BCA83F-BC25-54AD-A568-74739C072892}"/>
                </a:ext>
              </a:extLst>
            </p:cNvPr>
            <p:cNvCxnSpPr>
              <a:cxnSpLocks/>
            </p:cNvCxnSpPr>
            <p:nvPr/>
          </p:nvCxnSpPr>
          <p:spPr>
            <a:xfrm flipV="1">
              <a:off x="6812280" y="3017520"/>
              <a:ext cx="259080" cy="533400"/>
            </a:xfrm>
            <a:prstGeom prst="line">
              <a:avLst/>
            </a:prstGeom>
            <a:ln w="28575">
              <a:solidFill>
                <a:srgbClr val="00978D"/>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18" name="Conector recto 17">
              <a:extLst>
                <a:ext uri="{FF2B5EF4-FFF2-40B4-BE49-F238E27FC236}">
                  <a16:creationId xmlns:a16="http://schemas.microsoft.com/office/drawing/2014/main" id="{7F2B1CEA-A7AA-9F2E-BE33-266B2FEF8B8F}"/>
                </a:ext>
              </a:extLst>
            </p:cNvPr>
            <p:cNvCxnSpPr>
              <a:cxnSpLocks/>
            </p:cNvCxnSpPr>
            <p:nvPr/>
          </p:nvCxnSpPr>
          <p:spPr>
            <a:xfrm>
              <a:off x="7071360" y="3017520"/>
              <a:ext cx="928637" cy="0"/>
            </a:xfrm>
            <a:prstGeom prst="line">
              <a:avLst/>
            </a:prstGeom>
            <a:ln w="28575">
              <a:solidFill>
                <a:srgbClr val="00978D"/>
              </a:solidFill>
              <a:tailEnd type="oval"/>
            </a:ln>
          </p:spPr>
          <p:style>
            <a:lnRef idx="1">
              <a:schemeClr val="accent2"/>
            </a:lnRef>
            <a:fillRef idx="0">
              <a:schemeClr val="accent2"/>
            </a:fillRef>
            <a:effectRef idx="0">
              <a:schemeClr val="accent2"/>
            </a:effectRef>
            <a:fontRef idx="minor">
              <a:schemeClr val="tx1"/>
            </a:fontRef>
          </p:style>
        </p:cxnSp>
      </p:grpSp>
      <p:grpSp>
        <p:nvGrpSpPr>
          <p:cNvPr id="22" name="Grupo 21">
            <a:extLst>
              <a:ext uri="{FF2B5EF4-FFF2-40B4-BE49-F238E27FC236}">
                <a16:creationId xmlns:a16="http://schemas.microsoft.com/office/drawing/2014/main" id="{E57E67D4-32F3-F8AF-ECC0-250D2F43AD9C}"/>
              </a:ext>
            </a:extLst>
          </p:cNvPr>
          <p:cNvGrpSpPr/>
          <p:nvPr/>
        </p:nvGrpSpPr>
        <p:grpSpPr>
          <a:xfrm>
            <a:off x="-3107540" y="5029850"/>
            <a:ext cx="2879148" cy="533400"/>
            <a:chOff x="5120849" y="3017520"/>
            <a:chExt cx="2879148" cy="533400"/>
          </a:xfrm>
        </p:grpSpPr>
        <p:cxnSp>
          <p:nvCxnSpPr>
            <p:cNvPr id="23" name="Conector recto 22">
              <a:extLst>
                <a:ext uri="{FF2B5EF4-FFF2-40B4-BE49-F238E27FC236}">
                  <a16:creationId xmlns:a16="http://schemas.microsoft.com/office/drawing/2014/main" id="{BB7DBEC1-D575-FFE5-CC80-D3FEFB49FFA8}"/>
                </a:ext>
              </a:extLst>
            </p:cNvPr>
            <p:cNvCxnSpPr>
              <a:cxnSpLocks/>
            </p:cNvCxnSpPr>
            <p:nvPr/>
          </p:nvCxnSpPr>
          <p:spPr>
            <a:xfrm>
              <a:off x="5120849" y="3550920"/>
              <a:ext cx="1691431" cy="0"/>
            </a:xfrm>
            <a:prstGeom prst="line">
              <a:avLst/>
            </a:prstGeom>
            <a:ln w="28575">
              <a:solidFill>
                <a:srgbClr val="8F999D"/>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24" name="Conector recto 23">
              <a:extLst>
                <a:ext uri="{FF2B5EF4-FFF2-40B4-BE49-F238E27FC236}">
                  <a16:creationId xmlns:a16="http://schemas.microsoft.com/office/drawing/2014/main" id="{5CCC6452-CA0A-CB66-9D26-1A151CE74DAA}"/>
                </a:ext>
              </a:extLst>
            </p:cNvPr>
            <p:cNvCxnSpPr>
              <a:cxnSpLocks/>
            </p:cNvCxnSpPr>
            <p:nvPr/>
          </p:nvCxnSpPr>
          <p:spPr>
            <a:xfrm flipV="1">
              <a:off x="6812280" y="3017520"/>
              <a:ext cx="259080" cy="533400"/>
            </a:xfrm>
            <a:prstGeom prst="line">
              <a:avLst/>
            </a:prstGeom>
            <a:ln w="28575">
              <a:solidFill>
                <a:srgbClr val="8F999D"/>
              </a:solidFill>
              <a:tailEnd type="oval"/>
            </a:ln>
          </p:spPr>
          <p:style>
            <a:lnRef idx="1">
              <a:schemeClr val="accent2"/>
            </a:lnRef>
            <a:fillRef idx="0">
              <a:schemeClr val="accent2"/>
            </a:fillRef>
            <a:effectRef idx="0">
              <a:schemeClr val="accent2"/>
            </a:effectRef>
            <a:fontRef idx="minor">
              <a:schemeClr val="tx1"/>
            </a:fontRef>
          </p:style>
        </p:cxnSp>
        <p:cxnSp>
          <p:nvCxnSpPr>
            <p:cNvPr id="25" name="Conector recto 24">
              <a:extLst>
                <a:ext uri="{FF2B5EF4-FFF2-40B4-BE49-F238E27FC236}">
                  <a16:creationId xmlns:a16="http://schemas.microsoft.com/office/drawing/2014/main" id="{198BEBE2-823D-7AFB-D991-9F69BBBE1496}"/>
                </a:ext>
              </a:extLst>
            </p:cNvPr>
            <p:cNvCxnSpPr>
              <a:cxnSpLocks/>
            </p:cNvCxnSpPr>
            <p:nvPr/>
          </p:nvCxnSpPr>
          <p:spPr>
            <a:xfrm>
              <a:off x="7071360" y="3017520"/>
              <a:ext cx="928637" cy="0"/>
            </a:xfrm>
            <a:prstGeom prst="line">
              <a:avLst/>
            </a:prstGeom>
            <a:ln w="28575">
              <a:solidFill>
                <a:srgbClr val="8F999D"/>
              </a:solidFill>
              <a:tailEnd type="oval"/>
            </a:ln>
          </p:spPr>
          <p:style>
            <a:lnRef idx="1">
              <a:schemeClr val="accent2"/>
            </a:lnRef>
            <a:fillRef idx="0">
              <a:schemeClr val="accent2"/>
            </a:fillRef>
            <a:effectRef idx="0">
              <a:schemeClr val="accent2"/>
            </a:effectRef>
            <a:fontRef idx="minor">
              <a:schemeClr val="tx1"/>
            </a:fontRef>
          </p:style>
        </p:cxnSp>
      </p:grpSp>
      <p:sp>
        <p:nvSpPr>
          <p:cNvPr id="27" name="CuadroTexto 26">
            <a:extLst>
              <a:ext uri="{FF2B5EF4-FFF2-40B4-BE49-F238E27FC236}">
                <a16:creationId xmlns:a16="http://schemas.microsoft.com/office/drawing/2014/main" id="{87B13D7A-39B9-23F1-8BBE-7195185A6185}"/>
              </a:ext>
            </a:extLst>
          </p:cNvPr>
          <p:cNvSpPr txBox="1"/>
          <p:nvPr/>
        </p:nvSpPr>
        <p:spPr>
          <a:xfrm>
            <a:off x="2357052" y="-1337703"/>
            <a:ext cx="7077579" cy="830997"/>
          </a:xfrm>
          <a:prstGeom prst="rect">
            <a:avLst/>
          </a:prstGeom>
          <a:noFill/>
        </p:spPr>
        <p:txBody>
          <a:bodyPr wrap="none" rtlCol="0">
            <a:spAutoFit/>
          </a:bodyPr>
          <a:lstStyle/>
          <a:p>
            <a:r>
              <a:rPr lang="es-CO" sz="4800" dirty="0">
                <a:solidFill>
                  <a:srgbClr val="8F999D"/>
                </a:solidFill>
                <a:latin typeface="Raleway Black" pitchFamily="2" charset="0"/>
              </a:rPr>
              <a:t>INFOGRAFIA</a:t>
            </a:r>
            <a:r>
              <a:rPr lang="es-CO" sz="4800" dirty="0">
                <a:latin typeface="Raleway Black" pitchFamily="2" charset="0"/>
              </a:rPr>
              <a:t> </a:t>
            </a:r>
            <a:r>
              <a:rPr lang="es-CO" sz="4800" dirty="0">
                <a:solidFill>
                  <a:srgbClr val="EB9734"/>
                </a:solidFill>
                <a:latin typeface="Raleway Black" pitchFamily="2" charset="0"/>
              </a:rPr>
              <a:t>3 NIVELES</a:t>
            </a:r>
            <a:endParaRPr lang="en-US" sz="4800" dirty="0">
              <a:solidFill>
                <a:srgbClr val="EB9734"/>
              </a:solidFill>
              <a:latin typeface="Raleway Black" pitchFamily="2" charset="0"/>
            </a:endParaRPr>
          </a:p>
        </p:txBody>
      </p:sp>
      <p:sp>
        <p:nvSpPr>
          <p:cNvPr id="28" name="CuadroTexto 27">
            <a:extLst>
              <a:ext uri="{FF2B5EF4-FFF2-40B4-BE49-F238E27FC236}">
                <a16:creationId xmlns:a16="http://schemas.microsoft.com/office/drawing/2014/main" id="{A2A04ECC-758B-6B54-E1C7-5AE25C11F09C}"/>
              </a:ext>
            </a:extLst>
          </p:cNvPr>
          <p:cNvSpPr txBox="1"/>
          <p:nvPr/>
        </p:nvSpPr>
        <p:spPr>
          <a:xfrm>
            <a:off x="4462279" y="-744298"/>
            <a:ext cx="3336170" cy="769441"/>
          </a:xfrm>
          <a:prstGeom prst="rect">
            <a:avLst/>
          </a:prstGeom>
          <a:noFill/>
        </p:spPr>
        <p:txBody>
          <a:bodyPr wrap="none" rtlCol="0">
            <a:spAutoFit/>
          </a:bodyPr>
          <a:lstStyle/>
          <a:p>
            <a:r>
              <a:rPr lang="es-CO" sz="4400" dirty="0">
                <a:solidFill>
                  <a:srgbClr val="8F999D"/>
                </a:solidFill>
                <a:latin typeface="Open Sans SemiBold" panose="020B0706030804020204" pitchFamily="34" charset="0"/>
                <a:ea typeface="Open Sans SemiBold" panose="020B0706030804020204" pitchFamily="34" charset="0"/>
                <a:cs typeface="Open Sans SemiBold" panose="020B0706030804020204" pitchFamily="34" charset="0"/>
              </a:rPr>
              <a:t>PowerPoint</a:t>
            </a:r>
            <a:endParaRPr lang="en-US" sz="4400" dirty="0">
              <a:solidFill>
                <a:srgbClr val="EB9734"/>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pic>
        <p:nvPicPr>
          <p:cNvPr id="19" name="Imagen 18">
            <a:extLst>
              <a:ext uri="{FF2B5EF4-FFF2-40B4-BE49-F238E27FC236}">
                <a16:creationId xmlns:a16="http://schemas.microsoft.com/office/drawing/2014/main" id="{62C6D977-9648-E1D9-BC85-0D8635D84765}"/>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20" name="CuadroTexto 19">
            <a:extLst>
              <a:ext uri="{FF2B5EF4-FFF2-40B4-BE49-F238E27FC236}">
                <a16:creationId xmlns:a16="http://schemas.microsoft.com/office/drawing/2014/main" id="{654009D5-1278-ABFC-D4B1-D8579885ADD5}"/>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6" name="CuadroTexto 25">
            <a:extLst>
              <a:ext uri="{FF2B5EF4-FFF2-40B4-BE49-F238E27FC236}">
                <a16:creationId xmlns:a16="http://schemas.microsoft.com/office/drawing/2014/main" id="{157DDE8A-C49B-F4EE-236E-D0109EF8ADD2}"/>
              </a:ext>
            </a:extLst>
          </p:cNvPr>
          <p:cNvSpPr txBox="1"/>
          <p:nvPr/>
        </p:nvSpPr>
        <p:spPr>
          <a:xfrm>
            <a:off x="4179349" y="3075057"/>
            <a:ext cx="3902030" cy="707886"/>
          </a:xfrm>
          <a:prstGeom prst="rect">
            <a:avLst/>
          </a:prstGeom>
          <a:noFill/>
        </p:spPr>
        <p:txBody>
          <a:bodyPr wrap="none" rtlCol="0">
            <a:spAutoFit/>
          </a:bodyPr>
          <a:lstStyle/>
          <a:p>
            <a:r>
              <a:rPr lang="es-CO" sz="4000" b="1" dirty="0">
                <a:solidFill>
                  <a:srgbClr val="FFFF00"/>
                </a:solidFill>
                <a:latin typeface="Raleway Black" pitchFamily="2" charset="0"/>
                <a:ea typeface="Open Sans SemiBold" panose="020B0706030804020204" pitchFamily="34" charset="0"/>
                <a:cs typeface="Open Sans SemiBold" panose="020B0706030804020204" pitchFamily="34" charset="0"/>
              </a:rPr>
              <a:t>CRONOGRAMA</a:t>
            </a:r>
            <a:endParaRPr lang="en-US" sz="4000" b="1" dirty="0">
              <a:solidFill>
                <a:srgbClr val="FFFF00"/>
              </a:solidFill>
              <a:latin typeface="Raleway Black" pitchFamily="2" charset="0"/>
              <a:ea typeface="Open Sans SemiBold" panose="020B0706030804020204" pitchFamily="34" charset="0"/>
              <a:cs typeface="Open Sans SemiBold" panose="020B0706030804020204" pitchFamily="34" charset="0"/>
            </a:endParaRPr>
          </a:p>
        </p:txBody>
      </p:sp>
    </p:spTree>
    <p:extLst>
      <p:ext uri="{BB962C8B-B14F-4D97-AF65-F5344CB8AC3E}">
        <p14:creationId xmlns:p14="http://schemas.microsoft.com/office/powerpoint/2010/main" val="335739955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uadroTexto 10">
            <a:extLst>
              <a:ext uri="{FF2B5EF4-FFF2-40B4-BE49-F238E27FC236}">
                <a16:creationId xmlns:a16="http://schemas.microsoft.com/office/drawing/2014/main" id="{E6364B03-8BE8-6ED5-4CCE-26078AB0B956}"/>
              </a:ext>
            </a:extLst>
          </p:cNvPr>
          <p:cNvSpPr txBox="1"/>
          <p:nvPr/>
        </p:nvSpPr>
        <p:spPr>
          <a:xfrm>
            <a:off x="985721" y="1411668"/>
            <a:ext cx="10106742" cy="1323439"/>
          </a:xfrm>
          <a:prstGeom prst="rect">
            <a:avLst/>
          </a:prstGeom>
          <a:noFill/>
        </p:spPr>
        <p:txBody>
          <a:bodyPr wrap="square" rtlCol="0">
            <a:spAutoFit/>
          </a:bodyPr>
          <a:lstStyle/>
          <a:p>
            <a:r>
              <a:rPr lang="es-MX" sz="2000" dirty="0">
                <a:solidFill>
                  <a:schemeClr val="bg1"/>
                </a:solidFill>
                <a:latin typeface="Raleway Black" pitchFamily="2" charset="0"/>
                <a:ea typeface="Open Sans SemiBold" panose="020B0706030804020204" pitchFamily="34" charset="0"/>
                <a:cs typeface="Open Sans SemiBold" panose="020B0706030804020204" pitchFamily="34" charset="0"/>
              </a:rPr>
              <a:t>Se utilizará la metodología ágil SCRUM adaptándola al desarrollo individual, que es un conjunto de técnicas aplicadas en ciclos de trabajo cortos e iterativos.</a:t>
            </a:r>
          </a:p>
          <a:p>
            <a:endParaRPr lang="es-MX" sz="2000" dirty="0">
              <a:solidFill>
                <a:schemeClr val="bg1"/>
              </a:solidFill>
              <a:latin typeface="Raleway Black" pitchFamily="2" charset="0"/>
              <a:ea typeface="Open Sans SemiBold" panose="020B0706030804020204" pitchFamily="34" charset="0"/>
              <a:cs typeface="Open Sans SemiBold" panose="020B0706030804020204" pitchFamily="34" charset="0"/>
            </a:endParaRPr>
          </a:p>
        </p:txBody>
      </p:sp>
      <p:sp>
        <p:nvSpPr>
          <p:cNvPr id="27" name="CuadroTexto 26">
            <a:extLst>
              <a:ext uri="{FF2B5EF4-FFF2-40B4-BE49-F238E27FC236}">
                <a16:creationId xmlns:a16="http://schemas.microsoft.com/office/drawing/2014/main" id="{87B13D7A-39B9-23F1-8BBE-7195185A6185}"/>
              </a:ext>
            </a:extLst>
          </p:cNvPr>
          <p:cNvSpPr txBox="1"/>
          <p:nvPr/>
        </p:nvSpPr>
        <p:spPr>
          <a:xfrm>
            <a:off x="4645922" y="472935"/>
            <a:ext cx="2786340" cy="523220"/>
          </a:xfrm>
          <a:prstGeom prst="rect">
            <a:avLst/>
          </a:prstGeom>
          <a:noFill/>
        </p:spPr>
        <p:txBody>
          <a:bodyPr wrap="none" rtlCol="0">
            <a:spAutoFit/>
          </a:bodyPr>
          <a:lstStyle/>
          <a:p>
            <a:r>
              <a:rPr lang="es-CO" sz="2800" b="1" dirty="0">
                <a:solidFill>
                  <a:srgbClr val="FFFF00"/>
                </a:solidFill>
                <a:latin typeface="Raleway Black" pitchFamily="2" charset="0"/>
                <a:ea typeface="Open Sans SemiBold" panose="020B0706030804020204" pitchFamily="34" charset="0"/>
                <a:cs typeface="Open Sans SemiBold" panose="020B0706030804020204" pitchFamily="34" charset="0"/>
              </a:rPr>
              <a:t>CRONOGRAMA</a:t>
            </a:r>
            <a:endParaRPr lang="en-US" sz="2800" b="1" dirty="0">
              <a:solidFill>
                <a:srgbClr val="FFFF00"/>
              </a:solidFill>
              <a:latin typeface="Raleway Black" pitchFamily="2" charset="0"/>
              <a:ea typeface="Open Sans SemiBold" panose="020B0706030804020204" pitchFamily="34" charset="0"/>
              <a:cs typeface="Open Sans SemiBold" panose="020B0706030804020204" pitchFamily="34" charset="0"/>
            </a:endParaRPr>
          </a:p>
        </p:txBody>
      </p:sp>
      <p:pic>
        <p:nvPicPr>
          <p:cNvPr id="19" name="Imagen 18">
            <a:extLst>
              <a:ext uri="{FF2B5EF4-FFF2-40B4-BE49-F238E27FC236}">
                <a16:creationId xmlns:a16="http://schemas.microsoft.com/office/drawing/2014/main" id="{9CFCF00A-BC29-624E-C884-59E3760894F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20" name="CuadroTexto 19">
            <a:extLst>
              <a:ext uri="{FF2B5EF4-FFF2-40B4-BE49-F238E27FC236}">
                <a16:creationId xmlns:a16="http://schemas.microsoft.com/office/drawing/2014/main" id="{862420DE-757B-6285-AF97-EA1907B94B71}"/>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7" name="Marco 6">
            <a:extLst>
              <a:ext uri="{FF2B5EF4-FFF2-40B4-BE49-F238E27FC236}">
                <a16:creationId xmlns:a16="http://schemas.microsoft.com/office/drawing/2014/main" id="{CEF553B4-F2FB-D91F-E50B-4696182BCFA2}"/>
              </a:ext>
            </a:extLst>
          </p:cNvPr>
          <p:cNvSpPr/>
          <p:nvPr/>
        </p:nvSpPr>
        <p:spPr>
          <a:xfrm rot="2700000">
            <a:off x="11622498" y="2228082"/>
            <a:ext cx="1298862" cy="1266716"/>
          </a:xfrm>
          <a:prstGeom prst="frame">
            <a:avLst>
              <a:gd name="adj1" fmla="val 50000"/>
            </a:avLst>
          </a:prstGeom>
          <a:noFill/>
          <a:ln w="12700">
            <a:solidFill>
              <a:schemeClr val="bg1">
                <a:alpha val="56000"/>
              </a:schemeClr>
            </a:solidFill>
          </a:ln>
          <a:effectLst>
            <a:glow rad="228600">
              <a:srgbClr val="FFFF00"/>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Marco 7">
            <a:extLst>
              <a:ext uri="{FF2B5EF4-FFF2-40B4-BE49-F238E27FC236}">
                <a16:creationId xmlns:a16="http://schemas.microsoft.com/office/drawing/2014/main" id="{FB274F02-1315-4EAC-622A-BB23E106B52E}"/>
              </a:ext>
            </a:extLst>
          </p:cNvPr>
          <p:cNvSpPr/>
          <p:nvPr/>
        </p:nvSpPr>
        <p:spPr>
          <a:xfrm>
            <a:off x="185433" y="5580754"/>
            <a:ext cx="1298862" cy="1266716"/>
          </a:xfrm>
          <a:prstGeom prst="frame">
            <a:avLst>
              <a:gd name="adj1" fmla="val 50000"/>
            </a:avLst>
          </a:prstGeom>
          <a:noFill/>
          <a:ln w="12700">
            <a:solidFill>
              <a:schemeClr val="bg1">
                <a:alpha val="56000"/>
              </a:schemeClr>
            </a:solidFill>
          </a:ln>
          <a:effectLst>
            <a:glow rad="228600">
              <a:srgbClr val="FFFF00"/>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Marco 8">
            <a:extLst>
              <a:ext uri="{FF2B5EF4-FFF2-40B4-BE49-F238E27FC236}">
                <a16:creationId xmlns:a16="http://schemas.microsoft.com/office/drawing/2014/main" id="{AA9643C4-9F54-CEF2-9055-853C5EAA42A5}"/>
              </a:ext>
            </a:extLst>
          </p:cNvPr>
          <p:cNvSpPr/>
          <p:nvPr/>
        </p:nvSpPr>
        <p:spPr>
          <a:xfrm rot="17004837">
            <a:off x="10618177" y="5304026"/>
            <a:ext cx="1298862" cy="1266716"/>
          </a:xfrm>
          <a:prstGeom prst="frame">
            <a:avLst>
              <a:gd name="adj1" fmla="val 50000"/>
            </a:avLst>
          </a:prstGeom>
          <a:noFill/>
          <a:ln w="12700">
            <a:solidFill>
              <a:schemeClr val="bg1">
                <a:alpha val="56000"/>
              </a:schemeClr>
            </a:solidFill>
          </a:ln>
          <a:effectLst>
            <a:glow rad="228600">
              <a:srgbClr val="FFFF00"/>
            </a:glow>
          </a:effectLst>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CuadroTexto 9">
            <a:extLst>
              <a:ext uri="{FF2B5EF4-FFF2-40B4-BE49-F238E27FC236}">
                <a16:creationId xmlns:a16="http://schemas.microsoft.com/office/drawing/2014/main" id="{86D83E37-9387-3BEA-F221-EC309AA6142F}"/>
              </a:ext>
            </a:extLst>
          </p:cNvPr>
          <p:cNvSpPr txBox="1"/>
          <p:nvPr/>
        </p:nvSpPr>
        <p:spPr>
          <a:xfrm>
            <a:off x="957477" y="2918472"/>
            <a:ext cx="9826137" cy="1323439"/>
          </a:xfrm>
          <a:prstGeom prst="rect">
            <a:avLst/>
          </a:prstGeom>
          <a:noFill/>
        </p:spPr>
        <p:txBody>
          <a:bodyPr wrap="square" rtlCol="0">
            <a:spAutoFit/>
          </a:bodyPr>
          <a:lstStyle/>
          <a:p>
            <a:r>
              <a:rPr lang="es-MX" sz="2000" dirty="0">
                <a:solidFill>
                  <a:schemeClr val="bg1"/>
                </a:solidFill>
                <a:latin typeface="Raleway Black" pitchFamily="2" charset="0"/>
                <a:ea typeface="Open Sans SemiBold" panose="020B0706030804020204" pitchFamily="34" charset="0"/>
                <a:cs typeface="Open Sans SemiBold" panose="020B0706030804020204" pitchFamily="34" charset="0"/>
              </a:rPr>
              <a:t>Como cronograma se estima que el tiempo requerido para el desarrollo del proyecto será de 20 semanas, también se utilizará el Diagrama de Gantt para organizar y ejecutar el cronograma de manera eficiente a continuación mostrado.</a:t>
            </a:r>
          </a:p>
        </p:txBody>
      </p:sp>
    </p:spTree>
    <p:extLst>
      <p:ext uri="{BB962C8B-B14F-4D97-AF65-F5344CB8AC3E}">
        <p14:creationId xmlns:p14="http://schemas.microsoft.com/office/powerpoint/2010/main" val="25258674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o 5">
            <a:extLst>
              <a:ext uri="{FF2B5EF4-FFF2-40B4-BE49-F238E27FC236}">
                <a16:creationId xmlns:a16="http://schemas.microsoft.com/office/drawing/2014/main" id="{574890B2-6849-58DC-4362-6D97A2022F05}"/>
              </a:ext>
            </a:extLst>
          </p:cNvPr>
          <p:cNvSpPr/>
          <p:nvPr/>
        </p:nvSpPr>
        <p:spPr>
          <a:xfrm rot="20150460">
            <a:off x="613552" y="6777334"/>
            <a:ext cx="3468704" cy="3346996"/>
          </a:xfrm>
          <a:prstGeom prst="frame">
            <a:avLst>
              <a:gd name="adj1" fmla="val 17453"/>
            </a:avLst>
          </a:prstGeom>
          <a:solidFill>
            <a:srgbClr val="929CA0"/>
          </a:solidFill>
          <a:ln>
            <a:noFill/>
          </a:ln>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Marco 6">
            <a:extLst>
              <a:ext uri="{FF2B5EF4-FFF2-40B4-BE49-F238E27FC236}">
                <a16:creationId xmlns:a16="http://schemas.microsoft.com/office/drawing/2014/main" id="{FC6ABC61-5852-AABB-A16D-4051CECBD36C}"/>
              </a:ext>
            </a:extLst>
          </p:cNvPr>
          <p:cNvSpPr/>
          <p:nvPr/>
        </p:nvSpPr>
        <p:spPr>
          <a:xfrm rot="6903560">
            <a:off x="1425061" y="-2607988"/>
            <a:ext cx="2776936" cy="2679500"/>
          </a:xfrm>
          <a:prstGeom prst="frame">
            <a:avLst>
              <a:gd name="adj1" fmla="val 31126"/>
            </a:avLst>
          </a:prstGeom>
          <a:solidFill>
            <a:srgbClr val="009B90"/>
          </a:solidFill>
          <a:ln>
            <a:noFill/>
          </a:ln>
          <a:scene3d>
            <a:camera prst="isometricTopUp">
              <a:rot lat="19476219" lon="18883143" rev="909743"/>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Marco 7">
            <a:extLst>
              <a:ext uri="{FF2B5EF4-FFF2-40B4-BE49-F238E27FC236}">
                <a16:creationId xmlns:a16="http://schemas.microsoft.com/office/drawing/2014/main" id="{B25B7CBB-5B0D-3F05-D7F3-575EFB2515CF}"/>
              </a:ext>
            </a:extLst>
          </p:cNvPr>
          <p:cNvSpPr/>
          <p:nvPr/>
        </p:nvSpPr>
        <p:spPr>
          <a:xfrm rot="9889402">
            <a:off x="-1910492" y="2755442"/>
            <a:ext cx="1298862" cy="1266716"/>
          </a:xfrm>
          <a:prstGeom prst="frame">
            <a:avLst>
              <a:gd name="adj1" fmla="val 50000"/>
            </a:avLst>
          </a:prstGeom>
          <a:solidFill>
            <a:srgbClr val="EF9B35"/>
          </a:solidFill>
          <a:ln>
            <a:noFill/>
          </a:ln>
          <a:scene3d>
            <a:camera prst="isometricTopUp">
              <a:rot lat="19476219" lon="18883143" rev="909743"/>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CuadroTexto 9">
            <a:extLst>
              <a:ext uri="{FF2B5EF4-FFF2-40B4-BE49-F238E27FC236}">
                <a16:creationId xmlns:a16="http://schemas.microsoft.com/office/drawing/2014/main" id="{5D6C2A9A-6F58-2CC9-E33F-5F46A26A68AC}"/>
              </a:ext>
            </a:extLst>
          </p:cNvPr>
          <p:cNvSpPr txBox="1"/>
          <p:nvPr/>
        </p:nvSpPr>
        <p:spPr>
          <a:xfrm>
            <a:off x="12192000" y="4850129"/>
            <a:ext cx="2840842" cy="523220"/>
          </a:xfrm>
          <a:prstGeom prst="rect">
            <a:avLst/>
          </a:prstGeom>
          <a:noFill/>
        </p:spPr>
        <p:txBody>
          <a:bodyPr wrap="none" rtlCol="0">
            <a:spAutoFit/>
          </a:bodyPr>
          <a:lstStyle/>
          <a:p>
            <a:r>
              <a:rPr lang="es-CO" sz="2800" dirty="0">
                <a:solidFill>
                  <a:schemeClr val="tx1">
                    <a:lumMod val="65000"/>
                    <a:lumOff val="35000"/>
                  </a:schemeClr>
                </a:solidFill>
                <a:latin typeface="Raleway Black" pitchFamily="2" charset="0"/>
                <a:ea typeface="Open Sans SemiBold" panose="020B0706030804020204" pitchFamily="34" charset="0"/>
                <a:cs typeface="Open Sans SemiBold" panose="020B0706030804020204" pitchFamily="34" charset="0"/>
              </a:rPr>
              <a:t>Información 01</a:t>
            </a:r>
            <a:endParaRPr lang="en-US" sz="2800" dirty="0">
              <a:solidFill>
                <a:schemeClr val="tx1">
                  <a:lumMod val="65000"/>
                  <a:lumOff val="35000"/>
                </a:schemeClr>
              </a:solidFill>
              <a:latin typeface="Raleway Black" pitchFamily="2" charset="0"/>
              <a:ea typeface="Open Sans SemiBold" panose="020B0706030804020204" pitchFamily="34" charset="0"/>
              <a:cs typeface="Open Sans SemiBold" panose="020B0706030804020204" pitchFamily="34" charset="0"/>
            </a:endParaRPr>
          </a:p>
        </p:txBody>
      </p:sp>
      <p:sp>
        <p:nvSpPr>
          <p:cNvPr id="11" name="CuadroTexto 10">
            <a:extLst>
              <a:ext uri="{FF2B5EF4-FFF2-40B4-BE49-F238E27FC236}">
                <a16:creationId xmlns:a16="http://schemas.microsoft.com/office/drawing/2014/main" id="{E6364B03-8BE8-6ED5-4CCE-26078AB0B956}"/>
              </a:ext>
            </a:extLst>
          </p:cNvPr>
          <p:cNvSpPr txBox="1"/>
          <p:nvPr/>
        </p:nvSpPr>
        <p:spPr>
          <a:xfrm>
            <a:off x="12192000" y="3248214"/>
            <a:ext cx="2858475" cy="523220"/>
          </a:xfrm>
          <a:prstGeom prst="rect">
            <a:avLst/>
          </a:prstGeom>
          <a:noFill/>
        </p:spPr>
        <p:txBody>
          <a:bodyPr wrap="none" rtlCol="0">
            <a:spAutoFit/>
          </a:bodyPr>
          <a:lstStyle/>
          <a:p>
            <a:r>
              <a:rPr lang="es-CO" sz="2800" dirty="0">
                <a:solidFill>
                  <a:srgbClr val="009A90"/>
                </a:solidFill>
                <a:latin typeface="Raleway Black" pitchFamily="2" charset="0"/>
                <a:ea typeface="Open Sans SemiBold" panose="020B0706030804020204" pitchFamily="34" charset="0"/>
                <a:cs typeface="Open Sans SemiBold" panose="020B0706030804020204" pitchFamily="34" charset="0"/>
              </a:rPr>
              <a:t>Información 02</a:t>
            </a:r>
            <a:endParaRPr lang="en-US" sz="2800" dirty="0">
              <a:solidFill>
                <a:srgbClr val="009A90"/>
              </a:solidFill>
              <a:latin typeface="Raleway Black" pitchFamily="2" charset="0"/>
              <a:ea typeface="Open Sans SemiBold" panose="020B0706030804020204" pitchFamily="34" charset="0"/>
              <a:cs typeface="Open Sans SemiBold" panose="020B0706030804020204" pitchFamily="34" charset="0"/>
            </a:endParaRPr>
          </a:p>
        </p:txBody>
      </p:sp>
      <p:sp>
        <p:nvSpPr>
          <p:cNvPr id="12" name="CuadroTexto 11">
            <a:extLst>
              <a:ext uri="{FF2B5EF4-FFF2-40B4-BE49-F238E27FC236}">
                <a16:creationId xmlns:a16="http://schemas.microsoft.com/office/drawing/2014/main" id="{BBA8378A-01B3-B9B5-4AA8-DE5194191A37}"/>
              </a:ext>
            </a:extLst>
          </p:cNvPr>
          <p:cNvSpPr txBox="1"/>
          <p:nvPr/>
        </p:nvSpPr>
        <p:spPr>
          <a:xfrm>
            <a:off x="12192000" y="1660274"/>
            <a:ext cx="2852063" cy="523220"/>
          </a:xfrm>
          <a:prstGeom prst="rect">
            <a:avLst/>
          </a:prstGeom>
          <a:noFill/>
        </p:spPr>
        <p:txBody>
          <a:bodyPr wrap="none" rtlCol="0">
            <a:spAutoFit/>
          </a:bodyPr>
          <a:lstStyle/>
          <a:p>
            <a:r>
              <a:rPr lang="es-CO" sz="2800" b="1" dirty="0">
                <a:solidFill>
                  <a:srgbClr val="FFC000"/>
                </a:solidFill>
                <a:latin typeface="Raleway Black" pitchFamily="2" charset="0"/>
                <a:ea typeface="Open Sans SemiBold" panose="020B0706030804020204" pitchFamily="34" charset="0"/>
                <a:cs typeface="Open Sans SemiBold" panose="020B0706030804020204" pitchFamily="34" charset="0"/>
              </a:rPr>
              <a:t>Información 03</a:t>
            </a:r>
            <a:endParaRPr lang="en-US" sz="2800" b="1" dirty="0">
              <a:solidFill>
                <a:srgbClr val="FFC000"/>
              </a:solidFill>
              <a:latin typeface="Raleway Black" pitchFamily="2" charset="0"/>
              <a:ea typeface="Open Sans SemiBold" panose="020B0706030804020204" pitchFamily="34" charset="0"/>
              <a:cs typeface="Open Sans SemiBold" panose="020B0706030804020204" pitchFamily="34" charset="0"/>
            </a:endParaRPr>
          </a:p>
        </p:txBody>
      </p:sp>
      <p:sp>
        <p:nvSpPr>
          <p:cNvPr id="13" name="CuadroTexto 12">
            <a:extLst>
              <a:ext uri="{FF2B5EF4-FFF2-40B4-BE49-F238E27FC236}">
                <a16:creationId xmlns:a16="http://schemas.microsoft.com/office/drawing/2014/main" id="{8E9CEBB9-A46D-42C6-45A9-9CFF85F44F97}"/>
              </a:ext>
            </a:extLst>
          </p:cNvPr>
          <p:cNvSpPr txBox="1"/>
          <p:nvPr/>
        </p:nvSpPr>
        <p:spPr>
          <a:xfrm>
            <a:off x="12192000" y="5373349"/>
            <a:ext cx="3969373" cy="830997"/>
          </a:xfrm>
          <a:prstGeom prst="rect">
            <a:avLst/>
          </a:prstGeom>
          <a:noFill/>
        </p:spPr>
        <p:txBody>
          <a:bodyPr wrap="square" rtlCol="0">
            <a:spAutoFit/>
          </a:bodyPr>
          <a:lstStyle>
            <a:defPPr>
              <a:defRPr lang="en-US"/>
            </a:defPPr>
            <a:lvl1pPr algn="just">
              <a:defRPr sz="1600">
                <a:solidFill>
                  <a:schemeClr val="tx1">
                    <a:lumMod val="50000"/>
                    <a:lumOff val="50000"/>
                  </a:schemeClr>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r>
              <a:rPr lang="es-CO" dirty="0"/>
              <a:t>Lorem ipsum dolor sit amet, consectetuer adipiscing elit. Maecenas porttitor congue massa. </a:t>
            </a:r>
            <a:endParaRPr lang="en-US" dirty="0"/>
          </a:p>
        </p:txBody>
      </p:sp>
      <p:sp>
        <p:nvSpPr>
          <p:cNvPr id="14" name="CuadroTexto 13">
            <a:extLst>
              <a:ext uri="{FF2B5EF4-FFF2-40B4-BE49-F238E27FC236}">
                <a16:creationId xmlns:a16="http://schemas.microsoft.com/office/drawing/2014/main" id="{2A0B7788-4EDD-A102-F50A-AA203AACB5A8}"/>
              </a:ext>
            </a:extLst>
          </p:cNvPr>
          <p:cNvSpPr txBox="1"/>
          <p:nvPr/>
        </p:nvSpPr>
        <p:spPr>
          <a:xfrm>
            <a:off x="12192001" y="3749307"/>
            <a:ext cx="4051656" cy="830997"/>
          </a:xfrm>
          <a:prstGeom prst="rect">
            <a:avLst/>
          </a:prstGeom>
          <a:noFill/>
        </p:spPr>
        <p:txBody>
          <a:bodyPr wrap="square" rtlCol="0">
            <a:spAutoFit/>
          </a:bodyPr>
          <a:lstStyle>
            <a:defPPr>
              <a:defRPr lang="en-US"/>
            </a:defPPr>
            <a:lvl1pPr algn="just">
              <a:defRPr sz="1600">
                <a:solidFill>
                  <a:schemeClr val="tx1">
                    <a:lumMod val="50000"/>
                    <a:lumOff val="50000"/>
                  </a:schemeClr>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r>
              <a:rPr lang="es-CO" dirty="0"/>
              <a:t>Lorem ipsum dolor sit amet, consectetuer adipiscing elit. Maecenas porttitor congue massa. </a:t>
            </a:r>
            <a:endParaRPr lang="en-US" dirty="0"/>
          </a:p>
        </p:txBody>
      </p:sp>
      <p:sp>
        <p:nvSpPr>
          <p:cNvPr id="15" name="CuadroTexto 14">
            <a:extLst>
              <a:ext uri="{FF2B5EF4-FFF2-40B4-BE49-F238E27FC236}">
                <a16:creationId xmlns:a16="http://schemas.microsoft.com/office/drawing/2014/main" id="{98DF08A6-30CB-BA1C-E2DF-0370D45DFA38}"/>
              </a:ext>
            </a:extLst>
          </p:cNvPr>
          <p:cNvSpPr txBox="1"/>
          <p:nvPr/>
        </p:nvSpPr>
        <p:spPr>
          <a:xfrm>
            <a:off x="12216890" y="2125265"/>
            <a:ext cx="4150909" cy="830997"/>
          </a:xfrm>
          <a:prstGeom prst="rect">
            <a:avLst/>
          </a:prstGeom>
          <a:noFill/>
        </p:spPr>
        <p:txBody>
          <a:bodyPr wrap="square" rtlCol="0">
            <a:spAutoFit/>
          </a:bodyPr>
          <a:lstStyle/>
          <a:p>
            <a:pPr algn="just"/>
            <a:r>
              <a:rPr lang="es-CO" sz="1600" dirty="0">
                <a:solidFill>
                  <a:schemeClr val="tx1">
                    <a:lumMod val="50000"/>
                    <a:lumOff val="50000"/>
                  </a:schemeClr>
                </a:solidFill>
                <a:latin typeface="Open Sans SemiBold" panose="020B0706030804020204" pitchFamily="34" charset="0"/>
                <a:ea typeface="Open Sans SemiBold" panose="020B0706030804020204" pitchFamily="34" charset="0"/>
                <a:cs typeface="Open Sans SemiBold" panose="020B0706030804020204" pitchFamily="34" charset="0"/>
              </a:rPr>
              <a:t>Lorem ipsum dolor sit amet, consectetuer adipiscing elit. Maecenas porttitor congue massa. </a:t>
            </a:r>
            <a:endParaRPr lang="en-US" sz="1600" dirty="0">
              <a:solidFill>
                <a:schemeClr val="tx1">
                  <a:lumMod val="50000"/>
                  <a:lumOff val="50000"/>
                </a:schemeClr>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grpSp>
        <p:nvGrpSpPr>
          <p:cNvPr id="2" name="Grupo 1">
            <a:extLst>
              <a:ext uri="{FF2B5EF4-FFF2-40B4-BE49-F238E27FC236}">
                <a16:creationId xmlns:a16="http://schemas.microsoft.com/office/drawing/2014/main" id="{D0684625-07F3-9A7B-CB3B-C7E0DA365720}"/>
              </a:ext>
            </a:extLst>
          </p:cNvPr>
          <p:cNvGrpSpPr/>
          <p:nvPr/>
        </p:nvGrpSpPr>
        <p:grpSpPr>
          <a:xfrm>
            <a:off x="-1874312" y="1776645"/>
            <a:ext cx="1645920" cy="533400"/>
            <a:chOff x="6096000" y="3017520"/>
            <a:chExt cx="1645920" cy="533400"/>
          </a:xfrm>
        </p:grpSpPr>
        <p:cxnSp>
          <p:nvCxnSpPr>
            <p:cNvPr id="3" name="Conector recto 2">
              <a:extLst>
                <a:ext uri="{FF2B5EF4-FFF2-40B4-BE49-F238E27FC236}">
                  <a16:creationId xmlns:a16="http://schemas.microsoft.com/office/drawing/2014/main" id="{5DAA5603-4AB7-E7B2-7EC7-56C03F91355F}"/>
                </a:ext>
              </a:extLst>
            </p:cNvPr>
            <p:cNvCxnSpPr>
              <a:cxnSpLocks/>
            </p:cNvCxnSpPr>
            <p:nvPr/>
          </p:nvCxnSpPr>
          <p:spPr>
            <a:xfrm>
              <a:off x="6096000" y="3550920"/>
              <a:ext cx="716280" cy="0"/>
            </a:xfrm>
            <a:prstGeom prst="line">
              <a:avLst/>
            </a:prstGeom>
            <a:ln w="28575">
              <a:solidFill>
                <a:srgbClr val="EB9734"/>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4" name="Conector recto 3">
              <a:extLst>
                <a:ext uri="{FF2B5EF4-FFF2-40B4-BE49-F238E27FC236}">
                  <a16:creationId xmlns:a16="http://schemas.microsoft.com/office/drawing/2014/main" id="{370E3F82-FD03-B086-448D-EA3A0CEED72A}"/>
                </a:ext>
              </a:extLst>
            </p:cNvPr>
            <p:cNvCxnSpPr>
              <a:cxnSpLocks/>
            </p:cNvCxnSpPr>
            <p:nvPr/>
          </p:nvCxnSpPr>
          <p:spPr>
            <a:xfrm flipV="1">
              <a:off x="6812280" y="3017520"/>
              <a:ext cx="259080" cy="533400"/>
            </a:xfrm>
            <a:prstGeom prst="line">
              <a:avLst/>
            </a:prstGeom>
            <a:ln w="28575">
              <a:solidFill>
                <a:srgbClr val="EB9734"/>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5" name="Conector recto 4">
              <a:extLst>
                <a:ext uri="{FF2B5EF4-FFF2-40B4-BE49-F238E27FC236}">
                  <a16:creationId xmlns:a16="http://schemas.microsoft.com/office/drawing/2014/main" id="{12EC1A90-9226-0175-F179-D15E12D44378}"/>
                </a:ext>
              </a:extLst>
            </p:cNvPr>
            <p:cNvCxnSpPr>
              <a:cxnSpLocks/>
            </p:cNvCxnSpPr>
            <p:nvPr/>
          </p:nvCxnSpPr>
          <p:spPr>
            <a:xfrm>
              <a:off x="7071360" y="3017520"/>
              <a:ext cx="670560" cy="0"/>
            </a:xfrm>
            <a:prstGeom prst="line">
              <a:avLst/>
            </a:prstGeom>
            <a:ln w="28575">
              <a:solidFill>
                <a:srgbClr val="EB9734"/>
              </a:solidFill>
              <a:headEnd type="oval"/>
              <a:tailEnd type="oval"/>
            </a:ln>
          </p:spPr>
          <p:style>
            <a:lnRef idx="1">
              <a:schemeClr val="accent2"/>
            </a:lnRef>
            <a:fillRef idx="0">
              <a:schemeClr val="accent2"/>
            </a:fillRef>
            <a:effectRef idx="0">
              <a:schemeClr val="accent2"/>
            </a:effectRef>
            <a:fontRef idx="minor">
              <a:schemeClr val="tx1"/>
            </a:fontRef>
          </p:style>
        </p:cxnSp>
      </p:grpSp>
      <p:grpSp>
        <p:nvGrpSpPr>
          <p:cNvPr id="9" name="Grupo 8">
            <a:extLst>
              <a:ext uri="{FF2B5EF4-FFF2-40B4-BE49-F238E27FC236}">
                <a16:creationId xmlns:a16="http://schemas.microsoft.com/office/drawing/2014/main" id="{5E6707C5-F6F1-8A91-3BD9-21E23CBDEB3A}"/>
              </a:ext>
            </a:extLst>
          </p:cNvPr>
          <p:cNvGrpSpPr/>
          <p:nvPr/>
        </p:nvGrpSpPr>
        <p:grpSpPr>
          <a:xfrm>
            <a:off x="-2435471" y="3636687"/>
            <a:ext cx="2348819" cy="533400"/>
            <a:chOff x="5651178" y="3017520"/>
            <a:chExt cx="2348819" cy="533400"/>
          </a:xfrm>
        </p:grpSpPr>
        <p:cxnSp>
          <p:nvCxnSpPr>
            <p:cNvPr id="16" name="Conector recto 15">
              <a:extLst>
                <a:ext uri="{FF2B5EF4-FFF2-40B4-BE49-F238E27FC236}">
                  <a16:creationId xmlns:a16="http://schemas.microsoft.com/office/drawing/2014/main" id="{6838BA70-5BE0-1AAB-272C-5D9139645C4A}"/>
                </a:ext>
              </a:extLst>
            </p:cNvPr>
            <p:cNvCxnSpPr>
              <a:cxnSpLocks/>
            </p:cNvCxnSpPr>
            <p:nvPr/>
          </p:nvCxnSpPr>
          <p:spPr>
            <a:xfrm>
              <a:off x="5651178" y="3550920"/>
              <a:ext cx="1161102" cy="0"/>
            </a:xfrm>
            <a:prstGeom prst="line">
              <a:avLst/>
            </a:prstGeom>
            <a:ln w="28575">
              <a:solidFill>
                <a:srgbClr val="00978D"/>
              </a:solidFill>
              <a:headEnd type="oval"/>
            </a:ln>
          </p:spPr>
          <p:style>
            <a:lnRef idx="1">
              <a:schemeClr val="accent2"/>
            </a:lnRef>
            <a:fillRef idx="0">
              <a:schemeClr val="accent2"/>
            </a:fillRef>
            <a:effectRef idx="0">
              <a:schemeClr val="accent2"/>
            </a:effectRef>
            <a:fontRef idx="minor">
              <a:schemeClr val="tx1"/>
            </a:fontRef>
          </p:style>
        </p:cxnSp>
        <p:cxnSp>
          <p:nvCxnSpPr>
            <p:cNvPr id="17" name="Conector recto 16">
              <a:extLst>
                <a:ext uri="{FF2B5EF4-FFF2-40B4-BE49-F238E27FC236}">
                  <a16:creationId xmlns:a16="http://schemas.microsoft.com/office/drawing/2014/main" id="{E0BCA83F-BC25-54AD-A568-74739C072892}"/>
                </a:ext>
              </a:extLst>
            </p:cNvPr>
            <p:cNvCxnSpPr>
              <a:cxnSpLocks/>
            </p:cNvCxnSpPr>
            <p:nvPr/>
          </p:nvCxnSpPr>
          <p:spPr>
            <a:xfrm flipV="1">
              <a:off x="6812280" y="3017520"/>
              <a:ext cx="259080" cy="533400"/>
            </a:xfrm>
            <a:prstGeom prst="line">
              <a:avLst/>
            </a:prstGeom>
            <a:ln w="28575">
              <a:solidFill>
                <a:srgbClr val="00978D"/>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18" name="Conector recto 17">
              <a:extLst>
                <a:ext uri="{FF2B5EF4-FFF2-40B4-BE49-F238E27FC236}">
                  <a16:creationId xmlns:a16="http://schemas.microsoft.com/office/drawing/2014/main" id="{7F2B1CEA-A7AA-9F2E-BE33-266B2FEF8B8F}"/>
                </a:ext>
              </a:extLst>
            </p:cNvPr>
            <p:cNvCxnSpPr>
              <a:cxnSpLocks/>
            </p:cNvCxnSpPr>
            <p:nvPr/>
          </p:nvCxnSpPr>
          <p:spPr>
            <a:xfrm>
              <a:off x="7071360" y="3017520"/>
              <a:ext cx="928637" cy="0"/>
            </a:xfrm>
            <a:prstGeom prst="line">
              <a:avLst/>
            </a:prstGeom>
            <a:ln w="28575">
              <a:solidFill>
                <a:srgbClr val="00978D"/>
              </a:solidFill>
              <a:tailEnd type="oval"/>
            </a:ln>
          </p:spPr>
          <p:style>
            <a:lnRef idx="1">
              <a:schemeClr val="accent2"/>
            </a:lnRef>
            <a:fillRef idx="0">
              <a:schemeClr val="accent2"/>
            </a:fillRef>
            <a:effectRef idx="0">
              <a:schemeClr val="accent2"/>
            </a:effectRef>
            <a:fontRef idx="minor">
              <a:schemeClr val="tx1"/>
            </a:fontRef>
          </p:style>
        </p:cxnSp>
      </p:grpSp>
      <p:grpSp>
        <p:nvGrpSpPr>
          <p:cNvPr id="22" name="Grupo 21">
            <a:extLst>
              <a:ext uri="{FF2B5EF4-FFF2-40B4-BE49-F238E27FC236}">
                <a16:creationId xmlns:a16="http://schemas.microsoft.com/office/drawing/2014/main" id="{E57E67D4-32F3-F8AF-ECC0-250D2F43AD9C}"/>
              </a:ext>
            </a:extLst>
          </p:cNvPr>
          <p:cNvGrpSpPr/>
          <p:nvPr/>
        </p:nvGrpSpPr>
        <p:grpSpPr>
          <a:xfrm>
            <a:off x="-3107540" y="5029850"/>
            <a:ext cx="2879148" cy="533400"/>
            <a:chOff x="5120849" y="3017520"/>
            <a:chExt cx="2879148" cy="533400"/>
          </a:xfrm>
        </p:grpSpPr>
        <p:cxnSp>
          <p:nvCxnSpPr>
            <p:cNvPr id="23" name="Conector recto 22">
              <a:extLst>
                <a:ext uri="{FF2B5EF4-FFF2-40B4-BE49-F238E27FC236}">
                  <a16:creationId xmlns:a16="http://schemas.microsoft.com/office/drawing/2014/main" id="{BB7DBEC1-D575-FFE5-CC80-D3FEFB49FFA8}"/>
                </a:ext>
              </a:extLst>
            </p:cNvPr>
            <p:cNvCxnSpPr>
              <a:cxnSpLocks/>
            </p:cNvCxnSpPr>
            <p:nvPr/>
          </p:nvCxnSpPr>
          <p:spPr>
            <a:xfrm>
              <a:off x="5120849" y="3550920"/>
              <a:ext cx="1691431" cy="0"/>
            </a:xfrm>
            <a:prstGeom prst="line">
              <a:avLst/>
            </a:prstGeom>
            <a:ln w="28575">
              <a:solidFill>
                <a:srgbClr val="8F999D"/>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24" name="Conector recto 23">
              <a:extLst>
                <a:ext uri="{FF2B5EF4-FFF2-40B4-BE49-F238E27FC236}">
                  <a16:creationId xmlns:a16="http://schemas.microsoft.com/office/drawing/2014/main" id="{5CCC6452-CA0A-CB66-9D26-1A151CE74DAA}"/>
                </a:ext>
              </a:extLst>
            </p:cNvPr>
            <p:cNvCxnSpPr>
              <a:cxnSpLocks/>
            </p:cNvCxnSpPr>
            <p:nvPr/>
          </p:nvCxnSpPr>
          <p:spPr>
            <a:xfrm flipV="1">
              <a:off x="6812280" y="3017520"/>
              <a:ext cx="259080" cy="533400"/>
            </a:xfrm>
            <a:prstGeom prst="line">
              <a:avLst/>
            </a:prstGeom>
            <a:ln w="28575">
              <a:solidFill>
                <a:srgbClr val="8F999D"/>
              </a:solidFill>
              <a:tailEnd type="oval"/>
            </a:ln>
          </p:spPr>
          <p:style>
            <a:lnRef idx="1">
              <a:schemeClr val="accent2"/>
            </a:lnRef>
            <a:fillRef idx="0">
              <a:schemeClr val="accent2"/>
            </a:fillRef>
            <a:effectRef idx="0">
              <a:schemeClr val="accent2"/>
            </a:effectRef>
            <a:fontRef idx="minor">
              <a:schemeClr val="tx1"/>
            </a:fontRef>
          </p:style>
        </p:cxnSp>
        <p:cxnSp>
          <p:nvCxnSpPr>
            <p:cNvPr id="25" name="Conector recto 24">
              <a:extLst>
                <a:ext uri="{FF2B5EF4-FFF2-40B4-BE49-F238E27FC236}">
                  <a16:creationId xmlns:a16="http://schemas.microsoft.com/office/drawing/2014/main" id="{198BEBE2-823D-7AFB-D991-9F69BBBE1496}"/>
                </a:ext>
              </a:extLst>
            </p:cNvPr>
            <p:cNvCxnSpPr>
              <a:cxnSpLocks/>
            </p:cNvCxnSpPr>
            <p:nvPr/>
          </p:nvCxnSpPr>
          <p:spPr>
            <a:xfrm>
              <a:off x="7071360" y="3017520"/>
              <a:ext cx="928637" cy="0"/>
            </a:xfrm>
            <a:prstGeom prst="line">
              <a:avLst/>
            </a:prstGeom>
            <a:ln w="28575">
              <a:solidFill>
                <a:srgbClr val="8F999D"/>
              </a:solidFill>
              <a:tailEnd type="oval"/>
            </a:ln>
          </p:spPr>
          <p:style>
            <a:lnRef idx="1">
              <a:schemeClr val="accent2"/>
            </a:lnRef>
            <a:fillRef idx="0">
              <a:schemeClr val="accent2"/>
            </a:fillRef>
            <a:effectRef idx="0">
              <a:schemeClr val="accent2"/>
            </a:effectRef>
            <a:fontRef idx="minor">
              <a:schemeClr val="tx1"/>
            </a:fontRef>
          </p:style>
        </p:cxnSp>
      </p:grpSp>
      <p:sp>
        <p:nvSpPr>
          <p:cNvPr id="27" name="CuadroTexto 26">
            <a:extLst>
              <a:ext uri="{FF2B5EF4-FFF2-40B4-BE49-F238E27FC236}">
                <a16:creationId xmlns:a16="http://schemas.microsoft.com/office/drawing/2014/main" id="{87B13D7A-39B9-23F1-8BBE-7195185A6185}"/>
              </a:ext>
            </a:extLst>
          </p:cNvPr>
          <p:cNvSpPr txBox="1"/>
          <p:nvPr/>
        </p:nvSpPr>
        <p:spPr>
          <a:xfrm>
            <a:off x="2357052" y="-1337703"/>
            <a:ext cx="7077579" cy="830997"/>
          </a:xfrm>
          <a:prstGeom prst="rect">
            <a:avLst/>
          </a:prstGeom>
          <a:noFill/>
        </p:spPr>
        <p:txBody>
          <a:bodyPr wrap="none" rtlCol="0">
            <a:spAutoFit/>
          </a:bodyPr>
          <a:lstStyle/>
          <a:p>
            <a:r>
              <a:rPr lang="es-CO" sz="4800" dirty="0">
                <a:solidFill>
                  <a:srgbClr val="8F999D"/>
                </a:solidFill>
                <a:latin typeface="Raleway Black" pitchFamily="2" charset="0"/>
              </a:rPr>
              <a:t>INFOGRAFIA</a:t>
            </a:r>
            <a:r>
              <a:rPr lang="es-CO" sz="4800" dirty="0">
                <a:latin typeface="Raleway Black" pitchFamily="2" charset="0"/>
              </a:rPr>
              <a:t> </a:t>
            </a:r>
            <a:r>
              <a:rPr lang="es-CO" sz="4800" dirty="0">
                <a:solidFill>
                  <a:srgbClr val="EB9734"/>
                </a:solidFill>
                <a:latin typeface="Raleway Black" pitchFamily="2" charset="0"/>
              </a:rPr>
              <a:t>3 NIVELES</a:t>
            </a:r>
            <a:endParaRPr lang="en-US" sz="4800" dirty="0">
              <a:solidFill>
                <a:srgbClr val="EB9734"/>
              </a:solidFill>
              <a:latin typeface="Raleway Black" pitchFamily="2" charset="0"/>
            </a:endParaRPr>
          </a:p>
        </p:txBody>
      </p:sp>
      <p:sp>
        <p:nvSpPr>
          <p:cNvPr id="28" name="CuadroTexto 27">
            <a:extLst>
              <a:ext uri="{FF2B5EF4-FFF2-40B4-BE49-F238E27FC236}">
                <a16:creationId xmlns:a16="http://schemas.microsoft.com/office/drawing/2014/main" id="{A2A04ECC-758B-6B54-E1C7-5AE25C11F09C}"/>
              </a:ext>
            </a:extLst>
          </p:cNvPr>
          <p:cNvSpPr txBox="1"/>
          <p:nvPr/>
        </p:nvSpPr>
        <p:spPr>
          <a:xfrm>
            <a:off x="4462279" y="-744298"/>
            <a:ext cx="3336170" cy="769441"/>
          </a:xfrm>
          <a:prstGeom prst="rect">
            <a:avLst/>
          </a:prstGeom>
          <a:noFill/>
        </p:spPr>
        <p:txBody>
          <a:bodyPr wrap="none" rtlCol="0">
            <a:spAutoFit/>
          </a:bodyPr>
          <a:lstStyle/>
          <a:p>
            <a:r>
              <a:rPr lang="es-CO" sz="4400" dirty="0">
                <a:solidFill>
                  <a:srgbClr val="8F999D"/>
                </a:solidFill>
                <a:latin typeface="Open Sans SemiBold" panose="020B0706030804020204" pitchFamily="34" charset="0"/>
                <a:ea typeface="Open Sans SemiBold" panose="020B0706030804020204" pitchFamily="34" charset="0"/>
                <a:cs typeface="Open Sans SemiBold" panose="020B0706030804020204" pitchFamily="34" charset="0"/>
              </a:rPr>
              <a:t>PowerPoint</a:t>
            </a:r>
            <a:endParaRPr lang="en-US" sz="4400" dirty="0">
              <a:solidFill>
                <a:srgbClr val="EB9734"/>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pic>
        <p:nvPicPr>
          <p:cNvPr id="19" name="Imagen 18">
            <a:extLst>
              <a:ext uri="{FF2B5EF4-FFF2-40B4-BE49-F238E27FC236}">
                <a16:creationId xmlns:a16="http://schemas.microsoft.com/office/drawing/2014/main" id="{62C6D977-9648-E1D9-BC85-0D8635D84765}"/>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20" name="CuadroTexto 19">
            <a:extLst>
              <a:ext uri="{FF2B5EF4-FFF2-40B4-BE49-F238E27FC236}">
                <a16:creationId xmlns:a16="http://schemas.microsoft.com/office/drawing/2014/main" id="{654009D5-1278-ABFC-D4B1-D8579885ADD5}"/>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6" name="CuadroTexto 25">
            <a:extLst>
              <a:ext uri="{FF2B5EF4-FFF2-40B4-BE49-F238E27FC236}">
                <a16:creationId xmlns:a16="http://schemas.microsoft.com/office/drawing/2014/main" id="{157DDE8A-C49B-F4EE-236E-D0109EF8ADD2}"/>
              </a:ext>
            </a:extLst>
          </p:cNvPr>
          <p:cNvSpPr txBox="1"/>
          <p:nvPr/>
        </p:nvSpPr>
        <p:spPr>
          <a:xfrm>
            <a:off x="2584361" y="2894271"/>
            <a:ext cx="7092006" cy="707886"/>
          </a:xfrm>
          <a:prstGeom prst="rect">
            <a:avLst/>
          </a:prstGeom>
          <a:noFill/>
        </p:spPr>
        <p:txBody>
          <a:bodyPr wrap="none" rtlCol="0">
            <a:spAutoFit/>
          </a:bodyPr>
          <a:lstStyle/>
          <a:p>
            <a:r>
              <a:rPr lang="es-CO" sz="4000" dirty="0">
                <a:solidFill>
                  <a:srgbClr val="EB9734"/>
                </a:solidFill>
                <a:latin typeface="Raleway Black" pitchFamily="2" charset="0"/>
              </a:rPr>
              <a:t>SITUACIÓN PROBLEMÁTICA</a:t>
            </a:r>
            <a:endParaRPr lang="en-US" sz="4000" dirty="0">
              <a:solidFill>
                <a:srgbClr val="EB9734"/>
              </a:solidFill>
              <a:latin typeface="Raleway Black" pitchFamily="2" charset="0"/>
            </a:endParaRPr>
          </a:p>
        </p:txBody>
      </p:sp>
    </p:spTree>
    <p:extLst>
      <p:ext uri="{BB962C8B-B14F-4D97-AF65-F5344CB8AC3E}">
        <p14:creationId xmlns:p14="http://schemas.microsoft.com/office/powerpoint/2010/main" val="155605631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42884454-84A6-6FD6-E809-FF1D32EF8294}"/>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8" name="CuadroTexto 7">
            <a:extLst>
              <a:ext uri="{FF2B5EF4-FFF2-40B4-BE49-F238E27FC236}">
                <a16:creationId xmlns:a16="http://schemas.microsoft.com/office/drawing/2014/main" id="{7B181F70-7A71-453A-DB15-AC4D8CD8A335}"/>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3" name="Imagen 2">
            <a:extLst>
              <a:ext uri="{FF2B5EF4-FFF2-40B4-BE49-F238E27FC236}">
                <a16:creationId xmlns:a16="http://schemas.microsoft.com/office/drawing/2014/main" id="{E3C0FA13-22CE-9CB0-49CB-74099FDDE967}"/>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4865" y="987972"/>
            <a:ext cx="10375100" cy="5517932"/>
          </a:xfrm>
          <a:prstGeom prst="rect">
            <a:avLst/>
          </a:prstGeom>
          <a:noFill/>
          <a:ln>
            <a:noFill/>
          </a:ln>
        </p:spPr>
      </p:pic>
      <p:sp>
        <p:nvSpPr>
          <p:cNvPr id="6" name="CuadroTexto 5">
            <a:extLst>
              <a:ext uri="{FF2B5EF4-FFF2-40B4-BE49-F238E27FC236}">
                <a16:creationId xmlns:a16="http://schemas.microsoft.com/office/drawing/2014/main" id="{11E62E38-ED91-C739-CE23-52F6E8127FF9}"/>
              </a:ext>
            </a:extLst>
          </p:cNvPr>
          <p:cNvSpPr txBox="1"/>
          <p:nvPr/>
        </p:nvSpPr>
        <p:spPr>
          <a:xfrm>
            <a:off x="4702829" y="352096"/>
            <a:ext cx="2786340" cy="523220"/>
          </a:xfrm>
          <a:prstGeom prst="rect">
            <a:avLst/>
          </a:prstGeom>
          <a:noFill/>
        </p:spPr>
        <p:txBody>
          <a:bodyPr wrap="none" rtlCol="0">
            <a:spAutoFit/>
          </a:bodyPr>
          <a:lstStyle/>
          <a:p>
            <a:r>
              <a:rPr lang="es-CO" sz="2800" b="1" dirty="0">
                <a:solidFill>
                  <a:srgbClr val="FFFF00"/>
                </a:solidFill>
                <a:latin typeface="Raleway Black" pitchFamily="2" charset="0"/>
                <a:ea typeface="Open Sans SemiBold" panose="020B0706030804020204" pitchFamily="34" charset="0"/>
                <a:cs typeface="Open Sans SemiBold" panose="020B0706030804020204" pitchFamily="34" charset="0"/>
              </a:rPr>
              <a:t>CRONOGRAMA</a:t>
            </a:r>
            <a:endParaRPr lang="en-US" sz="2800" b="1" dirty="0">
              <a:solidFill>
                <a:srgbClr val="FFFF00"/>
              </a:solidFill>
              <a:latin typeface="Raleway Black" pitchFamily="2" charset="0"/>
              <a:ea typeface="Open Sans SemiBold" panose="020B0706030804020204" pitchFamily="34" charset="0"/>
              <a:cs typeface="Open Sans SemiBold" panose="020B0706030804020204" pitchFamily="34" charset="0"/>
            </a:endParaRPr>
          </a:p>
        </p:txBody>
      </p:sp>
    </p:spTree>
    <p:extLst>
      <p:ext uri="{BB962C8B-B14F-4D97-AF65-F5344CB8AC3E}">
        <p14:creationId xmlns:p14="http://schemas.microsoft.com/office/powerpoint/2010/main" val="343691019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42884454-84A6-6FD6-E809-FF1D32EF8294}"/>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8" name="CuadroTexto 7">
            <a:extLst>
              <a:ext uri="{FF2B5EF4-FFF2-40B4-BE49-F238E27FC236}">
                <a16:creationId xmlns:a16="http://schemas.microsoft.com/office/drawing/2014/main" id="{7B181F70-7A71-453A-DB15-AC4D8CD8A335}"/>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6" name="CuadroTexto 5">
            <a:extLst>
              <a:ext uri="{FF2B5EF4-FFF2-40B4-BE49-F238E27FC236}">
                <a16:creationId xmlns:a16="http://schemas.microsoft.com/office/drawing/2014/main" id="{11E62E38-ED91-C739-CE23-52F6E8127FF9}"/>
              </a:ext>
            </a:extLst>
          </p:cNvPr>
          <p:cNvSpPr txBox="1"/>
          <p:nvPr/>
        </p:nvSpPr>
        <p:spPr>
          <a:xfrm>
            <a:off x="2291059" y="734545"/>
            <a:ext cx="7609881" cy="1631216"/>
          </a:xfrm>
          <a:prstGeom prst="rect">
            <a:avLst/>
          </a:prstGeom>
          <a:noFill/>
        </p:spPr>
        <p:txBody>
          <a:bodyPr wrap="square" rtlCol="0">
            <a:spAutoFit/>
          </a:bodyPr>
          <a:lstStyle/>
          <a:p>
            <a:pPr algn="ctr"/>
            <a:r>
              <a:rPr lang="es-CO" sz="5000" b="1" dirty="0">
                <a:solidFill>
                  <a:srgbClr val="FFFF00"/>
                </a:solidFill>
                <a:latin typeface="Raleway Black" pitchFamily="2" charset="0"/>
                <a:ea typeface="Open Sans SemiBold" panose="020B0706030804020204" pitchFamily="34" charset="0"/>
                <a:cs typeface="Open Sans SemiBold" panose="020B0706030804020204" pitchFamily="34" charset="0"/>
              </a:rPr>
              <a:t>GRACIAS POR SU TIEMPO Y ATENCIÓN</a:t>
            </a:r>
            <a:endParaRPr lang="en-US" sz="5000" b="1" dirty="0">
              <a:solidFill>
                <a:srgbClr val="FFFF00"/>
              </a:solidFill>
              <a:latin typeface="Raleway Black" pitchFamily="2" charset="0"/>
              <a:ea typeface="Open Sans SemiBold" panose="020B0706030804020204" pitchFamily="34" charset="0"/>
              <a:cs typeface="Open Sans SemiBold" panose="020B0706030804020204" pitchFamily="34" charset="0"/>
            </a:endParaRPr>
          </a:p>
        </p:txBody>
      </p:sp>
      <p:pic>
        <p:nvPicPr>
          <p:cNvPr id="1026" name="Picture 2">
            <a:extLst>
              <a:ext uri="{FF2B5EF4-FFF2-40B4-BE49-F238E27FC236}">
                <a16:creationId xmlns:a16="http://schemas.microsoft.com/office/drawing/2014/main" id="{00137686-6246-03A7-7BBA-19F9B4ED20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10771" y="2611079"/>
            <a:ext cx="5370458" cy="37623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52547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o 5">
            <a:extLst>
              <a:ext uri="{FF2B5EF4-FFF2-40B4-BE49-F238E27FC236}">
                <a16:creationId xmlns:a16="http://schemas.microsoft.com/office/drawing/2014/main" id="{574890B2-6849-58DC-4362-6D97A2022F05}"/>
              </a:ext>
            </a:extLst>
          </p:cNvPr>
          <p:cNvSpPr/>
          <p:nvPr/>
        </p:nvSpPr>
        <p:spPr>
          <a:xfrm rot="2700000">
            <a:off x="8373877" y="1622173"/>
            <a:ext cx="3831235" cy="4087796"/>
          </a:xfrm>
          <a:prstGeom prst="frame">
            <a:avLst>
              <a:gd name="adj1" fmla="val 17453"/>
            </a:avLst>
          </a:prstGeom>
          <a:solidFill>
            <a:srgbClr val="929CA0"/>
          </a:solidFill>
          <a:ln>
            <a:noFill/>
          </a:ln>
          <a:scene3d>
            <a:camera prst="perspectiveContrastingLeftFacing">
              <a:rot lat="17979827" lon="3137160" rev="4026592"/>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Marco 6">
            <a:extLst>
              <a:ext uri="{FF2B5EF4-FFF2-40B4-BE49-F238E27FC236}">
                <a16:creationId xmlns:a16="http://schemas.microsoft.com/office/drawing/2014/main" id="{FC6ABC61-5852-AABB-A16D-4051CECBD36C}"/>
              </a:ext>
            </a:extLst>
          </p:cNvPr>
          <p:cNvSpPr/>
          <p:nvPr/>
        </p:nvSpPr>
        <p:spPr>
          <a:xfrm rot="2700000">
            <a:off x="7463586" y="2379730"/>
            <a:ext cx="2776936" cy="2679500"/>
          </a:xfrm>
          <a:prstGeom prst="frame">
            <a:avLst>
              <a:gd name="adj1" fmla="val 31126"/>
            </a:avLst>
          </a:prstGeom>
          <a:solidFill>
            <a:srgbClr val="009B90"/>
          </a:solidFill>
          <a:ln>
            <a:noFill/>
          </a:ln>
          <a:scene3d>
            <a:camera prst="perspectiveContrastingLeftFacing">
              <a:rot lat="2106427" lon="4129802" rev="1773145"/>
            </a:camera>
            <a:lightRig rig="twoPt" dir="t">
              <a:rot lat="0" lon="0" rev="2400000"/>
            </a:lightRig>
          </a:scene3d>
          <a:sp3d prstMaterial="matte">
            <a:bevelT w="0" h="577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Marco 7">
            <a:extLst>
              <a:ext uri="{FF2B5EF4-FFF2-40B4-BE49-F238E27FC236}">
                <a16:creationId xmlns:a16="http://schemas.microsoft.com/office/drawing/2014/main" id="{B25B7CBB-5B0D-3F05-D7F3-575EFB2515CF}"/>
              </a:ext>
            </a:extLst>
          </p:cNvPr>
          <p:cNvSpPr/>
          <p:nvPr/>
        </p:nvSpPr>
        <p:spPr>
          <a:xfrm rot="2700000">
            <a:off x="6453323" y="2692073"/>
            <a:ext cx="1298862" cy="1266716"/>
          </a:xfrm>
          <a:prstGeom prst="frame">
            <a:avLst>
              <a:gd name="adj1" fmla="val 50000"/>
            </a:avLst>
          </a:prstGeom>
          <a:solidFill>
            <a:srgbClr val="EF9B35"/>
          </a:solidFill>
          <a:ln>
            <a:noFill/>
          </a:ln>
          <a:scene3d>
            <a:camera prst="isometricOffAxis2Left">
              <a:rot lat="2193786" lon="3074922" rev="1325882"/>
            </a:camera>
            <a:lightRig rig="twoPt" dir="t">
              <a:rot lat="0" lon="0" rev="2400000"/>
            </a:lightRig>
          </a:scene3d>
          <a:sp3d prstMaterial="matte">
            <a:bevelT w="0" h="10160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CuadroTexto 9">
            <a:extLst>
              <a:ext uri="{FF2B5EF4-FFF2-40B4-BE49-F238E27FC236}">
                <a16:creationId xmlns:a16="http://schemas.microsoft.com/office/drawing/2014/main" id="{5D6C2A9A-6F58-2CC9-E33F-5F46A26A68AC}"/>
              </a:ext>
            </a:extLst>
          </p:cNvPr>
          <p:cNvSpPr txBox="1"/>
          <p:nvPr/>
        </p:nvSpPr>
        <p:spPr>
          <a:xfrm>
            <a:off x="285196" y="4848427"/>
            <a:ext cx="4256293" cy="323165"/>
          </a:xfrm>
          <a:prstGeom prst="rect">
            <a:avLst/>
          </a:prstGeom>
          <a:noFill/>
        </p:spPr>
        <p:txBody>
          <a:bodyPr wrap="none" rtlCol="0">
            <a:spAutoFit/>
          </a:bodyPr>
          <a:lstStyle/>
          <a:p>
            <a:pPr marL="285750" indent="-285750">
              <a:buFont typeface="Arial" panose="020B0604020202020204" pitchFamily="34" charset="0"/>
              <a:buChar char="•"/>
            </a:pPr>
            <a:r>
              <a:rPr lang="es-MX" sz="1500" dirty="0">
                <a:solidFill>
                  <a:schemeClr val="accent1">
                    <a:lumMod val="40000"/>
                    <a:lumOff val="60000"/>
                  </a:schemeClr>
                </a:solidFill>
                <a:latin typeface="Raleway Black" pitchFamily="2" charset="0"/>
                <a:ea typeface="Open Sans SemiBold" panose="020B0706030804020204" pitchFamily="34" charset="0"/>
                <a:cs typeface="Open Sans SemiBold" panose="020B0706030804020204" pitchFamily="34" charset="0"/>
              </a:rPr>
              <a:t>Aumenta la complejidad del desarrollo.</a:t>
            </a:r>
            <a:endParaRPr lang="en-US" sz="1500" dirty="0">
              <a:solidFill>
                <a:schemeClr val="accent1">
                  <a:lumMod val="40000"/>
                  <a:lumOff val="60000"/>
                </a:schemeClr>
              </a:solidFill>
              <a:latin typeface="Raleway Black" pitchFamily="2" charset="0"/>
              <a:ea typeface="Open Sans SemiBold" panose="020B0706030804020204" pitchFamily="34" charset="0"/>
              <a:cs typeface="Open Sans SemiBold" panose="020B0706030804020204" pitchFamily="34" charset="0"/>
            </a:endParaRPr>
          </a:p>
        </p:txBody>
      </p:sp>
      <p:sp>
        <p:nvSpPr>
          <p:cNvPr id="11" name="CuadroTexto 10">
            <a:extLst>
              <a:ext uri="{FF2B5EF4-FFF2-40B4-BE49-F238E27FC236}">
                <a16:creationId xmlns:a16="http://schemas.microsoft.com/office/drawing/2014/main" id="{E6364B03-8BE8-6ED5-4CCE-26078AB0B956}"/>
              </a:ext>
            </a:extLst>
          </p:cNvPr>
          <p:cNvSpPr txBox="1"/>
          <p:nvPr/>
        </p:nvSpPr>
        <p:spPr>
          <a:xfrm>
            <a:off x="270759" y="2909448"/>
            <a:ext cx="5565947" cy="323165"/>
          </a:xfrm>
          <a:prstGeom prst="rect">
            <a:avLst/>
          </a:prstGeom>
          <a:noFill/>
        </p:spPr>
        <p:txBody>
          <a:bodyPr wrap="none" rtlCol="0">
            <a:spAutoFit/>
          </a:bodyPr>
          <a:lstStyle/>
          <a:p>
            <a:pPr marL="285750" indent="-285750">
              <a:buFont typeface="Arial" panose="020B0604020202020204" pitchFamily="34" charset="0"/>
              <a:buChar char="•"/>
            </a:pPr>
            <a:r>
              <a:rPr lang="es-CO" sz="1500" dirty="0">
                <a:solidFill>
                  <a:srgbClr val="009A90"/>
                </a:solidFill>
                <a:latin typeface="Raleway Black" pitchFamily="2" charset="0"/>
                <a:ea typeface="Open Sans SemiBold" panose="020B0706030804020204" pitchFamily="34" charset="0"/>
                <a:cs typeface="Open Sans SemiBold" panose="020B0706030804020204" pitchFamily="34" charset="0"/>
              </a:rPr>
              <a:t>Gran cantidad de Librerías, </a:t>
            </a:r>
            <a:r>
              <a:rPr lang="es-CO" sz="1500" dirty="0" err="1">
                <a:solidFill>
                  <a:srgbClr val="009A90"/>
                </a:solidFill>
                <a:latin typeface="Raleway Black" pitchFamily="2" charset="0"/>
                <a:ea typeface="Open Sans SemiBold" panose="020B0706030804020204" pitchFamily="34" charset="0"/>
                <a:cs typeface="Open Sans SemiBold" panose="020B0706030804020204" pitchFamily="34" charset="0"/>
              </a:rPr>
              <a:t>Frameworks</a:t>
            </a:r>
            <a:r>
              <a:rPr lang="es-CO" sz="1500" dirty="0">
                <a:solidFill>
                  <a:srgbClr val="009A90"/>
                </a:solidFill>
                <a:latin typeface="Raleway Black" pitchFamily="2" charset="0"/>
                <a:ea typeface="Open Sans SemiBold" panose="020B0706030804020204" pitchFamily="34" charset="0"/>
                <a:cs typeface="Open Sans SemiBold" panose="020B0706030804020204" pitchFamily="34" charset="0"/>
              </a:rPr>
              <a:t> y </a:t>
            </a:r>
            <a:r>
              <a:rPr lang="es-CO" sz="1500" dirty="0" err="1">
                <a:solidFill>
                  <a:srgbClr val="009A90"/>
                </a:solidFill>
                <a:latin typeface="Raleway Black" pitchFamily="2" charset="0"/>
                <a:ea typeface="Open Sans SemiBold" panose="020B0706030804020204" pitchFamily="34" charset="0"/>
                <a:cs typeface="Open Sans SemiBold" panose="020B0706030804020204" pitchFamily="34" charset="0"/>
              </a:rPr>
              <a:t>APIs</a:t>
            </a:r>
            <a:r>
              <a:rPr lang="es-CO" sz="1500" dirty="0">
                <a:solidFill>
                  <a:srgbClr val="009A90"/>
                </a:solidFill>
                <a:latin typeface="Raleway Black" pitchFamily="2" charset="0"/>
                <a:ea typeface="Open Sans SemiBold" panose="020B0706030804020204" pitchFamily="34" charset="0"/>
                <a:cs typeface="Open Sans SemiBold" panose="020B0706030804020204" pitchFamily="34" charset="0"/>
              </a:rPr>
              <a:t> de CSS</a:t>
            </a:r>
            <a:endParaRPr lang="en-US" sz="1500" dirty="0">
              <a:solidFill>
                <a:srgbClr val="009A90"/>
              </a:solidFill>
              <a:latin typeface="Raleway Black" pitchFamily="2" charset="0"/>
              <a:ea typeface="Open Sans SemiBold" panose="020B0706030804020204" pitchFamily="34" charset="0"/>
              <a:cs typeface="Open Sans SemiBold" panose="020B0706030804020204" pitchFamily="34" charset="0"/>
            </a:endParaRPr>
          </a:p>
        </p:txBody>
      </p:sp>
      <p:sp>
        <p:nvSpPr>
          <p:cNvPr id="12" name="CuadroTexto 11">
            <a:extLst>
              <a:ext uri="{FF2B5EF4-FFF2-40B4-BE49-F238E27FC236}">
                <a16:creationId xmlns:a16="http://schemas.microsoft.com/office/drawing/2014/main" id="{BBA8378A-01B3-B9B5-4AA8-DE5194191A37}"/>
              </a:ext>
            </a:extLst>
          </p:cNvPr>
          <p:cNvSpPr txBox="1"/>
          <p:nvPr/>
        </p:nvSpPr>
        <p:spPr>
          <a:xfrm>
            <a:off x="249910" y="1422523"/>
            <a:ext cx="4213013" cy="323165"/>
          </a:xfrm>
          <a:prstGeom prst="rect">
            <a:avLst/>
          </a:prstGeom>
          <a:noFill/>
        </p:spPr>
        <p:txBody>
          <a:bodyPr wrap="none" rtlCol="0">
            <a:spAutoFit/>
          </a:bodyPr>
          <a:lstStyle/>
          <a:p>
            <a:pPr marL="285750" indent="-285750">
              <a:buFont typeface="Arial" panose="020B0604020202020204" pitchFamily="34" charset="0"/>
              <a:buChar char="•"/>
            </a:pPr>
            <a:r>
              <a:rPr lang="es-CO" sz="1500" b="1" dirty="0">
                <a:solidFill>
                  <a:srgbClr val="FFC000"/>
                </a:solidFill>
                <a:latin typeface="Raleway Black" pitchFamily="2" charset="0"/>
                <a:ea typeface="Open Sans SemiBold" panose="020B0706030804020204" pitchFamily="34" charset="0"/>
                <a:cs typeface="Open Sans SemiBold" panose="020B0706030804020204" pitchFamily="34" charset="0"/>
              </a:rPr>
              <a:t>La complejidad de Desarrollar con CSS.</a:t>
            </a:r>
            <a:endParaRPr lang="en-US" sz="1500" b="1" dirty="0">
              <a:solidFill>
                <a:srgbClr val="FFC000"/>
              </a:solidFill>
              <a:latin typeface="Raleway Black" pitchFamily="2" charset="0"/>
              <a:ea typeface="Open Sans SemiBold" panose="020B0706030804020204" pitchFamily="34" charset="0"/>
              <a:cs typeface="Open Sans SemiBold" panose="020B0706030804020204" pitchFamily="34" charset="0"/>
            </a:endParaRPr>
          </a:p>
        </p:txBody>
      </p:sp>
      <p:grpSp>
        <p:nvGrpSpPr>
          <p:cNvPr id="2" name="Grupo 1">
            <a:extLst>
              <a:ext uri="{FF2B5EF4-FFF2-40B4-BE49-F238E27FC236}">
                <a16:creationId xmlns:a16="http://schemas.microsoft.com/office/drawing/2014/main" id="{D0684625-07F3-9A7B-CB3B-C7E0DA365720}"/>
              </a:ext>
            </a:extLst>
          </p:cNvPr>
          <p:cNvGrpSpPr/>
          <p:nvPr/>
        </p:nvGrpSpPr>
        <p:grpSpPr>
          <a:xfrm flipV="1">
            <a:off x="4703215" y="1905285"/>
            <a:ext cx="1986959" cy="921643"/>
            <a:chOff x="6096000" y="3017520"/>
            <a:chExt cx="1645920" cy="533400"/>
          </a:xfrm>
        </p:grpSpPr>
        <p:cxnSp>
          <p:nvCxnSpPr>
            <p:cNvPr id="3" name="Conector recto 2">
              <a:extLst>
                <a:ext uri="{FF2B5EF4-FFF2-40B4-BE49-F238E27FC236}">
                  <a16:creationId xmlns:a16="http://schemas.microsoft.com/office/drawing/2014/main" id="{5DAA5603-4AB7-E7B2-7EC7-56C03F91355F}"/>
                </a:ext>
              </a:extLst>
            </p:cNvPr>
            <p:cNvCxnSpPr>
              <a:cxnSpLocks/>
            </p:cNvCxnSpPr>
            <p:nvPr/>
          </p:nvCxnSpPr>
          <p:spPr>
            <a:xfrm>
              <a:off x="6096000" y="3550920"/>
              <a:ext cx="716280" cy="0"/>
            </a:xfrm>
            <a:prstGeom prst="line">
              <a:avLst/>
            </a:prstGeom>
            <a:ln w="28575">
              <a:solidFill>
                <a:srgbClr val="EB9734"/>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4" name="Conector recto 3">
              <a:extLst>
                <a:ext uri="{FF2B5EF4-FFF2-40B4-BE49-F238E27FC236}">
                  <a16:creationId xmlns:a16="http://schemas.microsoft.com/office/drawing/2014/main" id="{370E3F82-FD03-B086-448D-EA3A0CEED72A}"/>
                </a:ext>
              </a:extLst>
            </p:cNvPr>
            <p:cNvCxnSpPr>
              <a:cxnSpLocks/>
            </p:cNvCxnSpPr>
            <p:nvPr/>
          </p:nvCxnSpPr>
          <p:spPr>
            <a:xfrm flipV="1">
              <a:off x="6812280" y="3017520"/>
              <a:ext cx="259080" cy="533400"/>
            </a:xfrm>
            <a:prstGeom prst="line">
              <a:avLst/>
            </a:prstGeom>
            <a:ln w="28575">
              <a:solidFill>
                <a:srgbClr val="EB9734"/>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5" name="Conector recto 4">
              <a:extLst>
                <a:ext uri="{FF2B5EF4-FFF2-40B4-BE49-F238E27FC236}">
                  <a16:creationId xmlns:a16="http://schemas.microsoft.com/office/drawing/2014/main" id="{12EC1A90-9226-0175-F179-D15E12D44378}"/>
                </a:ext>
              </a:extLst>
            </p:cNvPr>
            <p:cNvCxnSpPr>
              <a:cxnSpLocks/>
            </p:cNvCxnSpPr>
            <p:nvPr/>
          </p:nvCxnSpPr>
          <p:spPr>
            <a:xfrm>
              <a:off x="7071360" y="3017520"/>
              <a:ext cx="670560" cy="0"/>
            </a:xfrm>
            <a:prstGeom prst="line">
              <a:avLst/>
            </a:prstGeom>
            <a:ln w="28575">
              <a:solidFill>
                <a:srgbClr val="EB9734"/>
              </a:solidFill>
              <a:headEnd type="oval"/>
              <a:tailEnd type="oval"/>
            </a:ln>
          </p:spPr>
          <p:style>
            <a:lnRef idx="1">
              <a:schemeClr val="accent2"/>
            </a:lnRef>
            <a:fillRef idx="0">
              <a:schemeClr val="accent2"/>
            </a:fillRef>
            <a:effectRef idx="0">
              <a:schemeClr val="accent2"/>
            </a:effectRef>
            <a:fontRef idx="minor">
              <a:schemeClr val="tx1"/>
            </a:fontRef>
          </p:style>
        </p:cxnSp>
      </p:grpSp>
      <p:grpSp>
        <p:nvGrpSpPr>
          <p:cNvPr id="9" name="Grupo 8">
            <a:extLst>
              <a:ext uri="{FF2B5EF4-FFF2-40B4-BE49-F238E27FC236}">
                <a16:creationId xmlns:a16="http://schemas.microsoft.com/office/drawing/2014/main" id="{5E6707C5-F6F1-8A91-3BD9-21E23CBDEB3A}"/>
              </a:ext>
            </a:extLst>
          </p:cNvPr>
          <p:cNvGrpSpPr/>
          <p:nvPr/>
        </p:nvGrpSpPr>
        <p:grpSpPr>
          <a:xfrm flipV="1">
            <a:off x="5414458" y="3815544"/>
            <a:ext cx="2469164" cy="774804"/>
            <a:chOff x="6225768" y="3017520"/>
            <a:chExt cx="1774229" cy="533400"/>
          </a:xfrm>
        </p:grpSpPr>
        <p:cxnSp>
          <p:nvCxnSpPr>
            <p:cNvPr id="16" name="Conector recto 15">
              <a:extLst>
                <a:ext uri="{FF2B5EF4-FFF2-40B4-BE49-F238E27FC236}">
                  <a16:creationId xmlns:a16="http://schemas.microsoft.com/office/drawing/2014/main" id="{6838BA70-5BE0-1AAB-272C-5D9139645C4A}"/>
                </a:ext>
              </a:extLst>
            </p:cNvPr>
            <p:cNvCxnSpPr>
              <a:cxnSpLocks/>
            </p:cNvCxnSpPr>
            <p:nvPr/>
          </p:nvCxnSpPr>
          <p:spPr>
            <a:xfrm flipV="1">
              <a:off x="6225768" y="3550920"/>
              <a:ext cx="586513" cy="0"/>
            </a:xfrm>
            <a:prstGeom prst="line">
              <a:avLst/>
            </a:prstGeom>
            <a:ln w="28575">
              <a:solidFill>
                <a:srgbClr val="00978D"/>
              </a:solidFill>
              <a:headEnd type="oval"/>
            </a:ln>
          </p:spPr>
          <p:style>
            <a:lnRef idx="1">
              <a:schemeClr val="accent2"/>
            </a:lnRef>
            <a:fillRef idx="0">
              <a:schemeClr val="accent2"/>
            </a:fillRef>
            <a:effectRef idx="0">
              <a:schemeClr val="accent2"/>
            </a:effectRef>
            <a:fontRef idx="minor">
              <a:schemeClr val="tx1"/>
            </a:fontRef>
          </p:style>
        </p:cxnSp>
        <p:cxnSp>
          <p:nvCxnSpPr>
            <p:cNvPr id="17" name="Conector recto 16">
              <a:extLst>
                <a:ext uri="{FF2B5EF4-FFF2-40B4-BE49-F238E27FC236}">
                  <a16:creationId xmlns:a16="http://schemas.microsoft.com/office/drawing/2014/main" id="{E0BCA83F-BC25-54AD-A568-74739C072892}"/>
                </a:ext>
              </a:extLst>
            </p:cNvPr>
            <p:cNvCxnSpPr>
              <a:cxnSpLocks/>
            </p:cNvCxnSpPr>
            <p:nvPr/>
          </p:nvCxnSpPr>
          <p:spPr>
            <a:xfrm flipV="1">
              <a:off x="6812280" y="3017520"/>
              <a:ext cx="259080" cy="533400"/>
            </a:xfrm>
            <a:prstGeom prst="line">
              <a:avLst/>
            </a:prstGeom>
            <a:ln w="28575">
              <a:solidFill>
                <a:srgbClr val="00978D"/>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18" name="Conector recto 17">
              <a:extLst>
                <a:ext uri="{FF2B5EF4-FFF2-40B4-BE49-F238E27FC236}">
                  <a16:creationId xmlns:a16="http://schemas.microsoft.com/office/drawing/2014/main" id="{7F2B1CEA-A7AA-9F2E-BE33-266B2FEF8B8F}"/>
                </a:ext>
              </a:extLst>
            </p:cNvPr>
            <p:cNvCxnSpPr>
              <a:cxnSpLocks/>
            </p:cNvCxnSpPr>
            <p:nvPr/>
          </p:nvCxnSpPr>
          <p:spPr>
            <a:xfrm>
              <a:off x="7071360" y="3017520"/>
              <a:ext cx="928637" cy="0"/>
            </a:xfrm>
            <a:prstGeom prst="line">
              <a:avLst/>
            </a:prstGeom>
            <a:ln w="28575">
              <a:solidFill>
                <a:srgbClr val="00978D"/>
              </a:solidFill>
              <a:tailEnd type="oval"/>
            </a:ln>
          </p:spPr>
          <p:style>
            <a:lnRef idx="1">
              <a:schemeClr val="accent2"/>
            </a:lnRef>
            <a:fillRef idx="0">
              <a:schemeClr val="accent2"/>
            </a:fillRef>
            <a:effectRef idx="0">
              <a:schemeClr val="accent2"/>
            </a:effectRef>
            <a:fontRef idx="minor">
              <a:schemeClr val="tx1"/>
            </a:fontRef>
          </p:style>
        </p:cxnSp>
      </p:grpSp>
      <p:grpSp>
        <p:nvGrpSpPr>
          <p:cNvPr id="22" name="Grupo 21">
            <a:extLst>
              <a:ext uri="{FF2B5EF4-FFF2-40B4-BE49-F238E27FC236}">
                <a16:creationId xmlns:a16="http://schemas.microsoft.com/office/drawing/2014/main" id="{E57E67D4-32F3-F8AF-ECC0-250D2F43AD9C}"/>
              </a:ext>
            </a:extLst>
          </p:cNvPr>
          <p:cNvGrpSpPr/>
          <p:nvPr/>
        </p:nvGrpSpPr>
        <p:grpSpPr>
          <a:xfrm flipV="1">
            <a:off x="5634001" y="5535045"/>
            <a:ext cx="3769239" cy="603690"/>
            <a:chOff x="5696612" y="3017520"/>
            <a:chExt cx="2303385" cy="533400"/>
          </a:xfrm>
        </p:grpSpPr>
        <p:cxnSp>
          <p:nvCxnSpPr>
            <p:cNvPr id="23" name="Conector recto 22">
              <a:extLst>
                <a:ext uri="{FF2B5EF4-FFF2-40B4-BE49-F238E27FC236}">
                  <a16:creationId xmlns:a16="http://schemas.microsoft.com/office/drawing/2014/main" id="{BB7DBEC1-D575-FFE5-CC80-D3FEFB49FFA8}"/>
                </a:ext>
              </a:extLst>
            </p:cNvPr>
            <p:cNvCxnSpPr>
              <a:cxnSpLocks/>
            </p:cNvCxnSpPr>
            <p:nvPr/>
          </p:nvCxnSpPr>
          <p:spPr>
            <a:xfrm flipV="1">
              <a:off x="5696612" y="3550920"/>
              <a:ext cx="1115668" cy="0"/>
            </a:xfrm>
            <a:prstGeom prst="line">
              <a:avLst/>
            </a:prstGeom>
            <a:ln w="28575">
              <a:solidFill>
                <a:srgbClr val="8F999D"/>
              </a:solidFill>
              <a:headEnd type="oval"/>
              <a:tailEnd type="oval"/>
            </a:ln>
          </p:spPr>
          <p:style>
            <a:lnRef idx="1">
              <a:schemeClr val="accent2"/>
            </a:lnRef>
            <a:fillRef idx="0">
              <a:schemeClr val="accent2"/>
            </a:fillRef>
            <a:effectRef idx="0">
              <a:schemeClr val="accent2"/>
            </a:effectRef>
            <a:fontRef idx="minor">
              <a:schemeClr val="tx1"/>
            </a:fontRef>
          </p:style>
        </p:cxnSp>
        <p:cxnSp>
          <p:nvCxnSpPr>
            <p:cNvPr id="24" name="Conector recto 23">
              <a:extLst>
                <a:ext uri="{FF2B5EF4-FFF2-40B4-BE49-F238E27FC236}">
                  <a16:creationId xmlns:a16="http://schemas.microsoft.com/office/drawing/2014/main" id="{5CCC6452-CA0A-CB66-9D26-1A151CE74DAA}"/>
                </a:ext>
              </a:extLst>
            </p:cNvPr>
            <p:cNvCxnSpPr>
              <a:cxnSpLocks/>
            </p:cNvCxnSpPr>
            <p:nvPr/>
          </p:nvCxnSpPr>
          <p:spPr>
            <a:xfrm flipV="1">
              <a:off x="6812280" y="3017520"/>
              <a:ext cx="259080" cy="533400"/>
            </a:xfrm>
            <a:prstGeom prst="line">
              <a:avLst/>
            </a:prstGeom>
            <a:ln w="28575">
              <a:solidFill>
                <a:srgbClr val="8F999D"/>
              </a:solidFill>
              <a:tailEnd type="oval"/>
            </a:ln>
          </p:spPr>
          <p:style>
            <a:lnRef idx="1">
              <a:schemeClr val="accent2"/>
            </a:lnRef>
            <a:fillRef idx="0">
              <a:schemeClr val="accent2"/>
            </a:fillRef>
            <a:effectRef idx="0">
              <a:schemeClr val="accent2"/>
            </a:effectRef>
            <a:fontRef idx="minor">
              <a:schemeClr val="tx1"/>
            </a:fontRef>
          </p:style>
        </p:cxnSp>
        <p:cxnSp>
          <p:nvCxnSpPr>
            <p:cNvPr id="25" name="Conector recto 24">
              <a:extLst>
                <a:ext uri="{FF2B5EF4-FFF2-40B4-BE49-F238E27FC236}">
                  <a16:creationId xmlns:a16="http://schemas.microsoft.com/office/drawing/2014/main" id="{198BEBE2-823D-7AFB-D991-9F69BBBE1496}"/>
                </a:ext>
              </a:extLst>
            </p:cNvPr>
            <p:cNvCxnSpPr>
              <a:cxnSpLocks/>
            </p:cNvCxnSpPr>
            <p:nvPr/>
          </p:nvCxnSpPr>
          <p:spPr>
            <a:xfrm>
              <a:off x="7071360" y="3017520"/>
              <a:ext cx="928637" cy="0"/>
            </a:xfrm>
            <a:prstGeom prst="line">
              <a:avLst/>
            </a:prstGeom>
            <a:ln w="28575">
              <a:solidFill>
                <a:srgbClr val="8F999D"/>
              </a:solidFill>
              <a:tailEnd type="oval"/>
            </a:ln>
          </p:spPr>
          <p:style>
            <a:lnRef idx="1">
              <a:schemeClr val="accent2"/>
            </a:lnRef>
            <a:fillRef idx="0">
              <a:schemeClr val="accent2"/>
            </a:fillRef>
            <a:effectRef idx="0">
              <a:schemeClr val="accent2"/>
            </a:effectRef>
            <a:fontRef idx="minor">
              <a:schemeClr val="tx1"/>
            </a:fontRef>
          </p:style>
        </p:cxnSp>
      </p:grpSp>
      <p:sp>
        <p:nvSpPr>
          <p:cNvPr id="27" name="CuadroTexto 26">
            <a:extLst>
              <a:ext uri="{FF2B5EF4-FFF2-40B4-BE49-F238E27FC236}">
                <a16:creationId xmlns:a16="http://schemas.microsoft.com/office/drawing/2014/main" id="{87B13D7A-39B9-23F1-8BBE-7195185A6185}"/>
              </a:ext>
            </a:extLst>
          </p:cNvPr>
          <p:cNvSpPr txBox="1"/>
          <p:nvPr/>
        </p:nvSpPr>
        <p:spPr>
          <a:xfrm>
            <a:off x="3557342" y="250808"/>
            <a:ext cx="5020926" cy="523220"/>
          </a:xfrm>
          <a:prstGeom prst="rect">
            <a:avLst/>
          </a:prstGeom>
          <a:noFill/>
        </p:spPr>
        <p:txBody>
          <a:bodyPr wrap="none" rtlCol="0">
            <a:spAutoFit/>
          </a:bodyPr>
          <a:lstStyle/>
          <a:p>
            <a:r>
              <a:rPr lang="es-CO" sz="2800" dirty="0">
                <a:solidFill>
                  <a:srgbClr val="EB9734"/>
                </a:solidFill>
                <a:latin typeface="Raleway Black" pitchFamily="2" charset="0"/>
              </a:rPr>
              <a:t>SITUACIÓN PROBLEMÁTICA</a:t>
            </a:r>
            <a:endParaRPr lang="en-US" sz="2800" dirty="0">
              <a:solidFill>
                <a:srgbClr val="EB9734"/>
              </a:solidFill>
              <a:latin typeface="Raleway Black" pitchFamily="2" charset="0"/>
            </a:endParaRPr>
          </a:p>
        </p:txBody>
      </p:sp>
      <p:pic>
        <p:nvPicPr>
          <p:cNvPr id="19" name="Imagen 18">
            <a:extLst>
              <a:ext uri="{FF2B5EF4-FFF2-40B4-BE49-F238E27FC236}">
                <a16:creationId xmlns:a16="http://schemas.microsoft.com/office/drawing/2014/main" id="{9CFCF00A-BC29-624E-C884-59E3760894F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5769" y="141153"/>
            <a:ext cx="571538" cy="725117"/>
          </a:xfrm>
          <a:prstGeom prst="rect">
            <a:avLst/>
          </a:prstGeom>
          <a:noFill/>
          <a:ln>
            <a:noFill/>
          </a:ln>
        </p:spPr>
      </p:pic>
      <p:sp>
        <p:nvSpPr>
          <p:cNvPr id="20" name="CuadroTexto 19">
            <a:extLst>
              <a:ext uri="{FF2B5EF4-FFF2-40B4-BE49-F238E27FC236}">
                <a16:creationId xmlns:a16="http://schemas.microsoft.com/office/drawing/2014/main" id="{862420DE-757B-6285-AF97-EA1907B94B71}"/>
              </a:ext>
            </a:extLst>
          </p:cNvPr>
          <p:cNvSpPr txBox="1"/>
          <p:nvPr/>
        </p:nvSpPr>
        <p:spPr>
          <a:xfrm>
            <a:off x="834865" y="272880"/>
            <a:ext cx="914033" cy="461665"/>
          </a:xfrm>
          <a:prstGeom prst="rect">
            <a:avLst/>
          </a:prstGeom>
          <a:noFill/>
        </p:spPr>
        <p:txBody>
          <a:bodyPr wrap="none" rtlCol="0">
            <a:spAutoFit/>
          </a:bodyPr>
          <a:lstStyle/>
          <a:p>
            <a:r>
              <a:rPr lang="es-CO"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USFX</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1" name="CuadroTexto 20">
            <a:extLst>
              <a:ext uri="{FF2B5EF4-FFF2-40B4-BE49-F238E27FC236}">
                <a16:creationId xmlns:a16="http://schemas.microsoft.com/office/drawing/2014/main" id="{1388B7EE-22EC-33CD-6348-86CF627B7A88}"/>
              </a:ext>
            </a:extLst>
          </p:cNvPr>
          <p:cNvSpPr txBox="1"/>
          <p:nvPr/>
        </p:nvSpPr>
        <p:spPr>
          <a:xfrm>
            <a:off x="268073" y="5306065"/>
            <a:ext cx="3900427" cy="323165"/>
          </a:xfrm>
          <a:prstGeom prst="rect">
            <a:avLst/>
          </a:prstGeom>
          <a:noFill/>
        </p:spPr>
        <p:txBody>
          <a:bodyPr wrap="none" rtlCol="0">
            <a:spAutoFit/>
          </a:bodyPr>
          <a:lstStyle/>
          <a:p>
            <a:pPr marL="285750" indent="-285750">
              <a:buFont typeface="Arial" panose="020B0604020202020204" pitchFamily="34" charset="0"/>
              <a:buChar char="•"/>
            </a:pPr>
            <a:r>
              <a:rPr lang="es-MX" sz="1500" dirty="0">
                <a:solidFill>
                  <a:schemeClr val="accent1">
                    <a:lumMod val="40000"/>
                    <a:lumOff val="60000"/>
                  </a:schemeClr>
                </a:solidFill>
                <a:latin typeface="Raleway Black" pitchFamily="2" charset="0"/>
                <a:ea typeface="Open Sans SemiBold" panose="020B0706030804020204" pitchFamily="34" charset="0"/>
                <a:cs typeface="Open Sans SemiBold" panose="020B0706030804020204" pitchFamily="34" charset="0"/>
              </a:rPr>
              <a:t>Incrementa el tiempo de desarrollo.</a:t>
            </a:r>
            <a:endParaRPr lang="en-US" sz="1500" dirty="0">
              <a:solidFill>
                <a:schemeClr val="accent1">
                  <a:lumMod val="40000"/>
                  <a:lumOff val="60000"/>
                </a:schemeClr>
              </a:solidFill>
              <a:latin typeface="Raleway Black" pitchFamily="2" charset="0"/>
              <a:ea typeface="Open Sans SemiBold" panose="020B0706030804020204" pitchFamily="34" charset="0"/>
              <a:cs typeface="Open Sans SemiBold" panose="020B0706030804020204" pitchFamily="34" charset="0"/>
            </a:endParaRPr>
          </a:p>
        </p:txBody>
      </p:sp>
      <p:sp>
        <p:nvSpPr>
          <p:cNvPr id="26" name="CuadroTexto 25">
            <a:extLst>
              <a:ext uri="{FF2B5EF4-FFF2-40B4-BE49-F238E27FC236}">
                <a16:creationId xmlns:a16="http://schemas.microsoft.com/office/drawing/2014/main" id="{763C83BE-779A-4224-43BD-2A31635EDC0B}"/>
              </a:ext>
            </a:extLst>
          </p:cNvPr>
          <p:cNvSpPr txBox="1"/>
          <p:nvPr/>
        </p:nvSpPr>
        <p:spPr>
          <a:xfrm>
            <a:off x="270759" y="3391354"/>
            <a:ext cx="5143699" cy="553998"/>
          </a:xfrm>
          <a:prstGeom prst="rect">
            <a:avLst/>
          </a:prstGeom>
          <a:noFill/>
        </p:spPr>
        <p:txBody>
          <a:bodyPr wrap="square" rtlCol="0">
            <a:spAutoFit/>
          </a:bodyPr>
          <a:lstStyle/>
          <a:p>
            <a:pPr marL="285750" indent="-285750">
              <a:buFont typeface="Arial" panose="020B0604020202020204" pitchFamily="34" charset="0"/>
              <a:buChar char="•"/>
            </a:pPr>
            <a:r>
              <a:rPr lang="es-MX" sz="1500" dirty="0">
                <a:solidFill>
                  <a:srgbClr val="009A90"/>
                </a:solidFill>
                <a:latin typeface="Raleway Black" pitchFamily="2" charset="0"/>
                <a:ea typeface="Open Sans SemiBold" panose="020B0706030804020204" pitchFamily="34" charset="0"/>
                <a:cs typeface="Open Sans SemiBold" panose="020B0706030804020204" pitchFamily="34" charset="0"/>
              </a:rPr>
              <a:t>Escribir más código y se debe tener más conocimientos sobre la herramienta.</a:t>
            </a:r>
            <a:endParaRPr lang="en-US" sz="1500" dirty="0">
              <a:solidFill>
                <a:srgbClr val="009A90"/>
              </a:solidFill>
              <a:latin typeface="Raleway Black" pitchFamily="2" charset="0"/>
              <a:ea typeface="Open Sans SemiBold" panose="020B0706030804020204" pitchFamily="34" charset="0"/>
              <a:cs typeface="Open Sans SemiBold" panose="020B0706030804020204" pitchFamily="34" charset="0"/>
            </a:endParaRPr>
          </a:p>
        </p:txBody>
      </p:sp>
      <p:sp>
        <p:nvSpPr>
          <p:cNvPr id="29" name="CuadroTexto 28">
            <a:extLst>
              <a:ext uri="{FF2B5EF4-FFF2-40B4-BE49-F238E27FC236}">
                <a16:creationId xmlns:a16="http://schemas.microsoft.com/office/drawing/2014/main" id="{9E9BF258-0E22-F08A-8D3A-CF3607D4077B}"/>
              </a:ext>
            </a:extLst>
          </p:cNvPr>
          <p:cNvSpPr txBox="1"/>
          <p:nvPr/>
        </p:nvSpPr>
        <p:spPr>
          <a:xfrm>
            <a:off x="257222" y="1850686"/>
            <a:ext cx="4065537" cy="323165"/>
          </a:xfrm>
          <a:prstGeom prst="rect">
            <a:avLst/>
          </a:prstGeom>
          <a:noFill/>
        </p:spPr>
        <p:txBody>
          <a:bodyPr wrap="none" rtlCol="0">
            <a:spAutoFit/>
          </a:bodyPr>
          <a:lstStyle/>
          <a:p>
            <a:pPr marL="285750" indent="-285750">
              <a:buFont typeface="Arial" panose="020B0604020202020204" pitchFamily="34" charset="0"/>
              <a:buChar char="•"/>
            </a:pPr>
            <a:r>
              <a:rPr lang="es-MX" sz="1500" b="1" dirty="0">
                <a:solidFill>
                  <a:srgbClr val="FFC000"/>
                </a:solidFill>
                <a:latin typeface="Raleway Black" pitchFamily="2" charset="0"/>
                <a:ea typeface="Open Sans SemiBold" panose="020B0706030804020204" pitchFamily="34" charset="0"/>
                <a:cs typeface="Open Sans SemiBold" panose="020B0706030804020204" pitchFamily="34" charset="0"/>
              </a:rPr>
              <a:t>Proceso de desarrollo lento y tedioso.</a:t>
            </a:r>
            <a:endParaRPr lang="en-US" sz="1500" b="1" dirty="0">
              <a:solidFill>
                <a:srgbClr val="FFC000"/>
              </a:solidFill>
              <a:latin typeface="Raleway Black" pitchFamily="2" charset="0"/>
              <a:ea typeface="Open Sans SemiBold" panose="020B0706030804020204" pitchFamily="34" charset="0"/>
              <a:cs typeface="Open Sans SemiBold" panose="020B0706030804020204" pitchFamily="34" charset="0"/>
            </a:endParaRPr>
          </a:p>
        </p:txBody>
      </p:sp>
      <p:sp>
        <p:nvSpPr>
          <p:cNvPr id="30" name="CuadroTexto 29">
            <a:extLst>
              <a:ext uri="{FF2B5EF4-FFF2-40B4-BE49-F238E27FC236}">
                <a16:creationId xmlns:a16="http://schemas.microsoft.com/office/drawing/2014/main" id="{1E9A2A1E-8EE8-6EFE-24AB-ACAE48517161}"/>
              </a:ext>
            </a:extLst>
          </p:cNvPr>
          <p:cNvSpPr txBox="1"/>
          <p:nvPr/>
        </p:nvSpPr>
        <p:spPr>
          <a:xfrm>
            <a:off x="277876" y="5733685"/>
            <a:ext cx="5400837" cy="323165"/>
          </a:xfrm>
          <a:prstGeom prst="rect">
            <a:avLst/>
          </a:prstGeom>
          <a:noFill/>
        </p:spPr>
        <p:txBody>
          <a:bodyPr wrap="none" rtlCol="0">
            <a:spAutoFit/>
          </a:bodyPr>
          <a:lstStyle/>
          <a:p>
            <a:pPr marL="285750" indent="-285750">
              <a:buFont typeface="Arial" panose="020B0604020202020204" pitchFamily="34" charset="0"/>
              <a:buChar char="•"/>
            </a:pPr>
            <a:r>
              <a:rPr lang="es-CO" sz="1500" dirty="0">
                <a:solidFill>
                  <a:schemeClr val="accent1">
                    <a:lumMod val="40000"/>
                    <a:lumOff val="60000"/>
                  </a:schemeClr>
                </a:solidFill>
                <a:latin typeface="Raleway Black" pitchFamily="2" charset="0"/>
                <a:ea typeface="Open Sans SemiBold" panose="020B0706030804020204" pitchFamily="34" charset="0"/>
                <a:cs typeface="Open Sans SemiBold" panose="020B0706030804020204" pitchFamily="34" charset="0"/>
              </a:rPr>
              <a:t>La </a:t>
            </a:r>
            <a:r>
              <a:rPr lang="es-MX" sz="1500" dirty="0">
                <a:solidFill>
                  <a:schemeClr val="accent1">
                    <a:lumMod val="40000"/>
                    <a:lumOff val="60000"/>
                  </a:schemeClr>
                </a:solidFill>
                <a:latin typeface="Raleway Black" pitchFamily="2" charset="0"/>
                <a:ea typeface="Open Sans SemiBold" panose="020B0706030804020204" pitchFamily="34" charset="0"/>
                <a:cs typeface="Open Sans SemiBold" panose="020B0706030804020204" pitchFamily="34" charset="0"/>
              </a:rPr>
              <a:t>combinación de habilidades técnicas y creativas.</a:t>
            </a:r>
            <a:endParaRPr lang="en-US" sz="1500" dirty="0">
              <a:solidFill>
                <a:schemeClr val="accent1">
                  <a:lumMod val="40000"/>
                  <a:lumOff val="60000"/>
                </a:schemeClr>
              </a:solidFill>
              <a:latin typeface="Raleway Black" pitchFamily="2" charset="0"/>
              <a:ea typeface="Open Sans SemiBold" panose="020B0706030804020204" pitchFamily="34" charset="0"/>
              <a:cs typeface="Open Sans SemiBold" panose="020B0706030804020204" pitchFamily="34" charset="0"/>
            </a:endParaRPr>
          </a:p>
        </p:txBody>
      </p:sp>
      <p:sp>
        <p:nvSpPr>
          <p:cNvPr id="31" name="CuadroTexto 30">
            <a:extLst>
              <a:ext uri="{FF2B5EF4-FFF2-40B4-BE49-F238E27FC236}">
                <a16:creationId xmlns:a16="http://schemas.microsoft.com/office/drawing/2014/main" id="{52572835-F25A-B78F-3258-29811BB7DE6C}"/>
              </a:ext>
            </a:extLst>
          </p:cNvPr>
          <p:cNvSpPr txBox="1"/>
          <p:nvPr/>
        </p:nvSpPr>
        <p:spPr>
          <a:xfrm>
            <a:off x="285196" y="4070039"/>
            <a:ext cx="2927404" cy="323165"/>
          </a:xfrm>
          <a:prstGeom prst="rect">
            <a:avLst/>
          </a:prstGeom>
          <a:noFill/>
        </p:spPr>
        <p:txBody>
          <a:bodyPr wrap="none" rtlCol="0">
            <a:spAutoFit/>
          </a:bodyPr>
          <a:lstStyle/>
          <a:p>
            <a:pPr marL="285750" indent="-285750">
              <a:buFont typeface="Arial" panose="020B0604020202020204" pitchFamily="34" charset="0"/>
              <a:buChar char="•"/>
            </a:pPr>
            <a:r>
              <a:rPr lang="es-CO" sz="1500" dirty="0">
                <a:solidFill>
                  <a:srgbClr val="009A90"/>
                </a:solidFill>
                <a:latin typeface="Raleway Black" pitchFamily="2" charset="0"/>
                <a:ea typeface="Open Sans SemiBold" panose="020B0706030804020204" pitchFamily="34" charset="0"/>
                <a:cs typeface="Open Sans SemiBold" panose="020B0706030804020204" pitchFamily="34" charset="0"/>
              </a:rPr>
              <a:t>El trabajo se incrementa. </a:t>
            </a:r>
            <a:endParaRPr lang="en-US" sz="1500" dirty="0">
              <a:solidFill>
                <a:srgbClr val="009A90"/>
              </a:solidFill>
              <a:latin typeface="Raleway Black" pitchFamily="2" charset="0"/>
              <a:ea typeface="Open Sans SemiBold" panose="020B0706030804020204" pitchFamily="34" charset="0"/>
              <a:cs typeface="Open Sans SemiBold" panose="020B0706030804020204" pitchFamily="34" charset="0"/>
            </a:endParaRPr>
          </a:p>
        </p:txBody>
      </p:sp>
      <p:sp>
        <p:nvSpPr>
          <p:cNvPr id="32" name="CuadroTexto 31">
            <a:extLst>
              <a:ext uri="{FF2B5EF4-FFF2-40B4-BE49-F238E27FC236}">
                <a16:creationId xmlns:a16="http://schemas.microsoft.com/office/drawing/2014/main" id="{0796FBA4-9EF0-FD35-686D-97E6D34F26B6}"/>
              </a:ext>
            </a:extLst>
          </p:cNvPr>
          <p:cNvSpPr txBox="1"/>
          <p:nvPr/>
        </p:nvSpPr>
        <p:spPr>
          <a:xfrm>
            <a:off x="257222" y="2278849"/>
            <a:ext cx="3621504" cy="323165"/>
          </a:xfrm>
          <a:prstGeom prst="rect">
            <a:avLst/>
          </a:prstGeom>
          <a:noFill/>
        </p:spPr>
        <p:txBody>
          <a:bodyPr wrap="none" rtlCol="0">
            <a:spAutoFit/>
          </a:bodyPr>
          <a:lstStyle/>
          <a:p>
            <a:pPr marL="285750" indent="-285750">
              <a:buFont typeface="Arial" panose="020B0604020202020204" pitchFamily="34" charset="0"/>
              <a:buChar char="•"/>
            </a:pPr>
            <a:r>
              <a:rPr lang="es-CO" sz="1500" b="1" dirty="0">
                <a:solidFill>
                  <a:srgbClr val="FFC000"/>
                </a:solidFill>
                <a:latin typeface="Raleway Black" pitchFamily="2" charset="0"/>
                <a:ea typeface="Open Sans SemiBold" panose="020B0706030804020204" pitchFamily="34" charset="0"/>
                <a:cs typeface="Open Sans SemiBold" panose="020B0706030804020204" pitchFamily="34" charset="0"/>
              </a:rPr>
              <a:t>La escritura de código repetitivo.</a:t>
            </a:r>
            <a:endParaRPr lang="en-US" sz="1500" b="1" dirty="0">
              <a:solidFill>
                <a:srgbClr val="FFC000"/>
              </a:solidFill>
              <a:latin typeface="Raleway Black" pitchFamily="2" charset="0"/>
              <a:ea typeface="Open Sans SemiBold" panose="020B0706030804020204" pitchFamily="34" charset="0"/>
              <a:cs typeface="Open Sans SemiBold" panose="020B0706030804020204" pitchFamily="34" charset="0"/>
            </a:endParaRPr>
          </a:p>
        </p:txBody>
      </p:sp>
    </p:spTree>
    <p:extLst>
      <p:ext uri="{BB962C8B-B14F-4D97-AF65-F5344CB8AC3E}">
        <p14:creationId xmlns:p14="http://schemas.microsoft.com/office/powerpoint/2010/main" val="41631675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5416</TotalTime>
  <Words>7417</Words>
  <Application>Microsoft Office PowerPoint</Application>
  <PresentationFormat>Panorámica</PresentationFormat>
  <Paragraphs>590</Paragraphs>
  <Slides>81</Slides>
  <Notes>25</Notes>
  <HiddenSlides>0</HiddenSlides>
  <MMClips>0</MMClips>
  <ScaleCrop>false</ScaleCrop>
  <HeadingPairs>
    <vt:vector size="6" baseType="variant">
      <vt:variant>
        <vt:lpstr>Fuentes usadas</vt:lpstr>
      </vt:variant>
      <vt:variant>
        <vt:i4>8</vt:i4>
      </vt:variant>
      <vt:variant>
        <vt:lpstr>Tema</vt:lpstr>
      </vt:variant>
      <vt:variant>
        <vt:i4>1</vt:i4>
      </vt:variant>
      <vt:variant>
        <vt:lpstr>Títulos de diapositiva</vt:lpstr>
      </vt:variant>
      <vt:variant>
        <vt:i4>81</vt:i4>
      </vt:variant>
    </vt:vector>
  </HeadingPairs>
  <TitlesOfParts>
    <vt:vector size="90" baseType="lpstr">
      <vt:lpstr>Arial</vt:lpstr>
      <vt:lpstr>Calibri</vt:lpstr>
      <vt:lpstr>Calibri Light</vt:lpstr>
      <vt:lpstr>Open Sans</vt:lpstr>
      <vt:lpstr>Open Sans SemiBold</vt:lpstr>
      <vt:lpstr>Raleway Black</vt:lpstr>
      <vt:lpstr>Raleway Thin</vt:lpstr>
      <vt:lpstr>Segoe UI Light</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alex tumiri huanca</dc:creator>
  <cp:lastModifiedBy>Alex Tumiri Huanca</cp:lastModifiedBy>
  <cp:revision>56</cp:revision>
  <dcterms:created xsi:type="dcterms:W3CDTF">2023-06-21T15:58:36Z</dcterms:created>
  <dcterms:modified xsi:type="dcterms:W3CDTF">2024-06-04T04:37:15Z</dcterms:modified>
</cp:coreProperties>
</file>